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1E7"/>
    <a:srgbClr val="FFCD00"/>
    <a:srgbClr val="82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623" autoAdjust="0"/>
  </p:normalViewPr>
  <p:slideViewPr>
    <p:cSldViewPr>
      <p:cViewPr>
        <p:scale>
          <a:sx n="80" d="100"/>
          <a:sy n="80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00B1E7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FFC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C00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4.1.2014</a:t>
            </a:fld>
            <a:endParaRPr lang="cs-CZ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2" name="Skupina 1"/>
          <p:cNvGrpSpPr/>
          <p:nvPr userDrawn="1"/>
        </p:nvGrpSpPr>
        <p:grpSpPr>
          <a:xfrm>
            <a:off x="-6042" y="5791253"/>
            <a:ext cx="5445939" cy="1081208"/>
            <a:chOff x="-6042" y="5791253"/>
            <a:chExt cx="5445939" cy="1081208"/>
          </a:xfrm>
        </p:grpSpPr>
        <p:sp>
          <p:nvSpPr>
            <p:cNvPr id="13" name="Volný tvar 12"/>
            <p:cNvSpPr>
              <a:spLocks/>
            </p:cNvSpPr>
            <p:nvPr/>
          </p:nvSpPr>
          <p:spPr bwMode="auto">
            <a:xfrm>
              <a:off x="499273" y="5944936"/>
              <a:ext cx="4940624" cy="9210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7485" h="337">
                  <a:moveTo>
                    <a:pt x="0" y="2"/>
                  </a:moveTo>
                  <a:lnTo>
                    <a:pt x="7485" y="337"/>
                  </a:lnTo>
                  <a:lnTo>
                    <a:pt x="5558" y="337"/>
                  </a:lnTo>
                  <a:lnTo>
                    <a:pt x="1" y="0"/>
                  </a:lnTo>
                </a:path>
              </a:pathLst>
            </a:custGeom>
            <a:solidFill>
              <a:srgbClr val="00B1E7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2" name="Volný tvar 11"/>
            <p:cNvSpPr>
              <a:spLocks/>
            </p:cNvSpPr>
            <p:nvPr/>
          </p:nvSpPr>
          <p:spPr bwMode="auto">
            <a:xfrm>
              <a:off x="485717" y="5939011"/>
              <a:ext cx="3690451" cy="9334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591" h="588">
                  <a:moveTo>
                    <a:pt x="0" y="0"/>
                  </a:moveTo>
                  <a:lnTo>
                    <a:pt x="5591" y="585"/>
                  </a:lnTo>
                  <a:lnTo>
                    <a:pt x="4415" y="588"/>
                  </a:lnTo>
                  <a:lnTo>
                    <a:pt x="12" y="4"/>
                  </a:lnTo>
                </a:path>
              </a:pathLst>
            </a:custGeom>
            <a:solidFill>
              <a:srgbClr val="FFC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4" name="Pravoúhlý trojúhelník 13"/>
            <p:cNvSpPr>
              <a:spLocks/>
            </p:cNvSpPr>
            <p:nvPr/>
          </p:nvSpPr>
          <p:spPr bwMode="auto">
            <a:xfrm>
              <a:off x="-6042" y="5791253"/>
              <a:ext cx="3402314" cy="1080868"/>
            </a:xfrm>
            <a:prstGeom prst="rtTriangle">
              <a:avLst/>
            </a:prstGeom>
            <a:solidFill>
              <a:srgbClr val="82C00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965" b="96460" l="4762" r="97143">
                          <a14:foregroundMark x1="68571" y1="58407" x2="48571" y2="54867"/>
                          <a14:foregroundMark x1="48571" y1="60177" x2="34286" y2="72566"/>
                          <a14:foregroundMark x1="47619" y1="21239" x2="50476" y2="36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078829"/>
              <a:ext cx="682544" cy="73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990656" cy="1829761"/>
          </a:xfrm>
        </p:spPr>
        <p:txBody>
          <a:bodyPr>
            <a:noAutofit/>
          </a:bodyPr>
          <a:lstStyle/>
          <a:p>
            <a:r>
              <a:rPr lang="cs-CZ" sz="5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Historická centra měst</a:t>
            </a:r>
            <a:endParaRPr lang="cs-CZ" sz="54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3611607"/>
            <a:ext cx="8424936" cy="1199704"/>
          </a:xfrm>
        </p:spPr>
        <p:txBody>
          <a:bodyPr/>
          <a:lstStyle/>
          <a:p>
            <a:r>
              <a:rPr lang="cs-CZ" sz="2500" dirty="0" smtClean="0"/>
              <a:t>České</a:t>
            </a:r>
            <a:r>
              <a:rPr lang="de-DE" sz="2500" dirty="0" smtClean="0"/>
              <a:t> Budějovice,</a:t>
            </a:r>
            <a:r>
              <a:rPr lang="cs-CZ" sz="2500" dirty="0" smtClean="0"/>
              <a:t> Český Krumlov,</a:t>
            </a:r>
            <a:r>
              <a:rPr lang="de-DE" sz="2500" dirty="0" smtClean="0"/>
              <a:t> </a:t>
            </a:r>
            <a:r>
              <a:rPr lang="de-DE" sz="2500" dirty="0"/>
              <a:t>Linz, Passau, Landshut, Regensburg</a:t>
            </a:r>
            <a:endParaRPr lang="cs-CZ" sz="2500" dirty="0"/>
          </a:p>
          <a:p>
            <a:endParaRPr lang="cs-CZ" dirty="0"/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5661248"/>
            <a:ext cx="8424936" cy="100811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/>
            <a:r>
              <a:rPr lang="cs-CZ" sz="1800" dirty="0">
                <a:solidFill>
                  <a:schemeClr val="bg1"/>
                </a:solidFill>
              </a:rPr>
              <a:t>Střední škola a Vyšší odborná škola cestovního ruchu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Senovážné náměstí 12</a:t>
            </a:r>
            <a:br>
              <a:rPr lang="cs-CZ" sz="1800" dirty="0">
                <a:solidFill>
                  <a:schemeClr val="bg1"/>
                </a:solidFill>
              </a:rPr>
            </a:br>
            <a:r>
              <a:rPr lang="cs-CZ" sz="1800" dirty="0">
                <a:solidFill>
                  <a:schemeClr val="bg1"/>
                </a:solidFill>
              </a:rPr>
              <a:t>370 01 České Budějovice </a:t>
            </a:r>
            <a:r>
              <a:rPr lang="cs-CZ" sz="1800" dirty="0" smtClean="0">
                <a:solidFill>
                  <a:schemeClr val="bg1"/>
                </a:solidFill>
              </a:rPr>
              <a:t>			              </a:t>
            </a:r>
            <a:r>
              <a:rPr lang="cs-CZ" sz="2000" dirty="0" smtClean="0">
                <a:solidFill>
                  <a:schemeClr val="bg1"/>
                </a:solidFill>
              </a:rPr>
              <a:t>Lucie </a:t>
            </a:r>
            <a:r>
              <a:rPr lang="cs-CZ" sz="2000" dirty="0" err="1">
                <a:solidFill>
                  <a:schemeClr val="bg1"/>
                </a:solidFill>
              </a:rPr>
              <a:t>Haplová</a:t>
            </a:r>
            <a:endParaRPr lang="cs-CZ" sz="2000" dirty="0">
              <a:solidFill>
                <a:schemeClr val="bg1"/>
              </a:solidFill>
            </a:endParaRPr>
          </a:p>
          <a:p>
            <a:pPr algn="l"/>
            <a:endParaRPr lang="cs-CZ" sz="1800" dirty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8" y="144356"/>
            <a:ext cx="3189036" cy="134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6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1" y="1481328"/>
            <a:ext cx="8784977" cy="4525963"/>
          </a:xfrm>
        </p:spPr>
        <p:txBody>
          <a:bodyPr>
            <a:normAutofit/>
          </a:bodyPr>
          <a:lstStyle/>
          <a:p>
            <a:r>
              <a:rPr lang="cs-CZ" dirty="0"/>
              <a:t>Prohlídka historického centra </a:t>
            </a:r>
            <a:r>
              <a:rPr lang="cs-CZ" dirty="0" smtClean="0"/>
              <a:t>Řezna</a:t>
            </a:r>
            <a:endParaRPr lang="cs-CZ" dirty="0"/>
          </a:p>
          <a:p>
            <a:r>
              <a:rPr lang="cs-CZ" dirty="0"/>
              <a:t>Individuální oběd</a:t>
            </a:r>
          </a:p>
          <a:p>
            <a:r>
              <a:rPr lang="cs-CZ" dirty="0"/>
              <a:t>Návrat do Českých Budějovic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Program zájezdu 			4. den</a:t>
            </a:r>
            <a:endParaRPr lang="cs-CZ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Picture 4" descr="Regensburg_08_2006_2.jpg (1501×1001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t="8800" r="1" b="24806"/>
          <a:stretch/>
        </p:blipFill>
        <p:spPr bwMode="auto">
          <a:xfrm>
            <a:off x="3578773" y="3956648"/>
            <a:ext cx="5385716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regensburg.de/sixcms/media.php/23/thumbnails/BC-070707-146_bauer.com.jpg.3958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77" b="18116"/>
          <a:stretch/>
        </p:blipFill>
        <p:spPr bwMode="auto">
          <a:xfrm>
            <a:off x="3578774" y="3349672"/>
            <a:ext cx="5385716" cy="30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chloss TundT.jpg.396275.jpg (700×431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4"/>
          <a:stretch/>
        </p:blipFill>
        <p:spPr bwMode="auto">
          <a:xfrm>
            <a:off x="3578773" y="3349672"/>
            <a:ext cx="5385715" cy="30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7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1" y="1481328"/>
            <a:ext cx="8784977" cy="5116024"/>
          </a:xfrm>
        </p:spPr>
        <p:txBody>
          <a:bodyPr>
            <a:normAutofit/>
          </a:bodyPr>
          <a:lstStyle/>
          <a:p>
            <a:r>
              <a:rPr lang="cs-CZ" u="sng" dirty="0" smtClean="0"/>
              <a:t>Cena zahrnuje </a:t>
            </a:r>
          </a:p>
          <a:p>
            <a:pPr lvl="1"/>
            <a:r>
              <a:rPr lang="cs-CZ" sz="2500" dirty="0"/>
              <a:t>Dopravu</a:t>
            </a:r>
          </a:p>
          <a:p>
            <a:pPr lvl="1"/>
            <a:r>
              <a:rPr lang="cs-CZ" sz="2500" dirty="0"/>
              <a:t>3x ubytování se snídání</a:t>
            </a:r>
          </a:p>
          <a:p>
            <a:pPr lvl="1"/>
            <a:r>
              <a:rPr lang="cs-CZ" sz="2500" dirty="0"/>
              <a:t>Průvodce</a:t>
            </a:r>
          </a:p>
          <a:p>
            <a:pPr lvl="1"/>
            <a:r>
              <a:rPr lang="cs-CZ" sz="2500" dirty="0"/>
              <a:t>Pojištění CK proto úpadku</a:t>
            </a:r>
          </a:p>
          <a:p>
            <a:pPr lvl="1"/>
            <a:r>
              <a:rPr lang="cs-CZ" sz="2500" dirty="0"/>
              <a:t>Vstupné na zámek Český Krumlov</a:t>
            </a:r>
          </a:p>
          <a:p>
            <a:endParaRPr lang="cs-CZ" sz="1400" u="sng" dirty="0" smtClean="0"/>
          </a:p>
          <a:p>
            <a:r>
              <a:rPr lang="cs-CZ" u="sng" dirty="0" smtClean="0"/>
              <a:t>Cena nezahrnuje</a:t>
            </a:r>
          </a:p>
          <a:p>
            <a:pPr lvl="1"/>
            <a:r>
              <a:rPr lang="cs-CZ" sz="2500" dirty="0" smtClean="0"/>
              <a:t>Stravování</a:t>
            </a:r>
          </a:p>
          <a:p>
            <a:pPr marL="393192" lvl="1" indent="0" algn="r">
              <a:buNone/>
            </a:pPr>
            <a:endParaRPr lang="cs-CZ" sz="2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3192" lvl="1" indent="0" algn="r">
              <a:buNone/>
            </a:pPr>
            <a:r>
              <a:rPr lang="cs-CZ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KATALOGOVÁ CENA 2 650,- Kč</a:t>
            </a:r>
          </a:p>
          <a:p>
            <a:pPr lvl="1"/>
            <a:endParaRPr lang="cs-CZ" sz="2700" dirty="0" smtClean="0"/>
          </a:p>
          <a:p>
            <a:pPr lvl="1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Kalkulace</a:t>
            </a:r>
            <a:endParaRPr lang="cs-CZ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4364359" y="6308680"/>
            <a:ext cx="4528121" cy="4326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93192" lvl="1" indent="0" algn="r">
              <a:buNone/>
            </a:pPr>
            <a:r>
              <a:rPr lang="cs-CZ" sz="2000" dirty="0" smtClean="0"/>
              <a:t>Doporučené kapesné 55€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538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3999" cy="1178479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Děkuji za pozornost</a:t>
            </a:r>
            <a:endParaRPr lang="cs-CZ" sz="5400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1" name="Podnadpis 2"/>
          <p:cNvSpPr txBox="1">
            <a:spLocks/>
          </p:cNvSpPr>
          <p:nvPr/>
        </p:nvSpPr>
        <p:spPr>
          <a:xfrm>
            <a:off x="323528" y="332656"/>
            <a:ext cx="8424936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s-CZ" sz="2400" dirty="0"/>
          </a:p>
        </p:txBody>
      </p:sp>
      <p:sp>
        <p:nvSpPr>
          <p:cNvPr id="22" name="Podnadpis 2"/>
          <p:cNvSpPr txBox="1">
            <a:spLocks/>
          </p:cNvSpPr>
          <p:nvPr/>
        </p:nvSpPr>
        <p:spPr>
          <a:xfrm>
            <a:off x="395536" y="6165304"/>
            <a:ext cx="8424936" cy="599852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cs-CZ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25" y="2267555"/>
            <a:ext cx="5532487" cy="2457589"/>
          </a:xfrm>
          <a:prstGeom prst="roundRect">
            <a:avLst>
              <a:gd name="adj" fmla="val 2883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3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4denní zájezd</a:t>
            </a:r>
          </a:p>
          <a:p>
            <a:r>
              <a:rPr lang="cs-CZ" sz="2800" dirty="0" smtClean="0"/>
              <a:t>3 země; 6 měst</a:t>
            </a:r>
          </a:p>
          <a:p>
            <a:r>
              <a:rPr lang="cs-CZ" sz="2800" dirty="0" smtClean="0"/>
              <a:t>Zájezd je určen pro lidi se zájmem               o historické památky měst (rodiny               s odrostlými dětmi, mladí lidé, důchodci)</a:t>
            </a:r>
          </a:p>
          <a:p>
            <a:r>
              <a:rPr lang="cs-CZ" sz="2800" dirty="0" smtClean="0"/>
              <a:t>Vhodný ke konání po celý rok (s malými úpravami) </a:t>
            </a:r>
          </a:p>
          <a:p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Základní informace</a:t>
            </a:r>
            <a:endParaRPr lang="cs-CZ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10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Trasa zájezdu</a:t>
            </a:r>
            <a:endParaRPr lang="cs-CZ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" name="Picture 2" descr="110406_Projektgebiet_EDM_600dpi_Ausschnitt.jpg (797×60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54" y="1124744"/>
            <a:ext cx="728016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-6042" y="5791253"/>
            <a:ext cx="5445939" cy="1081208"/>
            <a:chOff x="-6042" y="5791253"/>
            <a:chExt cx="5445939" cy="1081208"/>
          </a:xfrm>
        </p:grpSpPr>
        <p:sp>
          <p:nvSpPr>
            <p:cNvPr id="9" name="Volný tvar 8"/>
            <p:cNvSpPr>
              <a:spLocks/>
            </p:cNvSpPr>
            <p:nvPr/>
          </p:nvSpPr>
          <p:spPr bwMode="auto">
            <a:xfrm>
              <a:off x="499273" y="5944936"/>
              <a:ext cx="4940624" cy="9210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7485" h="337">
                  <a:moveTo>
                    <a:pt x="0" y="2"/>
                  </a:moveTo>
                  <a:lnTo>
                    <a:pt x="7485" y="337"/>
                  </a:lnTo>
                  <a:lnTo>
                    <a:pt x="5558" y="337"/>
                  </a:lnTo>
                  <a:lnTo>
                    <a:pt x="1" y="0"/>
                  </a:lnTo>
                </a:path>
              </a:pathLst>
            </a:custGeom>
            <a:solidFill>
              <a:srgbClr val="00B1E7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auto">
            <a:xfrm>
              <a:off x="485717" y="5939011"/>
              <a:ext cx="3690451" cy="93345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591" h="588">
                  <a:moveTo>
                    <a:pt x="0" y="0"/>
                  </a:moveTo>
                  <a:lnTo>
                    <a:pt x="5591" y="585"/>
                  </a:lnTo>
                  <a:lnTo>
                    <a:pt x="4415" y="588"/>
                  </a:lnTo>
                  <a:lnTo>
                    <a:pt x="12" y="4"/>
                  </a:lnTo>
                </a:path>
              </a:pathLst>
            </a:custGeom>
            <a:solidFill>
              <a:srgbClr val="FFCD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Pravoúhlý trojúhelník 10"/>
            <p:cNvSpPr>
              <a:spLocks/>
            </p:cNvSpPr>
            <p:nvPr/>
          </p:nvSpPr>
          <p:spPr bwMode="auto">
            <a:xfrm>
              <a:off x="-6042" y="5791253"/>
              <a:ext cx="3402314" cy="1080868"/>
            </a:xfrm>
            <a:prstGeom prst="rtTriangle">
              <a:avLst/>
            </a:prstGeom>
            <a:solidFill>
              <a:srgbClr val="82C000"/>
            </a:solid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5" b="96460" l="4762" r="97143">
                          <a14:foregroundMark x1="68571" y1="58407" x2="48571" y2="54867"/>
                          <a14:foregroundMark x1="48571" y1="60177" x2="34286" y2="72566"/>
                          <a14:foregroundMark x1="47619" y1="21239" x2="50476" y2="36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6078829"/>
              <a:ext cx="682544" cy="734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Ovál 5"/>
          <p:cNvSpPr/>
          <p:nvPr/>
        </p:nvSpPr>
        <p:spPr>
          <a:xfrm>
            <a:off x="5256076" y="3284984"/>
            <a:ext cx="828092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ál 13"/>
          <p:cNvSpPr/>
          <p:nvPr/>
        </p:nvSpPr>
        <p:spPr>
          <a:xfrm>
            <a:off x="3923928" y="4185084"/>
            <a:ext cx="576064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ál 14"/>
          <p:cNvSpPr/>
          <p:nvPr/>
        </p:nvSpPr>
        <p:spPr>
          <a:xfrm>
            <a:off x="2267744" y="4293096"/>
            <a:ext cx="576064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ál 15"/>
          <p:cNvSpPr/>
          <p:nvPr/>
        </p:nvSpPr>
        <p:spPr>
          <a:xfrm>
            <a:off x="2132112" y="3284984"/>
            <a:ext cx="71169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ál 16"/>
          <p:cNvSpPr/>
          <p:nvPr/>
        </p:nvSpPr>
        <p:spPr>
          <a:xfrm>
            <a:off x="5148064" y="4725144"/>
            <a:ext cx="46386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ál 17"/>
          <p:cNvSpPr/>
          <p:nvPr/>
        </p:nvSpPr>
        <p:spPr>
          <a:xfrm>
            <a:off x="5035414" y="3897052"/>
            <a:ext cx="832730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Přímá spojnice se šipkou 18"/>
          <p:cNvCxnSpPr/>
          <p:nvPr/>
        </p:nvCxnSpPr>
        <p:spPr>
          <a:xfrm>
            <a:off x="5580112" y="3660947"/>
            <a:ext cx="0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379994" y="4185084"/>
            <a:ext cx="0" cy="4680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 flipV="1">
            <a:off x="4499992" y="4401108"/>
            <a:ext cx="622504" cy="40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2915816" y="4301480"/>
            <a:ext cx="1008112" cy="996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 flipV="1">
            <a:off x="2487960" y="3645024"/>
            <a:ext cx="102664" cy="6073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>
            <a:off x="2895140" y="3462611"/>
            <a:ext cx="225292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5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1" y="1481328"/>
            <a:ext cx="8784977" cy="4525963"/>
          </a:xfrm>
        </p:spPr>
        <p:txBody>
          <a:bodyPr>
            <a:normAutofit/>
          </a:bodyPr>
          <a:lstStyle/>
          <a:p>
            <a:pPr marL="271463" indent="-255588"/>
            <a:r>
              <a:rPr lang="cs-CZ" dirty="0"/>
              <a:t>Prohlídka </a:t>
            </a:r>
            <a:r>
              <a:rPr lang="cs-CZ" dirty="0" smtClean="0"/>
              <a:t>historického centra Č. </a:t>
            </a:r>
            <a:r>
              <a:rPr lang="cs-CZ" dirty="0"/>
              <a:t>Budějovic</a:t>
            </a:r>
          </a:p>
          <a:p>
            <a:pPr marL="271463" indent="-255588"/>
            <a:r>
              <a:rPr lang="cs-CZ" dirty="0"/>
              <a:t>Odjezd do Českého </a:t>
            </a:r>
            <a:r>
              <a:rPr lang="cs-CZ" dirty="0" smtClean="0"/>
              <a:t>Krumlova</a:t>
            </a:r>
            <a:endParaRPr lang="cs-CZ" dirty="0"/>
          </a:p>
          <a:p>
            <a:pPr marL="271463" indent="-255588"/>
            <a:r>
              <a:rPr lang="cs-CZ" dirty="0"/>
              <a:t>Prohlídka </a:t>
            </a:r>
            <a:r>
              <a:rPr lang="cs-CZ" dirty="0" smtClean="0"/>
              <a:t>historického centra Č. </a:t>
            </a:r>
            <a:r>
              <a:rPr lang="cs-CZ" dirty="0"/>
              <a:t>Krumlova 1. část</a:t>
            </a:r>
          </a:p>
          <a:p>
            <a:pPr marL="271463" indent="-255588"/>
            <a:r>
              <a:rPr lang="cs-CZ" dirty="0"/>
              <a:t>Individuální oběd</a:t>
            </a:r>
          </a:p>
          <a:p>
            <a:pPr marL="271463" indent="-255588"/>
            <a:r>
              <a:rPr lang="cs-CZ" dirty="0"/>
              <a:t>Prohlídka zámku Český Krumlov</a:t>
            </a:r>
          </a:p>
          <a:p>
            <a:pPr marL="271463" indent="-255588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Program zájezdu 			1. den</a:t>
            </a:r>
            <a:endParaRPr lang="cs-CZ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6" name="Picture 2" descr="budejovice_v.jpg (800×6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/>
          <a:stretch/>
        </p:blipFill>
        <p:spPr bwMode="auto">
          <a:xfrm>
            <a:off x="1763688" y="3933056"/>
            <a:ext cx="3528821" cy="23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540-cesky-krumlov-letecky-snimek-leto-podzim.jpg (2500×169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5" y="3933056"/>
            <a:ext cx="3536974" cy="23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340742388_cs_pia.jpg (700×38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" r="20530"/>
          <a:stretch/>
        </p:blipFill>
        <p:spPr bwMode="auto">
          <a:xfrm>
            <a:off x="1763687" y="3933056"/>
            <a:ext cx="3528822" cy="239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eske-budejovice.jpg (600×449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4"/>
          <a:stretch/>
        </p:blipFill>
        <p:spPr bwMode="auto">
          <a:xfrm>
            <a:off x="1763688" y="3933055"/>
            <a:ext cx="3528821" cy="23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6137b.jpg (640×427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15" y="3933056"/>
            <a:ext cx="3536974" cy="23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sky_Krumlov_01.jpg (2048×1536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4"/>
          <a:stretch/>
        </p:blipFill>
        <p:spPr bwMode="auto">
          <a:xfrm>
            <a:off x="5427515" y="3933055"/>
            <a:ext cx="3536974" cy="23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85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1" y="1481328"/>
            <a:ext cx="8784977" cy="4525963"/>
          </a:xfrm>
        </p:spPr>
        <p:txBody>
          <a:bodyPr>
            <a:normAutofit/>
          </a:bodyPr>
          <a:lstStyle/>
          <a:p>
            <a:r>
              <a:rPr lang="cs-CZ" dirty="0"/>
              <a:t>Prohlídka historického centra </a:t>
            </a:r>
            <a:r>
              <a:rPr lang="cs-CZ" dirty="0" smtClean="0"/>
              <a:t>Č. </a:t>
            </a:r>
            <a:r>
              <a:rPr lang="cs-CZ" dirty="0"/>
              <a:t>Krumlova 2. část </a:t>
            </a:r>
          </a:p>
          <a:p>
            <a:r>
              <a:rPr lang="cs-CZ" dirty="0"/>
              <a:t>Prohlídka kostela svatého Víta</a:t>
            </a:r>
          </a:p>
          <a:p>
            <a:r>
              <a:rPr lang="cs-CZ" dirty="0"/>
              <a:t>Odjezd do Lince</a:t>
            </a:r>
          </a:p>
          <a:p>
            <a:r>
              <a:rPr lang="cs-CZ" dirty="0"/>
              <a:t>Ubytování v Linci v hotelu </a:t>
            </a:r>
            <a:r>
              <a:rPr lang="cs-CZ" dirty="0" err="1" smtClean="0"/>
              <a:t>Zur</a:t>
            </a:r>
            <a:r>
              <a:rPr lang="cs-CZ" dirty="0" smtClean="0"/>
              <a:t> </a:t>
            </a:r>
            <a:r>
              <a:rPr lang="cs-CZ" dirty="0" err="1"/>
              <a:t>Lokomotive</a:t>
            </a:r>
            <a:r>
              <a:rPr lang="cs-CZ" dirty="0"/>
              <a:t> </a:t>
            </a:r>
          </a:p>
          <a:p>
            <a:r>
              <a:rPr lang="cs-CZ" dirty="0"/>
              <a:t>Individuální </a:t>
            </a:r>
            <a:r>
              <a:rPr lang="cs-CZ" dirty="0" smtClean="0"/>
              <a:t>večeře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Program zájezdu 			1. den</a:t>
            </a:r>
            <a:endParaRPr lang="cs-CZ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 descr="Linz_view_2.jpg (640×42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6"/>
          <a:stretch/>
        </p:blipFill>
        <p:spPr bwMode="auto">
          <a:xfrm>
            <a:off x="4596680" y="3948122"/>
            <a:ext cx="4367808" cy="23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88812.jpg (450×600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8" t="47365" r="3194" b="18477"/>
          <a:stretch/>
        </p:blipFill>
        <p:spPr bwMode="auto">
          <a:xfrm>
            <a:off x="1043608" y="3948121"/>
            <a:ext cx="3416185" cy="235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ur_lokomotive_front_view.jpg (640×48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5"/>
          <a:stretch/>
        </p:blipFill>
        <p:spPr bwMode="auto">
          <a:xfrm>
            <a:off x="1043607" y="3948121"/>
            <a:ext cx="3416185" cy="239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_Lokomotive_Zimmer.jpg (500×375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8"/>
          <a:stretch/>
        </p:blipFill>
        <p:spPr bwMode="auto">
          <a:xfrm>
            <a:off x="1047185" y="3948121"/>
            <a:ext cx="3412608" cy="239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66239-top_foto1-onip6.jpg (600×338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2" r="17344"/>
          <a:stretch/>
        </p:blipFill>
        <p:spPr bwMode="auto">
          <a:xfrm>
            <a:off x="4596453" y="3916790"/>
            <a:ext cx="4367807" cy="239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inz-lentos-nachtaufnahme--oesterreich-werbung-horvath--d.jpg (650×250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4294" r="17525" b="-1"/>
          <a:stretch/>
        </p:blipFill>
        <p:spPr bwMode="auto">
          <a:xfrm>
            <a:off x="4596681" y="3916790"/>
            <a:ext cx="4367808" cy="242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21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1" y="1481328"/>
            <a:ext cx="8784977" cy="4525963"/>
          </a:xfrm>
        </p:spPr>
        <p:txBody>
          <a:bodyPr>
            <a:normAutofit/>
          </a:bodyPr>
          <a:lstStyle/>
          <a:p>
            <a:r>
              <a:rPr lang="cs-CZ" dirty="0"/>
              <a:t>Prohlídka historického centra Lince 1. část </a:t>
            </a:r>
          </a:p>
          <a:p>
            <a:r>
              <a:rPr lang="cs-CZ" dirty="0"/>
              <a:t>Návštěva muzea Genesis</a:t>
            </a:r>
          </a:p>
          <a:p>
            <a:r>
              <a:rPr lang="cs-CZ" dirty="0"/>
              <a:t>Individuální oběd</a:t>
            </a:r>
          </a:p>
          <a:p>
            <a:r>
              <a:rPr lang="cs-CZ" dirty="0"/>
              <a:t>Prohlídka historického centra Lince 2. část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Program zájezdu 			2. den</a:t>
            </a:r>
            <a:endParaRPr lang="cs-CZ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098" name="Picture 2" descr="67200060-linz-hauptplatz.jpg (800×6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8" b="6880"/>
          <a:stretch/>
        </p:blipFill>
        <p:spPr bwMode="auto">
          <a:xfrm>
            <a:off x="5144362" y="3948121"/>
            <a:ext cx="3820126" cy="239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euer_Dom_Linz.jpg (400×31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12" y="3948765"/>
            <a:ext cx="3083728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g4e9ff0568ba7b.jpg (800×60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7"/>
          <a:stretch/>
        </p:blipFill>
        <p:spPr bwMode="auto">
          <a:xfrm>
            <a:off x="5144363" y="3948121"/>
            <a:ext cx="3820126" cy="23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ltes Rathaus (Stara Radnice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r="51869"/>
          <a:stretch/>
        </p:blipFill>
        <p:spPr bwMode="auto">
          <a:xfrm>
            <a:off x="1848313" y="3948121"/>
            <a:ext cx="3083728" cy="239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4d97b88651b0c86ffff8023fffffff2.jpg (330×445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7" b="8116"/>
          <a:stretch/>
        </p:blipFill>
        <p:spPr bwMode="auto">
          <a:xfrm>
            <a:off x="1845066" y="3948121"/>
            <a:ext cx="3083728" cy="239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78328883621668319.jpg (600×400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/>
          <a:stretch/>
        </p:blipFill>
        <p:spPr bwMode="auto">
          <a:xfrm>
            <a:off x="5144364" y="3948120"/>
            <a:ext cx="3820126" cy="24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1" y="1481328"/>
            <a:ext cx="8784977" cy="4525963"/>
          </a:xfrm>
        </p:spPr>
        <p:txBody>
          <a:bodyPr>
            <a:normAutofit/>
          </a:bodyPr>
          <a:lstStyle/>
          <a:p>
            <a:r>
              <a:rPr lang="cs-CZ" dirty="0"/>
              <a:t>Odjezd do Pasova</a:t>
            </a:r>
          </a:p>
          <a:p>
            <a:r>
              <a:rPr lang="cs-CZ" dirty="0"/>
              <a:t>Ubytování v Pasově v hotelu IBB </a:t>
            </a:r>
            <a:r>
              <a:rPr lang="cs-CZ" dirty="0" err="1"/>
              <a:t>Passau</a:t>
            </a:r>
            <a:endParaRPr lang="cs-CZ" dirty="0"/>
          </a:p>
          <a:p>
            <a:r>
              <a:rPr lang="cs-CZ" dirty="0"/>
              <a:t>Individuální večeře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Program zájezdu 			2. den</a:t>
            </a:r>
            <a:endParaRPr lang="cs-CZ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Passau_Pasov_Nemecko_pohled_na_mesto_1_450x338.JPG (450×338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7"/>
          <a:stretch/>
        </p:blipFill>
        <p:spPr bwMode="auto">
          <a:xfrm>
            <a:off x="5235570" y="3948765"/>
            <a:ext cx="3728918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6b045d1a851e97837a96eb64d01aa782.jpg (525×35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48765"/>
            <a:ext cx="3596400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67407.jpg (320×21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69825"/>
            <a:ext cx="3596400" cy="23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assau.jpeg (620×422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/>
          <a:stretch/>
        </p:blipFill>
        <p:spPr bwMode="auto">
          <a:xfrm>
            <a:off x="5235571" y="3969824"/>
            <a:ext cx="3728918" cy="239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217-pasov.jpg (600×800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13100" r="-185" b="38313"/>
          <a:stretch/>
        </p:blipFill>
        <p:spPr bwMode="auto">
          <a:xfrm>
            <a:off x="5235571" y="3948765"/>
            <a:ext cx="3728917" cy="24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bb-Passau-photos-Room-Room.JPEG (400×267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48765"/>
            <a:ext cx="3596400" cy="241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3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1" y="1481328"/>
            <a:ext cx="8784977" cy="4525963"/>
          </a:xfrm>
        </p:spPr>
        <p:txBody>
          <a:bodyPr>
            <a:normAutofit/>
          </a:bodyPr>
          <a:lstStyle/>
          <a:p>
            <a:r>
              <a:rPr lang="cs-CZ" dirty="0"/>
              <a:t>Prohlídka historického centra Pasova</a:t>
            </a:r>
          </a:p>
          <a:p>
            <a:r>
              <a:rPr lang="cs-CZ" dirty="0"/>
              <a:t>Individuální oběd</a:t>
            </a:r>
          </a:p>
          <a:p>
            <a:r>
              <a:rPr lang="cs-CZ" dirty="0"/>
              <a:t>Odjezd do </a:t>
            </a:r>
            <a:r>
              <a:rPr lang="cs-CZ" dirty="0" err="1"/>
              <a:t>Landshutu</a:t>
            </a:r>
            <a:endParaRPr lang="cs-CZ" dirty="0"/>
          </a:p>
          <a:p>
            <a:r>
              <a:rPr lang="cs-CZ" dirty="0"/>
              <a:t>Prohlídka </a:t>
            </a:r>
            <a:r>
              <a:rPr lang="cs-CZ" dirty="0" smtClean="0"/>
              <a:t>historického </a:t>
            </a:r>
            <a:r>
              <a:rPr lang="cs-CZ" dirty="0"/>
              <a:t>centra </a:t>
            </a:r>
            <a:r>
              <a:rPr lang="cs-CZ" dirty="0" err="1" smtClean="0"/>
              <a:t>Landshutu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Program zájezdu 			</a:t>
            </a:r>
            <a:r>
              <a:rPr lang="cs-CZ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</a:t>
            </a:r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den</a:t>
            </a:r>
            <a:endParaRPr lang="cs-CZ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42" name="Picture 2" descr="passau_hrad.jpg (800×6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" t="30439" r="6430" b="11906"/>
          <a:stretch/>
        </p:blipFill>
        <p:spPr bwMode="auto">
          <a:xfrm>
            <a:off x="4020936" y="3948765"/>
            <a:ext cx="4871544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andshut.jpg (600×49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37" y="3970365"/>
            <a:ext cx="2891683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aendtor_Landshut.jpg (1280×1062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" b="40667"/>
          <a:stretch/>
        </p:blipFill>
        <p:spPr bwMode="auto">
          <a:xfrm>
            <a:off x="4020936" y="3970365"/>
            <a:ext cx="4871544" cy="237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andshut_Rathaus_2005.JPG (2304×1728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22"/>
          <a:stretch/>
        </p:blipFill>
        <p:spPr bwMode="auto">
          <a:xfrm>
            <a:off x="960237" y="3970365"/>
            <a:ext cx="2891684" cy="23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andshut-016.jpg (1200×871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6" b="13892"/>
          <a:stretch/>
        </p:blipFill>
        <p:spPr bwMode="auto">
          <a:xfrm>
            <a:off x="4020936" y="3948765"/>
            <a:ext cx="4871544" cy="239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landshut_04.jpg (390×259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0" b="9370"/>
          <a:stretch/>
        </p:blipFill>
        <p:spPr bwMode="auto">
          <a:xfrm>
            <a:off x="960236" y="3970365"/>
            <a:ext cx="2891685" cy="237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511" y="1481328"/>
            <a:ext cx="8784977" cy="4525963"/>
          </a:xfrm>
        </p:spPr>
        <p:txBody>
          <a:bodyPr>
            <a:normAutofit/>
          </a:bodyPr>
          <a:lstStyle/>
          <a:p>
            <a:r>
              <a:rPr lang="cs-CZ" dirty="0"/>
              <a:t>Odjezd do </a:t>
            </a:r>
            <a:r>
              <a:rPr lang="cs-CZ" dirty="0" smtClean="0"/>
              <a:t>Řezna</a:t>
            </a:r>
            <a:endParaRPr lang="cs-CZ" dirty="0"/>
          </a:p>
          <a:p>
            <a:r>
              <a:rPr lang="cs-CZ" dirty="0"/>
              <a:t>Ubytování v </a:t>
            </a:r>
            <a:r>
              <a:rPr lang="cs-CZ" dirty="0" smtClean="0"/>
              <a:t>Řezně v</a:t>
            </a:r>
            <a:r>
              <a:rPr lang="cs-CZ" dirty="0"/>
              <a:t> hotelu </a:t>
            </a:r>
            <a:r>
              <a:rPr lang="cs-CZ" dirty="0" err="1"/>
              <a:t>Regensburger</a:t>
            </a:r>
            <a:r>
              <a:rPr lang="cs-CZ" dirty="0"/>
              <a:t> </a:t>
            </a:r>
            <a:r>
              <a:rPr lang="cs-CZ" dirty="0" err="1"/>
              <a:t>Hof</a:t>
            </a:r>
            <a:r>
              <a:rPr lang="cs-CZ" dirty="0"/>
              <a:t> </a:t>
            </a:r>
            <a:r>
              <a:rPr lang="cs-CZ" dirty="0" err="1"/>
              <a:t>Stadthotel</a:t>
            </a:r>
            <a:r>
              <a:rPr lang="cs-CZ" dirty="0"/>
              <a:t> </a:t>
            </a:r>
          </a:p>
          <a:p>
            <a:r>
              <a:rPr lang="cs-CZ" dirty="0"/>
              <a:t>Individuální večeře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Program zájezdu 			</a:t>
            </a:r>
            <a:r>
              <a:rPr lang="cs-CZ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3</a:t>
            </a:r>
            <a:r>
              <a:rPr lang="cs-CZ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den</a:t>
            </a:r>
            <a:endParaRPr lang="cs-CZ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218" name="Picture 2" descr="regensburger-hof-stadthotel.jpg (550×400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7" t="42213" r="9371" b="12827"/>
          <a:stretch/>
        </p:blipFill>
        <p:spPr bwMode="auto">
          <a:xfrm>
            <a:off x="899592" y="3933056"/>
            <a:ext cx="4293278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aecherblick_2_stadt_regensburg_bilddokumentation.jpeg (1999×1417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14158"/>
          <a:stretch/>
        </p:blipFill>
        <p:spPr bwMode="auto">
          <a:xfrm>
            <a:off x="5391808" y="3933056"/>
            <a:ext cx="3572680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315982_536092_634648421302112073.jpg (400×266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2"/>
          <a:stretch/>
        </p:blipFill>
        <p:spPr bwMode="auto">
          <a:xfrm>
            <a:off x="899592" y="3933056"/>
            <a:ext cx="4293278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zno-kamenny-most-pres-dunaj-w-9713.jpg (800×531)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653" r="25456" b="8979"/>
          <a:stretch/>
        </p:blipFill>
        <p:spPr bwMode="auto">
          <a:xfrm>
            <a:off x="5391807" y="3933056"/>
            <a:ext cx="3572681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gensburger-hof-stadthotel.jpg (550×366)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/>
          <a:stretch/>
        </p:blipFill>
        <p:spPr bwMode="auto">
          <a:xfrm>
            <a:off x="863745" y="3933056"/>
            <a:ext cx="4329125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BC-070727-127.jpg.395644.jpg (661×579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 b="7969"/>
          <a:stretch/>
        </p:blipFill>
        <p:spPr bwMode="auto">
          <a:xfrm>
            <a:off x="5391808" y="3933056"/>
            <a:ext cx="3572680" cy="2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310</TotalTime>
  <Words>211</Words>
  <Application>Microsoft Office PowerPoint</Application>
  <PresentationFormat>Předvádění na obrazovce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Shluk</vt:lpstr>
      <vt:lpstr>Historická centra měst</vt:lpstr>
      <vt:lpstr>Základní informace</vt:lpstr>
      <vt:lpstr>Trasa zájezdu</vt:lpstr>
      <vt:lpstr>Program zájezdu    1. den</vt:lpstr>
      <vt:lpstr>Program zájezdu    1. den</vt:lpstr>
      <vt:lpstr>Program zájezdu    2. den</vt:lpstr>
      <vt:lpstr>Program zájezdu    2. den</vt:lpstr>
      <vt:lpstr>Program zájezdu    3. den</vt:lpstr>
      <vt:lpstr>Program zájezdu    3. den</vt:lpstr>
      <vt:lpstr>Program zájezdu    4. den</vt:lpstr>
      <vt:lpstr>Kalkulace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Samsung</dc:creator>
  <cp:lastModifiedBy>Parmová Dagmar</cp:lastModifiedBy>
  <cp:revision>31</cp:revision>
  <dcterms:created xsi:type="dcterms:W3CDTF">2013-11-17T10:04:42Z</dcterms:created>
  <dcterms:modified xsi:type="dcterms:W3CDTF">2014-01-04T17:11:34Z</dcterms:modified>
</cp:coreProperties>
</file>