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80120"/>
          </a:xfrm>
        </p:spPr>
        <p:txBody>
          <a:bodyPr>
            <a:noAutofit/>
          </a:bodyPr>
          <a:lstStyle/>
          <a:p>
            <a:r>
              <a:rPr lang="cs-CZ" sz="7200" dirty="0" smtClean="0">
                <a:latin typeface="Gabriola" pitchFamily="82" charset="0"/>
              </a:rPr>
              <a:t>Dětský svět v </a:t>
            </a:r>
            <a:r>
              <a:rPr lang="cs-CZ" sz="7200" smtClean="0">
                <a:latin typeface="Gabriola" pitchFamily="82" charset="0"/>
              </a:rPr>
              <a:t>regionu </a:t>
            </a:r>
            <a:r>
              <a:rPr lang="cs-CZ" sz="7200" smtClean="0">
                <a:latin typeface="Gabriola" pitchFamily="82" charset="0"/>
              </a:rPr>
              <a:t>Dunaj -</a:t>
            </a:r>
            <a:r>
              <a:rPr lang="cs-CZ" sz="7200" dirty="0" smtClean="0">
                <a:latin typeface="Gabriola" pitchFamily="82" charset="0"/>
              </a:rPr>
              <a:t>Vltava</a:t>
            </a:r>
            <a:endParaRPr lang="cs-CZ" sz="7200" dirty="0">
              <a:latin typeface="Gabriola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7344816" cy="148478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Střední škola a Vyšší odborná škola cestovního ruchu</a:t>
            </a:r>
            <a:br>
              <a:rPr lang="cs-CZ" sz="28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</a:br>
            <a:r>
              <a:rPr lang="cs-CZ" sz="2800" dirty="0" err="1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Senovážné</a:t>
            </a:r>
            <a:r>
              <a:rPr lang="cs-CZ" sz="28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 náměstí 12</a:t>
            </a:r>
            <a:br>
              <a:rPr lang="cs-CZ" sz="28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</a:br>
            <a:r>
              <a:rPr lang="cs-CZ" sz="28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370 01 České Budějovice</a:t>
            </a:r>
          </a:p>
          <a:p>
            <a:endParaRPr lang="cs-CZ" dirty="0"/>
          </a:p>
        </p:txBody>
      </p:sp>
      <p:pic>
        <p:nvPicPr>
          <p:cNvPr id="5" name="Obrázek 4" descr="detsky-svet_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4716016" cy="314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600x450_jpg_40_#ffffff_detsky-svet-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briola" pitchFamily="82" charset="0"/>
              </a:rPr>
              <a:t>Děkuji za pozornost</a:t>
            </a:r>
            <a:br>
              <a:rPr lang="cs-CZ" dirty="0" smtClean="0">
                <a:latin typeface="Gabriola" pitchFamily="82" charset="0"/>
              </a:rPr>
            </a:br>
            <a:r>
              <a:rPr lang="cs-CZ" dirty="0" smtClean="0">
                <a:latin typeface="Gabriola" pitchFamily="82" charset="0"/>
              </a:rPr>
              <a:t/>
            </a:r>
            <a:br>
              <a:rPr lang="cs-CZ" dirty="0" smtClean="0">
                <a:latin typeface="Gabriola" pitchFamily="82" charset="0"/>
              </a:rPr>
            </a:br>
            <a:r>
              <a:rPr lang="cs-CZ" dirty="0" smtClean="0">
                <a:latin typeface="Gabriola" pitchFamily="82" charset="0"/>
              </a:rPr>
              <a:t/>
            </a:r>
            <a:br>
              <a:rPr lang="cs-CZ" dirty="0" smtClean="0">
                <a:latin typeface="Gabriola" pitchFamily="82" charset="0"/>
              </a:rPr>
            </a:br>
            <a:r>
              <a:rPr lang="cs-CZ" dirty="0" smtClean="0">
                <a:latin typeface="Gabriola" pitchFamily="82" charset="0"/>
              </a:rPr>
              <a:t/>
            </a:r>
            <a:br>
              <a:rPr lang="cs-CZ" dirty="0" smtClean="0">
                <a:latin typeface="Gabriola" pitchFamily="82" charset="0"/>
              </a:rPr>
            </a:br>
            <a:r>
              <a:rPr lang="cs-CZ" dirty="0" smtClean="0">
                <a:latin typeface="Gabriola" pitchFamily="82" charset="0"/>
              </a:rPr>
              <a:t/>
            </a:r>
            <a:br>
              <a:rPr lang="cs-CZ" dirty="0" smtClean="0">
                <a:latin typeface="Gabriola" pitchFamily="82" charset="0"/>
              </a:rPr>
            </a:br>
            <a:r>
              <a:rPr lang="cs-CZ" dirty="0" smtClean="0">
                <a:latin typeface="Gabriola" pitchFamily="82" charset="0"/>
              </a:rPr>
              <a:t/>
            </a:r>
            <a:br>
              <a:rPr lang="cs-CZ" dirty="0" smtClean="0">
                <a:latin typeface="Gabriola" pitchFamily="82" charset="0"/>
              </a:rPr>
            </a:br>
            <a:r>
              <a:rPr lang="cs-CZ" dirty="0" smtClean="0">
                <a:latin typeface="Gabriola" pitchFamily="82" charset="0"/>
              </a:rPr>
              <a:t/>
            </a:r>
            <a:br>
              <a:rPr lang="cs-CZ" dirty="0" smtClean="0">
                <a:latin typeface="Gabriola" pitchFamily="82" charset="0"/>
              </a:rPr>
            </a:br>
            <a:r>
              <a:rPr lang="cs-CZ" dirty="0" smtClean="0">
                <a:latin typeface="Gabriola" pitchFamily="82" charset="0"/>
              </a:rPr>
              <a:t/>
            </a:r>
            <a:br>
              <a:rPr lang="cs-CZ" dirty="0" smtClean="0">
                <a:latin typeface="Gabriola" pitchFamily="82" charset="0"/>
              </a:rPr>
            </a:br>
            <a:r>
              <a:rPr lang="cs-CZ" dirty="0" smtClean="0">
                <a:latin typeface="Gabriola" pitchFamily="82" charset="0"/>
              </a:rPr>
              <a:t>Tereza Hasenöhrlová</a:t>
            </a:r>
            <a:endParaRPr lang="cs-CZ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700808"/>
            <a:ext cx="5736217" cy="49044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Gabriola" pitchFamily="82" charset="0"/>
              </a:rPr>
              <a:t>Úvodní informace</a:t>
            </a:r>
            <a:endParaRPr lang="cs-CZ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3528392" cy="54006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briola" pitchFamily="82" charset="0"/>
              </a:rPr>
              <a:t>6 dní v regionu Dunaj – Vltava </a:t>
            </a:r>
          </a:p>
          <a:p>
            <a:r>
              <a:rPr lang="cs-CZ" sz="2800" dirty="0" smtClean="0">
                <a:latin typeface="Gabriola" pitchFamily="82" charset="0"/>
              </a:rPr>
              <a:t>Vysočina</a:t>
            </a:r>
          </a:p>
          <a:p>
            <a:r>
              <a:rPr lang="cs-CZ" sz="2800" dirty="0" smtClean="0">
                <a:latin typeface="Gabriola" pitchFamily="82" charset="0"/>
              </a:rPr>
              <a:t>Jihočeský kraj</a:t>
            </a:r>
          </a:p>
          <a:p>
            <a:r>
              <a:rPr lang="cs-CZ" sz="2800" dirty="0" smtClean="0">
                <a:latin typeface="Gabriola" pitchFamily="82" charset="0"/>
              </a:rPr>
              <a:t>Plzeňský kraj</a:t>
            </a:r>
          </a:p>
          <a:p>
            <a:r>
              <a:rPr lang="cs-CZ" sz="2800" dirty="0" smtClean="0">
                <a:latin typeface="Gabriola" pitchFamily="82" charset="0"/>
              </a:rPr>
              <a:t>Horní Falc</a:t>
            </a:r>
          </a:p>
          <a:p>
            <a:r>
              <a:rPr lang="cs-CZ" sz="2800" dirty="0" smtClean="0">
                <a:latin typeface="Gabriola" pitchFamily="82" charset="0"/>
              </a:rPr>
              <a:t>Dolní Bavorsko</a:t>
            </a:r>
          </a:p>
          <a:p>
            <a:r>
              <a:rPr lang="cs-CZ" sz="2800" dirty="0" smtClean="0">
                <a:latin typeface="Gabriola" pitchFamily="82" charset="0"/>
              </a:rPr>
              <a:t>Horní Rakousko</a:t>
            </a:r>
          </a:p>
          <a:p>
            <a:r>
              <a:rPr lang="cs-CZ" sz="2800" b="1" dirty="0" smtClean="0">
                <a:latin typeface="Gabriola" pitchFamily="82" charset="0"/>
              </a:rPr>
              <a:t>Zájezd je určen pro rodiny s hlavním zaměřením na děti</a:t>
            </a:r>
            <a:endParaRPr lang="cs-CZ" sz="28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>
                <a:latin typeface="Gabriola" pitchFamily="82" charset="0"/>
              </a:rPr>
              <a:t>1</a:t>
            </a:r>
            <a:r>
              <a:rPr lang="cs-CZ" dirty="0" smtClean="0">
                <a:latin typeface="Gabriola" pitchFamily="82" charset="0"/>
              </a:rPr>
              <a:t>. den – kraj Vysočina</a:t>
            </a:r>
            <a:endParaRPr lang="cs-CZ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cs-CZ" dirty="0" smtClean="0">
                <a:latin typeface="Gabriola" pitchFamily="82" charset="0"/>
              </a:rPr>
              <a:t>Ráno odjezd ze Žďáru nad Sázavou do Šiklova Mlýna</a:t>
            </a:r>
          </a:p>
          <a:p>
            <a:r>
              <a:rPr lang="cs-CZ" dirty="0" smtClean="0">
                <a:latin typeface="Gabriola" pitchFamily="82" charset="0"/>
              </a:rPr>
              <a:t>Společný oběd a večeře v restauraci v </a:t>
            </a:r>
            <a:r>
              <a:rPr lang="cs-CZ" dirty="0" err="1" smtClean="0">
                <a:latin typeface="Gabriola" pitchFamily="82" charset="0"/>
              </a:rPr>
              <a:t>Šiklandu</a:t>
            </a:r>
            <a:endParaRPr lang="cs-CZ" dirty="0" smtClean="0">
              <a:latin typeface="Gabriola" pitchFamily="82" charset="0"/>
            </a:endParaRPr>
          </a:p>
          <a:p>
            <a:r>
              <a:rPr lang="cs-CZ" dirty="0" smtClean="0">
                <a:latin typeface="Gabriola" pitchFamily="82" charset="0"/>
              </a:rPr>
              <a:t>Po večeři odjezd do Českých Budějovic</a:t>
            </a:r>
          </a:p>
          <a:p>
            <a:r>
              <a:rPr lang="cs-CZ" dirty="0" smtClean="0">
                <a:latin typeface="Gabriola" pitchFamily="82" charset="0"/>
              </a:rPr>
              <a:t>Ubytování v </a:t>
            </a:r>
            <a:r>
              <a:rPr lang="cs-CZ" dirty="0" err="1" smtClean="0">
                <a:latin typeface="Gabriola" pitchFamily="82" charset="0"/>
              </a:rPr>
              <a:t>Clarion</a:t>
            </a:r>
            <a:r>
              <a:rPr lang="cs-CZ" dirty="0" smtClean="0">
                <a:latin typeface="Gabriola" pitchFamily="82" charset="0"/>
              </a:rPr>
              <a:t> </a:t>
            </a:r>
            <a:r>
              <a:rPr lang="cs-CZ" dirty="0" err="1" smtClean="0">
                <a:latin typeface="Gabriola" pitchFamily="82" charset="0"/>
              </a:rPr>
              <a:t>Congress</a:t>
            </a:r>
            <a:r>
              <a:rPr lang="cs-CZ" dirty="0" smtClean="0">
                <a:latin typeface="Gabriola" pitchFamily="82" charset="0"/>
              </a:rPr>
              <a:t> Hotelu</a:t>
            </a:r>
          </a:p>
        </p:txBody>
      </p:sp>
      <p:pic>
        <p:nvPicPr>
          <p:cNvPr id="4" name="Obrázek 3" descr="šik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573016"/>
            <a:ext cx="3494522" cy="262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>
                <a:latin typeface="Gabriola" pitchFamily="82" charset="0"/>
              </a:rPr>
              <a:t>2</a:t>
            </a:r>
            <a:r>
              <a:rPr lang="cs-CZ" dirty="0" smtClean="0">
                <a:latin typeface="Gabriola" pitchFamily="82" charset="0"/>
              </a:rPr>
              <a:t>. den – Jihočeský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Prohlídka státního zámku Hluboká a individuální procházka parkem</a:t>
            </a:r>
          </a:p>
          <a:p>
            <a:r>
              <a:rPr lang="cs-CZ" dirty="0" smtClean="0">
                <a:latin typeface="Gabriola" pitchFamily="82" charset="0"/>
              </a:rPr>
              <a:t>Oběd v restauraci Masné krámy</a:t>
            </a:r>
          </a:p>
          <a:p>
            <a:r>
              <a:rPr lang="cs-CZ" dirty="0" smtClean="0">
                <a:latin typeface="Gabriola" pitchFamily="82" charset="0"/>
              </a:rPr>
              <a:t>Lanový park – individuální program</a:t>
            </a:r>
          </a:p>
          <a:p>
            <a:r>
              <a:rPr lang="cs-CZ" dirty="0" smtClean="0">
                <a:latin typeface="Gabriola" pitchFamily="82" charset="0"/>
              </a:rPr>
              <a:t>Společná večeře v restauraci Zvon</a:t>
            </a:r>
          </a:p>
          <a:p>
            <a:r>
              <a:rPr lang="cs-CZ" dirty="0" smtClean="0">
                <a:latin typeface="Gabriola" pitchFamily="82" charset="0"/>
              </a:rPr>
              <a:t>Odjezd do Plzně</a:t>
            </a:r>
          </a:p>
          <a:p>
            <a:r>
              <a:rPr lang="cs-CZ" dirty="0" smtClean="0">
                <a:latin typeface="Gabriola" pitchFamily="82" charset="0"/>
              </a:rPr>
              <a:t>Ubytování v hotelu </a:t>
            </a:r>
            <a:r>
              <a:rPr lang="cs-CZ" dirty="0" err="1" smtClean="0">
                <a:latin typeface="Gabriola" pitchFamily="82" charset="0"/>
              </a:rPr>
              <a:t>Wallis</a:t>
            </a:r>
            <a:r>
              <a:rPr lang="cs-CZ" dirty="0" smtClean="0">
                <a:latin typeface="Gabriola" pitchFamily="82" charset="0"/>
              </a:rPr>
              <a:t> Plzeň</a:t>
            </a:r>
            <a:endParaRPr lang="cs-CZ" dirty="0">
              <a:latin typeface="Gabriola" pitchFamily="82" charset="0"/>
            </a:endParaRPr>
          </a:p>
        </p:txBody>
      </p:sp>
      <p:pic>
        <p:nvPicPr>
          <p:cNvPr id="4" name="Obrázek 3" descr="lanový 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861048"/>
            <a:ext cx="3298056" cy="2473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>
                <a:latin typeface="Gabriola" pitchFamily="82" charset="0"/>
              </a:rPr>
              <a:t>3</a:t>
            </a:r>
            <a:r>
              <a:rPr lang="cs-CZ" dirty="0" smtClean="0">
                <a:latin typeface="Gabriola" pitchFamily="82" charset="0"/>
              </a:rPr>
              <a:t>. den – Plzeňský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/>
          <a:lstStyle/>
          <a:p>
            <a:r>
              <a:rPr lang="cs-CZ" dirty="0" smtClean="0">
                <a:latin typeface="Gabriola" pitchFamily="82" charset="0"/>
              </a:rPr>
              <a:t>Muzeum strašidel a loutek</a:t>
            </a:r>
          </a:p>
          <a:p>
            <a:r>
              <a:rPr lang="cs-CZ" dirty="0" smtClean="0">
                <a:latin typeface="Gabriola" pitchFamily="82" charset="0"/>
              </a:rPr>
              <a:t>Společný oběd v restauraci Gondola</a:t>
            </a:r>
          </a:p>
          <a:p>
            <a:r>
              <a:rPr lang="cs-CZ" dirty="0" err="1" smtClean="0">
                <a:latin typeface="Gabriola" pitchFamily="82" charset="0"/>
              </a:rPr>
              <a:t>Techmania</a:t>
            </a:r>
            <a:r>
              <a:rPr lang="cs-CZ" dirty="0" smtClean="0">
                <a:latin typeface="Gabriola" pitchFamily="82" charset="0"/>
              </a:rPr>
              <a:t> – 3D film, Science on a </a:t>
            </a:r>
            <a:r>
              <a:rPr lang="cs-CZ" dirty="0" err="1" smtClean="0">
                <a:latin typeface="Gabriola" pitchFamily="82" charset="0"/>
              </a:rPr>
              <a:t>Sphere</a:t>
            </a:r>
            <a:r>
              <a:rPr lang="cs-CZ" dirty="0" smtClean="0">
                <a:latin typeface="Gabriola" pitchFamily="82" charset="0"/>
              </a:rPr>
              <a:t>, expozice Vesmír</a:t>
            </a:r>
          </a:p>
          <a:p>
            <a:r>
              <a:rPr lang="cs-CZ" dirty="0" smtClean="0">
                <a:latin typeface="Gabriola" pitchFamily="82" charset="0"/>
              </a:rPr>
              <a:t>Společná večeře v restauraci Na Spilce</a:t>
            </a:r>
          </a:p>
          <a:p>
            <a:r>
              <a:rPr lang="cs-CZ" dirty="0" smtClean="0">
                <a:latin typeface="Gabriola" pitchFamily="82" charset="0"/>
              </a:rPr>
              <a:t>Odjezd do </a:t>
            </a:r>
            <a:r>
              <a:rPr lang="cs-CZ" dirty="0" err="1" smtClean="0">
                <a:latin typeface="Gabriola" pitchFamily="82" charset="0"/>
              </a:rPr>
              <a:t>Loiflingu</a:t>
            </a:r>
            <a:r>
              <a:rPr lang="cs-CZ" dirty="0" smtClean="0">
                <a:latin typeface="Gabriola" pitchFamily="82" charset="0"/>
              </a:rPr>
              <a:t> (</a:t>
            </a:r>
            <a:r>
              <a:rPr lang="cs-CZ" dirty="0" err="1" smtClean="0">
                <a:latin typeface="Gabriola" pitchFamily="82" charset="0"/>
              </a:rPr>
              <a:t>Cham</a:t>
            </a:r>
            <a:r>
              <a:rPr lang="cs-CZ" dirty="0" smtClean="0">
                <a:latin typeface="Gabriola" pitchFamily="82" charset="0"/>
              </a:rPr>
              <a:t>)</a:t>
            </a:r>
          </a:p>
          <a:p>
            <a:r>
              <a:rPr lang="cs-CZ" dirty="0" smtClean="0">
                <a:latin typeface="Gabriola" pitchFamily="82" charset="0"/>
              </a:rPr>
              <a:t>Ubytování v hotelu </a:t>
            </a:r>
            <a:r>
              <a:rPr lang="cs-CZ" dirty="0" err="1" smtClean="0">
                <a:latin typeface="Gabriola" pitchFamily="82" charset="0"/>
              </a:rPr>
              <a:t>Ransbergerhof</a:t>
            </a:r>
            <a:endParaRPr lang="cs-CZ" dirty="0">
              <a:latin typeface="Gabriola" pitchFamily="82" charset="0"/>
            </a:endParaRPr>
          </a:p>
        </p:txBody>
      </p:sp>
      <p:pic>
        <p:nvPicPr>
          <p:cNvPr id="4" name="Obrázek 3" descr="techma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365104"/>
            <a:ext cx="2754630" cy="1927860"/>
          </a:xfrm>
          <a:prstGeom prst="rect">
            <a:avLst/>
          </a:prstGeom>
        </p:spPr>
      </p:pic>
      <p:pic>
        <p:nvPicPr>
          <p:cNvPr id="5" name="Obrázek 4" descr="museum straši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340768"/>
            <a:ext cx="302433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>
                <a:latin typeface="Gabriola" pitchFamily="82" charset="0"/>
              </a:rPr>
              <a:t>4</a:t>
            </a:r>
            <a:r>
              <a:rPr lang="cs-CZ" dirty="0" smtClean="0">
                <a:latin typeface="Gabriola" pitchFamily="82" charset="0"/>
              </a:rPr>
              <a:t>. den – Horní Falc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Zábavní park </a:t>
            </a:r>
            <a:r>
              <a:rPr lang="cs-CZ" dirty="0" err="1" smtClean="0">
                <a:latin typeface="Gabriola" pitchFamily="82" charset="0"/>
              </a:rPr>
              <a:t>Churpfalzpark</a:t>
            </a:r>
            <a:endParaRPr lang="cs-CZ" dirty="0" smtClean="0">
              <a:latin typeface="Gabriola" pitchFamily="82" charset="0"/>
            </a:endParaRPr>
          </a:p>
          <a:p>
            <a:r>
              <a:rPr lang="cs-CZ" dirty="0" smtClean="0">
                <a:latin typeface="Gabriola" pitchFamily="82" charset="0"/>
              </a:rPr>
              <a:t>Společný oběd</a:t>
            </a:r>
          </a:p>
          <a:p>
            <a:r>
              <a:rPr lang="cs-CZ" dirty="0" smtClean="0">
                <a:latin typeface="Gabriola" pitchFamily="82" charset="0"/>
              </a:rPr>
              <a:t>Večeře v Parkhotelu </a:t>
            </a:r>
            <a:r>
              <a:rPr lang="cs-CZ" dirty="0" err="1" smtClean="0">
                <a:latin typeface="Gabriola" pitchFamily="82" charset="0"/>
              </a:rPr>
              <a:t>Cham</a:t>
            </a:r>
            <a:r>
              <a:rPr lang="cs-CZ" dirty="0" smtClean="0">
                <a:latin typeface="Gabriola" pitchFamily="82" charset="0"/>
              </a:rPr>
              <a:t>	</a:t>
            </a:r>
          </a:p>
          <a:p>
            <a:r>
              <a:rPr lang="cs-CZ" dirty="0" smtClean="0">
                <a:latin typeface="Gabriola" pitchFamily="82" charset="0"/>
              </a:rPr>
              <a:t>Odjezd do </a:t>
            </a:r>
            <a:r>
              <a:rPr lang="cs-CZ" dirty="0" err="1" smtClean="0">
                <a:latin typeface="Gabriola" pitchFamily="82" charset="0"/>
              </a:rPr>
              <a:t>Neuschönau</a:t>
            </a:r>
            <a:endParaRPr lang="cs-CZ" dirty="0" smtClean="0">
              <a:latin typeface="Gabriola" pitchFamily="82" charset="0"/>
            </a:endParaRPr>
          </a:p>
          <a:p>
            <a:r>
              <a:rPr lang="cs-CZ" dirty="0" smtClean="0">
                <a:latin typeface="Gabriola" pitchFamily="82" charset="0"/>
              </a:rPr>
              <a:t>Ubytování v hotelu </a:t>
            </a:r>
            <a:r>
              <a:rPr lang="cs-CZ" dirty="0" err="1" smtClean="0">
                <a:latin typeface="Gabriola" pitchFamily="82" charset="0"/>
              </a:rPr>
              <a:t>Vitalesca</a:t>
            </a:r>
            <a:endParaRPr lang="cs-CZ" dirty="0">
              <a:latin typeface="Gabriola" pitchFamily="82" charset="0"/>
            </a:endParaRPr>
          </a:p>
        </p:txBody>
      </p:sp>
      <p:pic>
        <p:nvPicPr>
          <p:cNvPr id="4" name="Obrázek 3" descr="Churpfalzpark-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653136"/>
            <a:ext cx="3888432" cy="189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>
                <a:latin typeface="Gabriola" pitchFamily="82" charset="0"/>
              </a:rPr>
              <a:t>5</a:t>
            </a:r>
            <a:r>
              <a:rPr lang="cs-CZ" dirty="0" smtClean="0">
                <a:latin typeface="Gabriola" pitchFamily="82" charset="0"/>
              </a:rPr>
              <a:t>. den – Dolní Bavorsko, Horní Rakousko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4258816" cy="4525963"/>
          </a:xfrm>
        </p:spPr>
        <p:txBody>
          <a:bodyPr/>
          <a:lstStyle/>
          <a:p>
            <a:r>
              <a:rPr lang="cs-CZ" dirty="0" smtClean="0">
                <a:latin typeface="Gabriola" pitchFamily="82" charset="0"/>
              </a:rPr>
              <a:t>Stezka v korunách stromů	</a:t>
            </a:r>
          </a:p>
          <a:p>
            <a:r>
              <a:rPr lang="cs-CZ" dirty="0" smtClean="0">
                <a:latin typeface="Gabriola" pitchFamily="82" charset="0"/>
              </a:rPr>
              <a:t>Společný oběd v Lesní restauraci</a:t>
            </a:r>
          </a:p>
          <a:p>
            <a:r>
              <a:rPr lang="cs-CZ" dirty="0" smtClean="0">
                <a:latin typeface="Gabriola" pitchFamily="82" charset="0"/>
              </a:rPr>
              <a:t>Odjezd do Lince</a:t>
            </a:r>
          </a:p>
          <a:p>
            <a:r>
              <a:rPr lang="cs-CZ" dirty="0" smtClean="0">
                <a:latin typeface="Gabriola" pitchFamily="82" charset="0"/>
              </a:rPr>
              <a:t>ZOO Linec</a:t>
            </a:r>
          </a:p>
          <a:p>
            <a:r>
              <a:rPr lang="cs-CZ" dirty="0" smtClean="0">
                <a:latin typeface="Gabriola" pitchFamily="82" charset="0"/>
              </a:rPr>
              <a:t>Ubytování a večeře v hotelu </a:t>
            </a:r>
            <a:r>
              <a:rPr lang="cs-CZ" dirty="0" err="1" smtClean="0">
                <a:latin typeface="Gabriola" pitchFamily="82" charset="0"/>
              </a:rPr>
              <a:t>Austria</a:t>
            </a:r>
            <a:r>
              <a:rPr lang="cs-CZ" dirty="0" smtClean="0">
                <a:latin typeface="Gabriola" pitchFamily="82" charset="0"/>
              </a:rPr>
              <a:t> Trend Hotel </a:t>
            </a:r>
            <a:r>
              <a:rPr lang="cs-CZ" dirty="0" err="1" smtClean="0">
                <a:latin typeface="Gabriola" pitchFamily="82" charset="0"/>
              </a:rPr>
              <a:t>Schillerpark</a:t>
            </a:r>
            <a:endParaRPr lang="cs-CZ" dirty="0">
              <a:latin typeface="Gabriola" pitchFamily="82" charset="0"/>
            </a:endParaRPr>
          </a:p>
        </p:txBody>
      </p:sp>
      <p:pic>
        <p:nvPicPr>
          <p:cNvPr id="4" name="Obrázek 3" descr="st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4499992" cy="4161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>
                <a:latin typeface="Gabriola" pitchFamily="82" charset="0"/>
              </a:rPr>
              <a:t>6</a:t>
            </a:r>
            <a:r>
              <a:rPr lang="cs-CZ" dirty="0" smtClean="0">
                <a:latin typeface="Gabriola" pitchFamily="82" charset="0"/>
              </a:rPr>
              <a:t>. den – Horní Rakousko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Dopoledne procházka Lincem přes Dunaj, osobní volno </a:t>
            </a:r>
          </a:p>
          <a:p>
            <a:r>
              <a:rPr lang="cs-CZ" dirty="0" smtClean="0">
                <a:latin typeface="Gabriola" pitchFamily="82" charset="0"/>
              </a:rPr>
              <a:t>Společný oběd </a:t>
            </a:r>
          </a:p>
          <a:p>
            <a:r>
              <a:rPr lang="cs-CZ" dirty="0" smtClean="0">
                <a:latin typeface="Gabriola" pitchFamily="82" charset="0"/>
              </a:rPr>
              <a:t>Odpoledne odjezd zpět do Žďáru nad Sázavou</a:t>
            </a:r>
            <a:endParaRPr lang="cs-CZ" dirty="0">
              <a:latin typeface="Gabriola" pitchFamily="82" charset="0"/>
            </a:endParaRPr>
          </a:p>
        </p:txBody>
      </p:sp>
      <p:pic>
        <p:nvPicPr>
          <p:cNvPr id="4" name="Obrázek 3" descr="linz-hauptplat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56992"/>
            <a:ext cx="496855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Kalkulace</a:t>
            </a:r>
            <a:endParaRPr lang="cs-CZ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000" dirty="0" smtClean="0">
                <a:latin typeface="Gabriola" pitchFamily="82" charset="0"/>
              </a:rPr>
              <a:t>Katalogová cena:  </a:t>
            </a:r>
            <a:r>
              <a:rPr lang="cs-CZ" sz="4800" b="1" dirty="0" smtClean="0">
                <a:latin typeface="Gabriola" pitchFamily="82" charset="0"/>
              </a:rPr>
              <a:t>9 200 </a:t>
            </a:r>
            <a:r>
              <a:rPr lang="cs-CZ" sz="4000" b="1" dirty="0" smtClean="0">
                <a:latin typeface="Gabriola" pitchFamily="82" charset="0"/>
              </a:rPr>
              <a:t>Kč</a:t>
            </a:r>
          </a:p>
          <a:p>
            <a:r>
              <a:rPr lang="cs-CZ" dirty="0" smtClean="0">
                <a:latin typeface="Gabriola" pitchFamily="82" charset="0"/>
              </a:rPr>
              <a:t>Doporučené kapesné: 2 500 Kč</a:t>
            </a:r>
          </a:p>
          <a:p>
            <a:pPr>
              <a:buNone/>
            </a:pPr>
            <a:endParaRPr lang="cs-CZ" dirty="0" smtClean="0">
              <a:latin typeface="Gabriola" pitchFamily="82" charset="0"/>
            </a:endParaRPr>
          </a:p>
          <a:p>
            <a:r>
              <a:rPr lang="cs-CZ" dirty="0" smtClean="0">
                <a:latin typeface="Gabriola" pitchFamily="82" charset="0"/>
              </a:rPr>
              <a:t>Cena zahrnuje: Ubytování a snídaně, 6x oběd, 5x večeře, doprava , vstupy, pojištění proti úpadku, služby průvodce</a:t>
            </a:r>
          </a:p>
          <a:p>
            <a:pPr>
              <a:buNone/>
            </a:pPr>
            <a:endParaRPr lang="cs-CZ" dirty="0" smtClean="0">
              <a:latin typeface="Gabriola" pitchFamily="82" charset="0"/>
            </a:endParaRPr>
          </a:p>
          <a:p>
            <a:r>
              <a:rPr lang="cs-CZ" dirty="0" smtClean="0">
                <a:latin typeface="Gabriola" pitchFamily="82" charset="0"/>
              </a:rPr>
              <a:t>Cena nezahrnuje: Individuální atrakce v </a:t>
            </a:r>
            <a:r>
              <a:rPr lang="cs-CZ" dirty="0" err="1" smtClean="0">
                <a:latin typeface="Gabriola" pitchFamily="82" charset="0"/>
              </a:rPr>
              <a:t>Šiklandu</a:t>
            </a:r>
            <a:r>
              <a:rPr lang="cs-CZ" dirty="0" smtClean="0">
                <a:latin typeface="Gabriola" pitchFamily="82" charset="0"/>
              </a:rPr>
              <a:t>, individuální program v lanovém parku v Českých Budějovicích</a:t>
            </a:r>
          </a:p>
          <a:p>
            <a:pPr>
              <a:buNone/>
            </a:pPr>
            <a:endParaRPr lang="cs-CZ" dirty="0" smtClean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265</Words>
  <Application>Microsoft Office PowerPoint</Application>
  <PresentationFormat>Předvádění na obrazovce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Dětský svět v regionu Dunaj -Vltava</vt:lpstr>
      <vt:lpstr>Úvodní informace</vt:lpstr>
      <vt:lpstr>1. den – kraj Vysočina</vt:lpstr>
      <vt:lpstr>2. den – Jihočeský kraj</vt:lpstr>
      <vt:lpstr>3. den – Plzeňský kraj</vt:lpstr>
      <vt:lpstr>4. den – Horní Falc</vt:lpstr>
      <vt:lpstr>5. den – Dolní Bavorsko, Horní Rakousko</vt:lpstr>
      <vt:lpstr>6. den – Horní Rakousko</vt:lpstr>
      <vt:lpstr>Kalkulace</vt:lpstr>
      <vt:lpstr>Děkuji za pozornost        Tereza Hasenöhrlová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Tereza Hasenohrlová</dc:creator>
  <cp:lastModifiedBy>Parmová Dagmar</cp:lastModifiedBy>
  <cp:revision>31</cp:revision>
  <dcterms:created xsi:type="dcterms:W3CDTF">2013-11-19T16:07:54Z</dcterms:created>
  <dcterms:modified xsi:type="dcterms:W3CDTF">2014-02-25T11:38:34Z</dcterms:modified>
</cp:coreProperties>
</file>