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6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6E8201-9407-4BE4-9CEF-88C6A913BA13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B75042-EDC6-4BF5-9B96-F7D981EB6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Zvyky a tradice na obou stranách hranice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cs-CZ" i="1" dirty="0" smtClean="0">
                <a:solidFill>
                  <a:srgbClr val="00B050"/>
                </a:solidFill>
              </a:rPr>
              <a:t>19. kolo příjmu žádostí – PRV, OSA IV.</a:t>
            </a:r>
          </a:p>
          <a:p>
            <a:pPr algn="ctr"/>
            <a:r>
              <a:rPr lang="cs-CZ" i="1" dirty="0" smtClean="0">
                <a:solidFill>
                  <a:srgbClr val="00B050"/>
                </a:solidFill>
              </a:rPr>
              <a:t>Opatření IV.2.1. Realizace projektů spolupráce</a:t>
            </a:r>
          </a:p>
          <a:p>
            <a:pPr algn="ctr"/>
            <a:r>
              <a:rPr lang="cs-CZ" sz="2800" i="1" dirty="0" smtClean="0">
                <a:solidFill>
                  <a:srgbClr val="00B050"/>
                </a:solidFill>
              </a:rPr>
              <a:t>Záměr b) – Realizace projektů mezinárodní spolupráce</a:t>
            </a:r>
          </a:p>
          <a:p>
            <a:pPr algn="l"/>
            <a:endParaRPr lang="cs-CZ" sz="2800" i="1" dirty="0" smtClean="0"/>
          </a:p>
          <a:p>
            <a:pPr algn="l"/>
            <a:endParaRPr lang="cs-CZ" dirty="0"/>
          </a:p>
        </p:txBody>
      </p:sp>
      <p:pic>
        <p:nvPicPr>
          <p:cNvPr id="4" name="Obrázek 3" descr="Česká vlaj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29200"/>
            <a:ext cx="1085850" cy="7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lovenská vlaj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29200"/>
            <a:ext cx="11134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Řemeslo má zlaté dno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4</a:t>
            </a:r>
            <a:r>
              <a:rPr lang="cs-CZ" sz="1800" dirty="0" smtClean="0"/>
              <a:t> Dny řemesel v ČR a 3 Dny řemesel na Slovensku – řemeslné trhy s ukázkami tradiční výroby  </a:t>
            </a:r>
            <a:endParaRPr lang="cs-CZ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145" y="274638"/>
            <a:ext cx="304680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Řemeslné dílny pro všechny generace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dirty="0" smtClean="0"/>
              <a:t>Vybavení pěti venkovských prostor pro tvořivé aktivity dětí i dospělých</a:t>
            </a:r>
            <a:endParaRPr lang="cs-CZ" sz="2000" dirty="0"/>
          </a:p>
        </p:txBody>
      </p:sp>
      <p:pic>
        <p:nvPicPr>
          <p:cNvPr id="5" name="Zástupný symbol pro obsah 4" descr="img_5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8435" y="274638"/>
            <a:ext cx="6552229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kulturou na venkov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Blatské kroje</a:t>
            </a:r>
            <a:endParaRPr lang="cs-CZ" sz="2400" dirty="0"/>
          </a:p>
        </p:txBody>
      </p:sp>
      <p:pic>
        <p:nvPicPr>
          <p:cNvPr id="5" name="Zástupný symbol pro obsah 4" descr="P512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1461" y="274638"/>
            <a:ext cx="6106177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kulturou na venkov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Prácheňské kroje</a:t>
            </a:r>
            <a:endParaRPr lang="cs-CZ" sz="2400" dirty="0"/>
          </a:p>
        </p:txBody>
      </p:sp>
      <p:pic>
        <p:nvPicPr>
          <p:cNvPr id="7" name="Zástupný symbol pro obsah 6" descr="MDM-5_let-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1258" y="274638"/>
            <a:ext cx="6866583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kulturou na venkov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Slovenské kroje</a:t>
            </a:r>
            <a:endParaRPr lang="cs-CZ" sz="2400" dirty="0"/>
          </a:p>
        </p:txBody>
      </p:sp>
      <p:pic>
        <p:nvPicPr>
          <p:cNvPr id="5" name="Zástupný symbol pro obsah 4" descr="PA1900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40050" y="274638"/>
            <a:ext cx="3429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kulturou na venkov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 smtClean="0"/>
              <a:t>Ochotnická divadla – Pašijové hry v Hořicích na Šumavě – tradice sahá do 13. stol.</a:t>
            </a:r>
            <a:endParaRPr lang="cs-CZ" sz="2000" dirty="0"/>
          </a:p>
        </p:txBody>
      </p:sp>
      <p:pic>
        <p:nvPicPr>
          <p:cNvPr id="11" name="Zástupný symbol pro obsah 10" descr="P4040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7645" y="274638"/>
            <a:ext cx="611381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0" dirty="0" smtClean="0"/>
              <a:t>Za kulturou na venkov - lidové slavnosti</a:t>
            </a:r>
            <a:endParaRPr lang="cs-CZ" sz="32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Dožínky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Konopická</a:t>
            </a:r>
            <a:endParaRPr lang="cs-CZ" dirty="0"/>
          </a:p>
        </p:txBody>
      </p:sp>
      <p:pic>
        <p:nvPicPr>
          <p:cNvPr id="10" name="Zástupný symbol pro obsah 9" descr="P824353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060849"/>
            <a:ext cx="4041775" cy="2736304"/>
          </a:xfrm>
        </p:spPr>
      </p:pic>
      <p:pic>
        <p:nvPicPr>
          <p:cNvPr id="9" name="Zástupný symbol pro obsah 8" descr="peruc-dozinky-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67544" y="2058194"/>
            <a:ext cx="3619500" cy="2714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0" dirty="0" smtClean="0"/>
              <a:t>Za kulturou na venkov – lidové slavnosti</a:t>
            </a:r>
            <a:endParaRPr lang="cs-CZ" sz="32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Doudlebská koleda při masopustu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Stavění máje</a:t>
            </a:r>
            <a:endParaRPr lang="cs-CZ" dirty="0"/>
          </a:p>
        </p:txBody>
      </p:sp>
      <p:pic>
        <p:nvPicPr>
          <p:cNvPr id="7" name="Zástupný symbol pro obsah 6" descr="doudlebská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9089"/>
            <a:ext cx="4040188" cy="3032834"/>
          </a:xfrm>
        </p:spPr>
      </p:pic>
      <p:pic>
        <p:nvPicPr>
          <p:cNvPr id="12" name="Zástupný symbol pro obsah 11" descr="13680346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9090"/>
            <a:ext cx="4041775" cy="269283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Tradiční řemesla-exkurze a získávání zkušeností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Exkurze do výrobny krojů na Moravě</a:t>
            </a:r>
          </a:p>
          <a:p>
            <a:r>
              <a:rPr lang="cs-CZ" sz="2800" dirty="0" smtClean="0"/>
              <a:t>Exkurze do Muzea řeky Otavy a voroplavby</a:t>
            </a:r>
          </a:p>
          <a:p>
            <a:r>
              <a:rPr lang="cs-CZ" sz="2800" dirty="0" smtClean="0"/>
              <a:t>Exkurze MAS </a:t>
            </a:r>
            <a:r>
              <a:rPr lang="cs-CZ" sz="2800" dirty="0" err="1" smtClean="0"/>
              <a:t>Vršatec</a:t>
            </a:r>
            <a:r>
              <a:rPr lang="cs-CZ" sz="2800" dirty="0" smtClean="0"/>
              <a:t> do českého území spolupráce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Exkurze českých MAS do území MAS </a:t>
            </a:r>
            <a:r>
              <a:rPr lang="cs-CZ" dirty="0" err="1" smtClean="0"/>
              <a:t>Vršatec</a:t>
            </a:r>
            <a:endParaRPr lang="cs-CZ" dirty="0" smtClean="0"/>
          </a:p>
          <a:p>
            <a:r>
              <a:rPr lang="cs-CZ" dirty="0" smtClean="0"/>
              <a:t>Získávání zkušeností z udržováním tradic na venkově (workshop)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3200" b="1" dirty="0" smtClean="0"/>
              <a:t>Analýza </a:t>
            </a:r>
            <a:r>
              <a:rPr lang="cs-CZ" sz="3200" b="1" dirty="0" err="1" smtClean="0"/>
              <a:t>b</a:t>
            </a:r>
            <a:r>
              <a:rPr lang="cs-CZ" sz="3200" b="1" dirty="0" err="1" smtClean="0"/>
              <a:t>aráčnická</a:t>
            </a:r>
            <a:r>
              <a:rPr lang="cs-CZ" sz="3200" b="1" dirty="0" smtClean="0"/>
              <a:t> tradice v regionu spolupráce</a:t>
            </a:r>
          </a:p>
          <a:p>
            <a:pPr>
              <a:buNone/>
            </a:pPr>
            <a:r>
              <a:rPr lang="cs-CZ" dirty="0" smtClean="0"/>
              <a:t>S</a:t>
            </a:r>
            <a:r>
              <a:rPr lang="cs-CZ" dirty="0" smtClean="0"/>
              <a:t>tudie vznikne jako součást přípravy na zápis do Seznamu nemateriálních statků tradiční lidové kultury Jihočeského kraje</a:t>
            </a:r>
          </a:p>
          <a:p>
            <a:pPr algn="ctr">
              <a:buFont typeface="Wingdings" pitchFamily="2" charset="2"/>
              <a:buChar char="Ø"/>
            </a:pPr>
            <a:r>
              <a:rPr lang="cs-CZ" sz="3200" b="1" dirty="0" smtClean="0"/>
              <a:t>Kroje jižních Čech a jejich užívání</a:t>
            </a:r>
          </a:p>
          <a:p>
            <a:pPr>
              <a:buNone/>
            </a:pPr>
            <a:r>
              <a:rPr lang="cs-CZ" dirty="0" smtClean="0"/>
              <a:t>M</a:t>
            </a:r>
            <a:r>
              <a:rPr lang="cs-CZ" dirty="0" smtClean="0"/>
              <a:t>apování krojové tradice v regionu spolupráce,význam tradice krojů pro 21. století, vazby mezi </a:t>
            </a:r>
            <a:r>
              <a:rPr lang="cs-CZ" dirty="0" err="1" smtClean="0"/>
              <a:t>baráčnickými</a:t>
            </a:r>
            <a:r>
              <a:rPr lang="cs-CZ" dirty="0" smtClean="0"/>
              <a:t> a regionálními kroji atd.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Kulturní dědictví - studie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Území realizace projektu spolupráce – ČR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b="1" dirty="0" smtClean="0"/>
              <a:t>Celkový počet obyvatel </a:t>
            </a:r>
            <a:br>
              <a:rPr lang="cs-CZ" sz="2000" b="1" dirty="0" smtClean="0"/>
            </a:br>
            <a:r>
              <a:rPr lang="cs-CZ" sz="2000" b="1" dirty="0" smtClean="0"/>
              <a:t>na území </a:t>
            </a:r>
            <a:r>
              <a:rPr lang="cs-CZ" sz="2000" b="1" dirty="0" smtClean="0"/>
              <a:t>spolupracujících</a:t>
            </a:r>
            <a:r>
              <a:rPr lang="cs-CZ" sz="2000" b="1" dirty="0" smtClean="0"/>
              <a:t>  </a:t>
            </a:r>
            <a:r>
              <a:rPr lang="cs-CZ" sz="2000" b="1" dirty="0" smtClean="0"/>
              <a:t>MAS: </a:t>
            </a:r>
            <a:r>
              <a:rPr lang="cs-CZ" sz="2000" b="1" dirty="0" smtClean="0"/>
              <a:t>161 736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pic>
        <p:nvPicPr>
          <p:cNvPr id="5" name="Zástupný symbol pro obsah 4" descr="MAPA_ZVYKY_A_TRADICE_NO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4638"/>
            <a:ext cx="7272808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Přehlídky a festivaly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Mezinárodní přehlídka krojů</a:t>
            </a:r>
          </a:p>
          <a:p>
            <a:r>
              <a:rPr lang="cs-CZ" sz="2800" dirty="0" smtClean="0"/>
              <a:t>Festival amatérských uměleckých sdružení – ochotnických divadel</a:t>
            </a:r>
          </a:p>
          <a:p>
            <a:pPr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Přehlídka českých a slovenských krojů</a:t>
            </a: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800" b="1" dirty="0" smtClean="0"/>
              <a:t>Integrovaný přístup </a:t>
            </a:r>
            <a:r>
              <a:rPr lang="cs-CZ" sz="2800" dirty="0" smtClean="0"/>
              <a:t>– projekt osloví </a:t>
            </a:r>
            <a:r>
              <a:rPr lang="cs-CZ" sz="2800" dirty="0" smtClean="0"/>
              <a:t>obyvatele ale i návštěvníky </a:t>
            </a:r>
            <a:r>
              <a:rPr lang="cs-CZ" sz="2800" dirty="0" smtClean="0"/>
              <a:t>napříč všemi věkovými kategoriemi na území </a:t>
            </a:r>
            <a:r>
              <a:rPr lang="cs-CZ" sz="2800" dirty="0" smtClean="0"/>
              <a:t>všech spolupracujících </a:t>
            </a:r>
            <a:r>
              <a:rPr lang="cs-CZ" sz="2800" dirty="0" smtClean="0"/>
              <a:t>MAS</a:t>
            </a:r>
          </a:p>
          <a:p>
            <a:pPr algn="just"/>
            <a:r>
              <a:rPr lang="cs-CZ" sz="2800" b="1" dirty="0" smtClean="0"/>
              <a:t>Společné využívání výstupů projektu - </a:t>
            </a:r>
            <a:r>
              <a:rPr lang="cs-CZ" sz="2800" dirty="0" smtClean="0"/>
              <a:t>většinu výstupů projektu bude možné využívat společně na obou </a:t>
            </a:r>
            <a:r>
              <a:rPr lang="cs-CZ" sz="2800" dirty="0" smtClean="0"/>
              <a:t>všech </a:t>
            </a:r>
            <a:r>
              <a:rPr lang="cs-CZ" sz="2800" dirty="0" smtClean="0"/>
              <a:t>MAS</a:t>
            </a:r>
          </a:p>
          <a:p>
            <a:pPr algn="just"/>
            <a:r>
              <a:rPr lang="cs-CZ" sz="2800" dirty="0" smtClean="0"/>
              <a:t> </a:t>
            </a:r>
            <a:r>
              <a:rPr lang="cs-CZ" sz="2800" b="1" dirty="0" smtClean="0"/>
              <a:t>Využití specifik spolupracujících MAS ve společném projektu </a:t>
            </a:r>
            <a:r>
              <a:rPr lang="cs-CZ" sz="2800" dirty="0" smtClean="0"/>
              <a:t>– každá MAS má svá specifika, která budou ve společném projektu dobře kompatibilní </a:t>
            </a:r>
          </a:p>
          <a:p>
            <a:pPr algn="just"/>
            <a:r>
              <a:rPr lang="cs-CZ" sz="2800" b="1" dirty="0" smtClean="0"/>
              <a:t>Vzájemné předávání zkušeností </a:t>
            </a:r>
            <a:r>
              <a:rPr lang="cs-CZ" sz="2800" dirty="0" smtClean="0"/>
              <a:t>– </a:t>
            </a:r>
            <a:r>
              <a:rPr lang="cs-CZ" sz="2800" dirty="0" smtClean="0"/>
              <a:t>všechny spolupracující </a:t>
            </a:r>
            <a:r>
              <a:rPr lang="cs-CZ" sz="2800" dirty="0" smtClean="0"/>
              <a:t>MAS mají </a:t>
            </a:r>
            <a:r>
              <a:rPr lang="cs-CZ" sz="2800" dirty="0" smtClean="0"/>
              <a:t>partnerům </a:t>
            </a:r>
            <a:r>
              <a:rPr lang="cs-CZ" sz="2800" dirty="0" smtClean="0"/>
              <a:t>co nabídnout, neboť každá má bohaté zkušenosti z </a:t>
            </a:r>
            <a:r>
              <a:rPr lang="cs-CZ" sz="2800" dirty="0" smtClean="0"/>
              <a:t>jiné oblasti tradic, </a:t>
            </a:r>
            <a:r>
              <a:rPr lang="cs-CZ" sz="2800" dirty="0" smtClean="0"/>
              <a:t>které se zasíťují a </a:t>
            </a:r>
            <a:r>
              <a:rPr lang="cs-CZ" sz="2800" dirty="0" smtClean="0"/>
              <a:t>propojí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Způsob realizace projektu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dirty="0" smtClean="0"/>
              <a:t>Dlouhodobá spolupráce mezi MAS na úrovni </a:t>
            </a:r>
            <a:r>
              <a:rPr lang="cs-CZ" sz="2800" dirty="0" smtClean="0"/>
              <a:t>národní i mezinárodní, </a:t>
            </a:r>
            <a:r>
              <a:rPr lang="cs-CZ" sz="2800" dirty="0" smtClean="0"/>
              <a:t>přátelské a korektní vztahy</a:t>
            </a:r>
          </a:p>
          <a:p>
            <a:pPr algn="just"/>
            <a:r>
              <a:rPr lang="cs-CZ" sz="2800" dirty="0" smtClean="0"/>
              <a:t>Zájem </a:t>
            </a:r>
            <a:r>
              <a:rPr lang="cs-CZ" sz="2800" dirty="0" smtClean="0"/>
              <a:t>všech partnerů </a:t>
            </a:r>
            <a:r>
              <a:rPr lang="cs-CZ" sz="2800" dirty="0" smtClean="0"/>
              <a:t>o prohloubení spolupráce, vytváření sítí, rozšiřování platformy spolupracujících subjektů</a:t>
            </a:r>
          </a:p>
          <a:p>
            <a:pPr algn="just"/>
            <a:r>
              <a:rPr lang="cs-CZ" sz="2800" dirty="0" smtClean="0"/>
              <a:t>Potřeba přenosu zkušeností a dobré praxe ze specifických oblastí </a:t>
            </a:r>
            <a:r>
              <a:rPr lang="cs-CZ" sz="2800" dirty="0" smtClean="0"/>
              <a:t>rozvoje venkova</a:t>
            </a:r>
            <a:endParaRPr lang="cs-CZ" sz="2800" dirty="0" smtClean="0"/>
          </a:p>
          <a:p>
            <a:pPr algn="just"/>
            <a:r>
              <a:rPr lang="cs-CZ" sz="2800" dirty="0" smtClean="0"/>
              <a:t>Zvýšení celkové atraktivity regionů spolupráce pro jeho </a:t>
            </a:r>
            <a:r>
              <a:rPr lang="cs-CZ" sz="2800" dirty="0" smtClean="0"/>
              <a:t>návštěvníky prostřednictvím měkkých akcí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Zdůvodnění společného projektu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2800" dirty="0" smtClean="0"/>
              <a:t>p</a:t>
            </a:r>
            <a:r>
              <a:rPr lang="cs-CZ" sz="2800" dirty="0" smtClean="0"/>
              <a:t>rojekt rozvíjí </a:t>
            </a:r>
            <a:r>
              <a:rPr lang="cs-CZ" sz="2800" dirty="0" smtClean="0"/>
              <a:t>mezinárodního </a:t>
            </a:r>
            <a:r>
              <a:rPr lang="cs-CZ" sz="2800" dirty="0" smtClean="0"/>
              <a:t>partnerství</a:t>
            </a:r>
          </a:p>
          <a:p>
            <a:pPr algn="just"/>
            <a:r>
              <a:rPr lang="cs-CZ" sz="2800" dirty="0" smtClean="0"/>
              <a:t>projekt </a:t>
            </a:r>
            <a:r>
              <a:rPr lang="cs-CZ" sz="2800" dirty="0" smtClean="0"/>
              <a:t>má integrující funkci – spojuje MAS při řešení společných problémů, vychází z místních potřeb</a:t>
            </a:r>
          </a:p>
          <a:p>
            <a:pPr algn="just"/>
            <a:r>
              <a:rPr lang="cs-CZ" sz="2800" dirty="0" smtClean="0"/>
              <a:t>p</a:t>
            </a:r>
            <a:r>
              <a:rPr lang="cs-CZ" sz="2800" dirty="0" smtClean="0"/>
              <a:t>rojekt je založen na získávání a předávání </a:t>
            </a:r>
            <a:r>
              <a:rPr lang="cs-CZ" sz="2800" dirty="0" smtClean="0"/>
              <a:t>vzájemných zkušeností  </a:t>
            </a:r>
            <a:r>
              <a:rPr lang="cs-CZ" sz="2800" dirty="0" smtClean="0"/>
              <a:t>a dovedností</a:t>
            </a:r>
            <a:endParaRPr lang="cs-CZ" sz="2800" dirty="0" smtClean="0"/>
          </a:p>
          <a:p>
            <a:pPr algn="just"/>
            <a:r>
              <a:rPr lang="cs-CZ" sz="2800" dirty="0" smtClean="0"/>
              <a:t>výstupy </a:t>
            </a:r>
            <a:r>
              <a:rPr lang="cs-CZ" sz="2800" dirty="0" smtClean="0"/>
              <a:t>jsou pojaty na principech doplňkovosti a užitečnosti, což odpovídá základním požadavkům na tzv. udržitelný rozvoj</a:t>
            </a:r>
          </a:p>
          <a:p>
            <a:pPr algn="just"/>
            <a:r>
              <a:rPr lang="cs-CZ" sz="2800" dirty="0" smtClean="0"/>
              <a:t>p</a:t>
            </a:r>
            <a:r>
              <a:rPr lang="cs-CZ" sz="2800" dirty="0" smtClean="0"/>
              <a:t>rojekt podporuje </a:t>
            </a:r>
            <a:r>
              <a:rPr lang="cs-CZ" sz="2800" dirty="0" smtClean="0"/>
              <a:t>zvýšení </a:t>
            </a:r>
            <a:r>
              <a:rPr lang="cs-CZ" sz="2800" dirty="0" smtClean="0"/>
              <a:t>návštěvnosti </a:t>
            </a:r>
            <a:r>
              <a:rPr lang="cs-CZ" sz="2800" dirty="0" smtClean="0"/>
              <a:t>regionů a jejich celkové </a:t>
            </a:r>
            <a:r>
              <a:rPr lang="cs-CZ" sz="2800" dirty="0" smtClean="0"/>
              <a:t>propagace</a:t>
            </a:r>
            <a:endParaRPr lang="cs-CZ" sz="2800" dirty="0" smtClean="0"/>
          </a:p>
          <a:p>
            <a:pPr algn="just"/>
            <a:r>
              <a:rPr lang="cs-CZ" sz="2800" dirty="0" smtClean="0"/>
              <a:t>p</a:t>
            </a:r>
            <a:r>
              <a:rPr lang="cs-CZ" sz="2800" dirty="0" smtClean="0"/>
              <a:t>rojekt využívá </a:t>
            </a:r>
            <a:r>
              <a:rPr lang="cs-CZ" sz="2800" dirty="0" smtClean="0"/>
              <a:t>dobrovolné práce v území </a:t>
            </a:r>
            <a:r>
              <a:rPr lang="cs-CZ" sz="2800" dirty="0" smtClean="0"/>
              <a:t>spolupráce</a:t>
            </a:r>
          </a:p>
          <a:p>
            <a:pPr algn="just"/>
            <a:r>
              <a:rPr lang="cs-CZ" sz="2800" dirty="0" smtClean="0"/>
              <a:t>p</a:t>
            </a:r>
            <a:r>
              <a:rPr lang="cs-CZ" sz="2800" dirty="0" smtClean="0"/>
              <a:t>rojekt vychází z místních potřeb, řeší je individuálním přístupem a současně tyto dílčí prvky integruje</a:t>
            </a:r>
            <a:endParaRPr lang="cs-CZ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Přidaná hodnota projektu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Je odlišná podle jednotlivých klíčových aktivit: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n</a:t>
            </a:r>
            <a:r>
              <a:rPr lang="cs-CZ" sz="2200" dirty="0" smtClean="0"/>
              <a:t>ákupem vybavení pro NNO jejich činnost ještě zintenzivní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n</a:t>
            </a:r>
            <a:r>
              <a:rPr lang="cs-CZ" sz="2200" dirty="0" smtClean="0"/>
              <a:t>ákupem vybavení pro volnočasové aktivity budou vytvořeny podmínky pro setkávání lidí napříč generacemi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m</a:t>
            </a:r>
            <a:r>
              <a:rPr lang="cs-CZ" sz="2200" dirty="0" smtClean="0"/>
              <a:t>ěkké akce (trhy, přednášky) se mohou opakovat i po ukončení projektu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s</a:t>
            </a:r>
            <a:r>
              <a:rPr lang="cs-CZ" sz="2200" dirty="0" smtClean="0"/>
              <a:t>etkávání a vzájemná výměna zkušeností vychází z dlouholeté spolupráce (české i mezinárodní) a je zájem všech MAS v tomto trendu pokračovat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b="1" dirty="0" smtClean="0"/>
              <a:t>n</a:t>
            </a:r>
            <a:r>
              <a:rPr lang="cs-CZ" sz="2200" b="1" dirty="0" smtClean="0"/>
              <a:t>ejdůležitější pro udržitelnost nejen projektu je uchovávání a předávání tradic z generace na generaci</a:t>
            </a:r>
          </a:p>
          <a:p>
            <a:pPr algn="just">
              <a:buFont typeface="Wingdings" pitchFamily="2" charset="2"/>
              <a:buChar char="Ø"/>
            </a:pPr>
            <a:endParaRPr lang="cs-CZ" sz="2600" dirty="0" smtClean="0"/>
          </a:p>
          <a:p>
            <a:pPr algn="just"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Udržitelnost projektu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Pokračování tradic je v našich dětech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Prácheňáček</a:t>
            </a:r>
            <a:r>
              <a:rPr lang="cs-CZ" dirty="0" smtClean="0"/>
              <a:t> ze Strakonic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Děti z </a:t>
            </a:r>
            <a:r>
              <a:rPr lang="cs-CZ" dirty="0" err="1" smtClean="0"/>
              <a:t>Dolné</a:t>
            </a:r>
            <a:r>
              <a:rPr lang="cs-CZ" dirty="0" smtClean="0"/>
              <a:t> </a:t>
            </a:r>
            <a:r>
              <a:rPr lang="cs-CZ" dirty="0" err="1" smtClean="0"/>
              <a:t>Súči</a:t>
            </a:r>
            <a:endParaRPr lang="cs-CZ" dirty="0"/>
          </a:p>
        </p:txBody>
      </p:sp>
      <p:pic>
        <p:nvPicPr>
          <p:cNvPr id="7" name="Zástupný symbol pro obsah 6" descr="Deti v kroji v Dolnej Súč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916832"/>
            <a:ext cx="4041775" cy="3024336"/>
          </a:xfrm>
        </p:spPr>
      </p:pic>
      <p:pic>
        <p:nvPicPr>
          <p:cNvPr id="16" name="Zástupný symbol pro obsah 15" descr="Straznce_05-06_0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Zástupný symbol pro obsah 3" descr="Na exkurzii v Slovins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690048" cy="457200"/>
          </a:xfrm>
        </p:spPr>
        <p:txBody>
          <a:bodyPr/>
          <a:lstStyle/>
          <a:p>
            <a:r>
              <a:rPr lang="cs-CZ" dirty="0" smtClean="0"/>
              <a:t>Území realizace projektu spolupráce-Slovensko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Celkový počet obyvatel na území MAS </a:t>
            </a:r>
            <a:r>
              <a:rPr lang="cs-CZ" sz="2000" b="1" dirty="0" err="1" smtClean="0"/>
              <a:t>Vršatec</a:t>
            </a:r>
            <a:r>
              <a:rPr lang="cs-CZ" sz="2000" b="1" dirty="0" smtClean="0"/>
              <a:t>: 34 028</a:t>
            </a:r>
            <a:endParaRPr lang="cs-CZ" sz="2000" b="1" dirty="0"/>
          </a:p>
        </p:txBody>
      </p:sp>
      <p:pic>
        <p:nvPicPr>
          <p:cNvPr id="5" name="Zástupný symbol pro obsah 4" descr="mapka_vystupy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74638"/>
            <a:ext cx="7344815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3000" b="1" dirty="0" smtClean="0"/>
              <a:t>Projekt si klade za cíl: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smtClean="0"/>
              <a:t>p</a:t>
            </a:r>
            <a:r>
              <a:rPr lang="cs-CZ" sz="3000" dirty="0" smtClean="0"/>
              <a:t>odpořit </a:t>
            </a:r>
            <a:r>
              <a:rPr lang="cs-CZ" sz="3000" dirty="0" smtClean="0"/>
              <a:t>přirozený komunitní rozvoj obcí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smtClean="0"/>
              <a:t>p</a:t>
            </a:r>
            <a:r>
              <a:rPr lang="cs-CZ" sz="3000" dirty="0" smtClean="0"/>
              <a:t>osílit </a:t>
            </a:r>
            <a:r>
              <a:rPr lang="cs-CZ" sz="3000" dirty="0" smtClean="0"/>
              <a:t>regionální identitu a udržitelný rozvoj venkova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smtClean="0"/>
              <a:t>p</a:t>
            </a:r>
            <a:r>
              <a:rPr lang="cs-CZ" sz="3000" dirty="0" smtClean="0"/>
              <a:t>osílit </a:t>
            </a:r>
            <a:r>
              <a:rPr lang="cs-CZ" sz="3000" dirty="0" smtClean="0"/>
              <a:t>ochranu společného kulturního bohatství, uchovávání a rozvíjení lidových zvyků, tradic a národních kulturních hodnot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smtClean="0"/>
              <a:t>z</a:t>
            </a:r>
            <a:r>
              <a:rPr lang="cs-CZ" sz="3000" dirty="0" smtClean="0"/>
              <a:t>apojit </a:t>
            </a:r>
            <a:r>
              <a:rPr lang="cs-CZ" sz="3000" dirty="0" smtClean="0"/>
              <a:t>do života obce co nejvíce obyvatel při společném tvoření i slavnostech a to napříč všemi generacemi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smtClean="0"/>
              <a:t>p</a:t>
            </a:r>
            <a:r>
              <a:rPr lang="cs-CZ" sz="3000" dirty="0" smtClean="0"/>
              <a:t>odpořit </a:t>
            </a:r>
            <a:r>
              <a:rPr lang="cs-CZ" sz="3000" dirty="0" smtClean="0"/>
              <a:t>živý venkov tj. venkov založený na tradicích využívající lidský potenciál</a:t>
            </a:r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Hlavní cíle projektu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800" dirty="0" smtClean="0"/>
              <a:t>Partnerské MAS dlouhodobě spolupracují </a:t>
            </a:r>
            <a:r>
              <a:rPr lang="cs-CZ" sz="2800" dirty="0" smtClean="0"/>
              <a:t>na národní i mezinárodní úrovni</a:t>
            </a:r>
            <a:endParaRPr lang="cs-CZ" sz="2800" dirty="0" smtClean="0"/>
          </a:p>
          <a:p>
            <a:pPr algn="just"/>
            <a:r>
              <a:rPr lang="cs-CZ" sz="2800" dirty="0" smtClean="0"/>
              <a:t>Všechny MAS jsou typickými venkovskými regiony</a:t>
            </a:r>
          </a:p>
          <a:p>
            <a:pPr algn="just"/>
            <a:r>
              <a:rPr lang="cs-CZ" sz="2800" dirty="0" smtClean="0"/>
              <a:t>Pro všechny MAS je </a:t>
            </a:r>
            <a:r>
              <a:rPr lang="cs-CZ" sz="2800" dirty="0" smtClean="0"/>
              <a:t>charakteristická </a:t>
            </a:r>
            <a:r>
              <a:rPr lang="cs-CZ" sz="2800" dirty="0" smtClean="0"/>
              <a:t>snaha o udržování lidových tradic v oblasti tradiční lidové hudby, tance a zábavy, řemeslné výroby, divadla aj.</a:t>
            </a:r>
          </a:p>
          <a:p>
            <a:pPr algn="just"/>
            <a:r>
              <a:rPr lang="cs-CZ" sz="2800" dirty="0" smtClean="0"/>
              <a:t>V regionech spolupráce funguje velké množství  folklórních </a:t>
            </a:r>
            <a:r>
              <a:rPr lang="cs-CZ" sz="2800" dirty="0" smtClean="0"/>
              <a:t>souborů, kulturních ochotnických a národopisných spolků</a:t>
            </a:r>
            <a:endParaRPr lang="cs-CZ" sz="2800" dirty="0" smtClean="0"/>
          </a:p>
          <a:p>
            <a:pPr algn="just"/>
            <a:r>
              <a:rPr lang="cs-CZ" sz="2800" dirty="0" smtClean="0"/>
              <a:t>Ochrana movitého i nemovitého kulturního bohatství patří mezi hlavní priority všech MAS</a:t>
            </a:r>
          </a:p>
          <a:p>
            <a:pPr algn="just"/>
            <a:r>
              <a:rPr lang="cs-CZ" sz="2800" dirty="0" smtClean="0"/>
              <a:t>Typickými aktivitami všech spolupracujících MAS je velký počet místních lidových slavností, které lákají svou spontaneitou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Výchozí podmínky projektu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Tradiční česko-slovenské lidové slavnosti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Masopust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/>
              <a:t>Fašiangy</a:t>
            </a:r>
            <a:endParaRPr lang="cs-CZ" sz="2800" dirty="0"/>
          </a:p>
        </p:txBody>
      </p:sp>
      <p:pic>
        <p:nvPicPr>
          <p:cNvPr id="7" name="Zástupný symbol pro obsah 6" descr="masopu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40188" cy="4032447"/>
          </a:xfrm>
        </p:spPr>
      </p:pic>
      <p:pic>
        <p:nvPicPr>
          <p:cNvPr id="8" name="Zástupný symbol pro obrázek 4" descr="Fašiangy v Dolnej Súč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5246" r="5246"/>
          <a:stretch>
            <a:fillRect/>
          </a:stretch>
        </p:blipFill>
        <p:spPr>
          <a:xfrm>
            <a:off x="4645025" y="1412776"/>
            <a:ext cx="4041775" cy="4032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cs-CZ" sz="2000" b="1" dirty="0" smtClean="0"/>
              <a:t>Projekt je zaměřen na:</a:t>
            </a:r>
          </a:p>
          <a:p>
            <a:pPr algn="just"/>
            <a:r>
              <a:rPr lang="cs-CZ" sz="1800" dirty="0" smtClean="0"/>
              <a:t>p</a:t>
            </a:r>
            <a:r>
              <a:rPr lang="cs-CZ" sz="1800" dirty="0" smtClean="0"/>
              <a:t>řispění k zachování, podpoře a oživení tradic, upevnění lokální identity a mezilidských vztahů a zvýšení soudržnosti obyvatel</a:t>
            </a:r>
          </a:p>
          <a:p>
            <a:pPr algn="just"/>
            <a:r>
              <a:rPr lang="cs-CZ" sz="1800" dirty="0" smtClean="0"/>
              <a:t>r</a:t>
            </a:r>
            <a:r>
              <a:rPr lang="cs-CZ" sz="1800" dirty="0" smtClean="0"/>
              <a:t>ozvoj spolkové činnosti a podporu tradiční řemeslné výroby</a:t>
            </a:r>
            <a:endParaRPr lang="cs-CZ" sz="1800" dirty="0" smtClean="0"/>
          </a:p>
          <a:p>
            <a:pPr algn="just"/>
            <a:r>
              <a:rPr lang="cs-CZ" sz="1800" dirty="0" smtClean="0"/>
              <a:t>z</a:t>
            </a:r>
            <a:r>
              <a:rPr lang="cs-CZ" sz="1800" dirty="0" smtClean="0"/>
              <a:t>ajištění vybavení pro volnočasové aktivity místních společenských, kulturních a zájmových organizací a spolků, které přispívají k zachování tradic a upevňují lokální identitu a mezilidské vztahy</a:t>
            </a:r>
            <a:endParaRPr lang="cs-CZ" sz="1800" dirty="0" smtClean="0"/>
          </a:p>
          <a:p>
            <a:pPr algn="just"/>
            <a:r>
              <a:rPr lang="cs-CZ" sz="1800" dirty="0" smtClean="0"/>
              <a:t>vytvoření </a:t>
            </a:r>
            <a:r>
              <a:rPr lang="cs-CZ" sz="1800" dirty="0" smtClean="0"/>
              <a:t>podkladů pro rozvoj regionu spolupráce vytvářením studií</a:t>
            </a:r>
            <a:endParaRPr lang="cs-CZ" sz="1800" dirty="0" smtClean="0"/>
          </a:p>
          <a:p>
            <a:pPr algn="just"/>
            <a:r>
              <a:rPr lang="cs-CZ" sz="1800" dirty="0" smtClean="0"/>
              <a:t>výměnu zkušeností v </a:t>
            </a:r>
            <a:r>
              <a:rPr lang="cs-CZ" sz="1800" dirty="0" smtClean="0"/>
              <a:t>udržování tradic na venkově </a:t>
            </a:r>
            <a:r>
              <a:rPr lang="cs-CZ" sz="1800" dirty="0" smtClean="0"/>
              <a:t>mezi spolupracujícími MAS, příklady dobré </a:t>
            </a:r>
            <a:r>
              <a:rPr lang="cs-CZ" sz="1800" dirty="0" smtClean="0"/>
              <a:t>praxe</a:t>
            </a:r>
            <a:endParaRPr lang="cs-CZ" sz="1800" dirty="0" smtClean="0"/>
          </a:p>
          <a:p>
            <a:pPr algn="just"/>
            <a:r>
              <a:rPr lang="cs-CZ" sz="1800" dirty="0" smtClean="0"/>
              <a:t>rozvoj mezinárodní spolupráce mezi </a:t>
            </a:r>
            <a:r>
              <a:rPr lang="cs-CZ" sz="1800" dirty="0" smtClean="0"/>
              <a:t>obyvateli</a:t>
            </a:r>
            <a:r>
              <a:rPr lang="cs-CZ" sz="1800" dirty="0" smtClean="0"/>
              <a:t>,</a:t>
            </a:r>
            <a:r>
              <a:rPr lang="cs-CZ" sz="1800" dirty="0" smtClean="0"/>
              <a:t> </a:t>
            </a:r>
            <a:r>
              <a:rPr lang="cs-CZ" sz="1800" dirty="0" smtClean="0"/>
              <a:t>neziskovými organizacemi a jinými subjekty na území obou MAS, vzájemný přenos nových informací, zkušeností a dovedností v oblasti udržitelného rozvoje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Zaměření projektu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400" b="1" dirty="0" smtClean="0"/>
              <a:t>Vesnice a její tradice </a:t>
            </a:r>
            <a:r>
              <a:rPr lang="cs-CZ" sz="2400" dirty="0" smtClean="0"/>
              <a:t>-přednášky, semináře, workshopy a interaktivní dílny</a:t>
            </a:r>
          </a:p>
          <a:p>
            <a:pPr algn="just"/>
            <a:r>
              <a:rPr lang="cs-CZ" sz="2400" b="1" dirty="0" smtClean="0"/>
              <a:t>Řemeslo má zlaté dno </a:t>
            </a:r>
            <a:r>
              <a:rPr lang="cs-CZ" sz="2400" dirty="0" smtClean="0"/>
              <a:t>– Dny řemesel s ukázkami tradičních řemesel a prodejem tradičních výrobků</a:t>
            </a:r>
          </a:p>
          <a:p>
            <a:pPr algn="just"/>
            <a:r>
              <a:rPr lang="cs-CZ" sz="2400" b="1" dirty="0" smtClean="0"/>
              <a:t>Řemeslné dílny pro všechny generace </a:t>
            </a:r>
            <a:r>
              <a:rPr lang="cs-CZ" sz="2400" dirty="0" smtClean="0"/>
              <a:t>- venkovských vybavení prostor pro řemeslné tvoření</a:t>
            </a:r>
          </a:p>
          <a:p>
            <a:pPr algn="just"/>
            <a:r>
              <a:rPr lang="cs-CZ" sz="2400" b="1" dirty="0" smtClean="0"/>
              <a:t>Za kulturou na venkov </a:t>
            </a:r>
            <a:r>
              <a:rPr lang="cs-CZ" sz="2400" dirty="0" smtClean="0"/>
              <a:t>– vybavení pro volnočasové aktivity souborů a spolků (kroje pro folklórní soubory a baráčníky, vybavení do ochotníky a pro lidové slavnosti)</a:t>
            </a:r>
          </a:p>
          <a:p>
            <a:pPr algn="just"/>
            <a:r>
              <a:rPr lang="cs-CZ" sz="2400" b="1" dirty="0" smtClean="0"/>
              <a:t>Tradiční řemesla </a:t>
            </a:r>
            <a:r>
              <a:rPr lang="cs-CZ" sz="2400" dirty="0" smtClean="0"/>
              <a:t>– exkurze a získávání zkušeností</a:t>
            </a:r>
          </a:p>
          <a:p>
            <a:pPr algn="just"/>
            <a:r>
              <a:rPr lang="cs-CZ" sz="2400" b="1" dirty="0" smtClean="0"/>
              <a:t>Kulturní dědictví </a:t>
            </a:r>
            <a:r>
              <a:rPr lang="cs-CZ" sz="2400" dirty="0" smtClean="0"/>
              <a:t>– studie (krojů a </a:t>
            </a:r>
            <a:r>
              <a:rPr lang="cs-CZ" sz="2400" dirty="0" err="1" smtClean="0"/>
              <a:t>baráčnické</a:t>
            </a:r>
            <a:r>
              <a:rPr lang="cs-CZ" sz="2400" dirty="0" smtClean="0"/>
              <a:t> tradice)</a:t>
            </a:r>
          </a:p>
          <a:p>
            <a:pPr algn="just"/>
            <a:r>
              <a:rPr lang="cs-CZ" sz="2400" b="1" dirty="0" smtClean="0"/>
              <a:t>Přehlídky a festivaly </a:t>
            </a:r>
            <a:r>
              <a:rPr lang="cs-CZ" sz="2400" dirty="0" smtClean="0"/>
              <a:t>– mezinárodní přehlídky krojů a ochotnických divadel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Výstupy projektu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Vesnice a její tradice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dirty="0" smtClean="0"/>
              <a:t>44 přednášek, seminářů, workshopů a interaktivních dílen    </a:t>
            </a: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2746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730</TotalTime>
  <Words>973</Words>
  <Application>Microsoft Office PowerPoint</Application>
  <PresentationFormat>Předvádění na obrazovce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Shluk</vt:lpstr>
      <vt:lpstr>Zvyky a tradice na obou stranách hranice</vt:lpstr>
      <vt:lpstr>Území realizace projektu spolupráce – ČR</vt:lpstr>
      <vt:lpstr>Území realizace projektu spolupráce-Slovensko</vt:lpstr>
      <vt:lpstr>Hlavní cíle projektu</vt:lpstr>
      <vt:lpstr>Výchozí podmínky projektu</vt:lpstr>
      <vt:lpstr>Tradiční česko-slovenské lidové slavnosti</vt:lpstr>
      <vt:lpstr>Zaměření projektu</vt:lpstr>
      <vt:lpstr>Výstupy projektu</vt:lpstr>
      <vt:lpstr>Vesnice a její tradice</vt:lpstr>
      <vt:lpstr>Řemeslo má zlaté dno</vt:lpstr>
      <vt:lpstr>Řemeslné dílny pro všechny generace</vt:lpstr>
      <vt:lpstr>Za kulturou na venkov</vt:lpstr>
      <vt:lpstr>Za kulturou na venkov</vt:lpstr>
      <vt:lpstr>Za kulturou na venkov</vt:lpstr>
      <vt:lpstr>Za kulturou na venkov</vt:lpstr>
      <vt:lpstr>Za kulturou na venkov - lidové slavnosti</vt:lpstr>
      <vt:lpstr>Za kulturou na venkov – lidové slavnosti</vt:lpstr>
      <vt:lpstr>Tradiční řemesla-exkurze a získávání zkušeností</vt:lpstr>
      <vt:lpstr>Kulturní dědictví - studie</vt:lpstr>
      <vt:lpstr>Přehlídky a festivaly</vt:lpstr>
      <vt:lpstr>Způsob realizace projektu</vt:lpstr>
      <vt:lpstr>Zdůvodnění společného projektu</vt:lpstr>
      <vt:lpstr>Přidaná hodnota projektu</vt:lpstr>
      <vt:lpstr>Udržitelnost projektu</vt:lpstr>
      <vt:lpstr>Pokračování tradic je v našich dětech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Zvyky a tradice na obou stranách hranice</dc:title>
  <dc:creator>uzivatel</dc:creator>
  <cp:lastModifiedBy>uzivatel</cp:lastModifiedBy>
  <cp:revision>76</cp:revision>
  <dcterms:created xsi:type="dcterms:W3CDTF">2013-09-23T07:36:16Z</dcterms:created>
  <dcterms:modified xsi:type="dcterms:W3CDTF">2013-09-24T13:15:21Z</dcterms:modified>
</cp:coreProperties>
</file>