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0" r:id="rId16"/>
    <p:sldId id="269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Styl s motivem 1 – zvýraznění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  <p:transition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4E4199-7062-41A4-90D0-E2B2BBE93F0C}" type="datetimeFigureOut">
              <a:rPr lang="cs-CZ" smtClean="0"/>
              <a:pPr/>
              <a:t>25.2.2014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603A4-3E5C-47EA-9703-AD3BAF5CE683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5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gi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692696"/>
            <a:ext cx="5688632" cy="1470025"/>
          </a:xfrm>
        </p:spPr>
        <p:txBody>
          <a:bodyPr>
            <a:noAutofit/>
          </a:bodyPr>
          <a:lstStyle/>
          <a:p>
            <a:r>
              <a:rPr lang="cs-CZ" sz="5000" b="1" dirty="0" smtClean="0">
                <a:solidFill>
                  <a:schemeClr val="bg1"/>
                </a:solidFill>
              </a:rPr>
              <a:t>NEJEN ZA ZVÍŘATY</a:t>
            </a:r>
            <a:r>
              <a:rPr lang="cs-CZ" sz="5000" dirty="0" smtClean="0">
                <a:solidFill>
                  <a:schemeClr val="bg1"/>
                </a:solidFill>
              </a:rPr>
              <a:t/>
            </a:r>
            <a:br>
              <a:rPr lang="cs-CZ" sz="5000" dirty="0" smtClean="0">
                <a:solidFill>
                  <a:schemeClr val="bg1"/>
                </a:solidFill>
              </a:rPr>
            </a:br>
            <a:r>
              <a:rPr lang="cs-CZ" sz="5000" i="1" dirty="0" smtClean="0">
                <a:solidFill>
                  <a:schemeClr val="bg1"/>
                </a:solidFill>
              </a:rPr>
              <a:t>k našim sousedům</a:t>
            </a:r>
            <a:endParaRPr lang="cs-CZ" sz="5000" i="1" dirty="0">
              <a:solidFill>
                <a:schemeClr val="bg1"/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4581128"/>
            <a:ext cx="6400800" cy="1872208"/>
          </a:xfrm>
        </p:spPr>
        <p:txBody>
          <a:bodyPr>
            <a:normAutofit fontScale="92500" lnSpcReduction="20000"/>
          </a:bodyPr>
          <a:lstStyle/>
          <a:p>
            <a:r>
              <a:rPr lang="cs-CZ" dirty="0" smtClean="0">
                <a:solidFill>
                  <a:schemeClr val="bg1"/>
                </a:solidFill>
              </a:rPr>
              <a:t>Prezentace na podporu </a:t>
            </a:r>
          </a:p>
          <a:p>
            <a:r>
              <a:rPr lang="cs-CZ" dirty="0" smtClean="0">
                <a:solidFill>
                  <a:schemeClr val="bg1"/>
                </a:solidFill>
              </a:rPr>
              <a:t>Evropského regionu Dunaj-Vltava</a:t>
            </a:r>
            <a:endParaRPr lang="cs-CZ" dirty="0" smtClean="0">
              <a:solidFill>
                <a:schemeClr val="bg1"/>
              </a:solidFill>
            </a:endParaRPr>
          </a:p>
          <a:p>
            <a:endParaRPr lang="cs-CZ" dirty="0"/>
          </a:p>
          <a:p>
            <a:r>
              <a:rPr lang="cs-CZ" sz="2700" i="1" dirty="0" smtClean="0"/>
              <a:t>Autor: Nela Fialová, CR3</a:t>
            </a:r>
            <a:endParaRPr lang="cs-CZ" sz="2700" i="1" dirty="0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Stručný přehled dní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500" b="1" dirty="0" smtClean="0">
                <a:solidFill>
                  <a:srgbClr val="FFCC00"/>
                </a:solidFill>
              </a:rPr>
              <a:t>1. den – pátek </a:t>
            </a:r>
          </a:p>
          <a:p>
            <a:pPr marL="514350" indent="-514350" algn="ctr">
              <a:buNone/>
            </a:pPr>
            <a:endParaRPr lang="cs-CZ" sz="3500" b="1" dirty="0" smtClean="0">
              <a:solidFill>
                <a:srgbClr val="FFCC00"/>
              </a:solidFill>
            </a:endParaRPr>
          </a:p>
          <a:p>
            <a:pPr marL="514350" indent="-514350" algn="ctr">
              <a:buNone/>
            </a:pPr>
            <a:endParaRPr lang="cs-CZ" sz="3500" b="1" dirty="0">
              <a:solidFill>
                <a:srgbClr val="FFCC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59632" y="2708920"/>
          <a:ext cx="7128792" cy="237744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152128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8.00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 ČB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10.30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 </a:t>
                      </a:r>
                      <a:r>
                        <a:rPr lang="cs-CZ" sz="2000" b="1" dirty="0" err="1" smtClean="0"/>
                        <a:t>Grünau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im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Almtal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i="1" dirty="0" smtClean="0"/>
                        <a:t>Rakousko</a:t>
                      </a:r>
                      <a:r>
                        <a:rPr lang="cs-CZ" sz="2000" b="0" dirty="0" smtClean="0"/>
                        <a:t>)</a:t>
                      </a:r>
                      <a:endParaRPr lang="cs-CZ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10.45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prohlídka </a:t>
                      </a:r>
                      <a:r>
                        <a:rPr lang="cs-CZ" sz="2000" b="1" dirty="0" smtClean="0"/>
                        <a:t>Muzea kriminalistiky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12.30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návštěva </a:t>
                      </a:r>
                      <a:r>
                        <a:rPr lang="cs-CZ" sz="2000" b="1" dirty="0" err="1" smtClean="0"/>
                        <a:t>Cumberland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Wildpark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Grünau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16.30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 </a:t>
                      </a:r>
                      <a:r>
                        <a:rPr lang="cs-CZ" sz="2000" dirty="0" err="1" smtClean="0"/>
                        <a:t>Grünau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im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Almtal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17.40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 </a:t>
                      </a:r>
                      <a:r>
                        <a:rPr lang="cs-CZ" sz="2000" b="1" dirty="0" err="1" smtClean="0"/>
                        <a:t>Straubingu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i="1" dirty="0" smtClean="0"/>
                        <a:t>Německo</a:t>
                      </a:r>
                      <a:r>
                        <a:rPr lang="cs-CZ" sz="2000" b="0" dirty="0" smtClean="0"/>
                        <a:t>), </a:t>
                      </a:r>
                      <a:r>
                        <a:rPr lang="cs-CZ" sz="2000" dirty="0" smtClean="0"/>
                        <a:t>ubytování, večeře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cdn1.agoda.net/hotelimages/137/137251/137251_0906091016001452952_ST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916832"/>
            <a:ext cx="2971800" cy="2238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6" descr="http://q-ec.bstatic.com/images/hotel/max300/188/188419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836712"/>
            <a:ext cx="2857500" cy="189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8" descr="http://q-ec.bstatic.com/images/hotel/max300/542/5421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3573016"/>
            <a:ext cx="2438400" cy="2314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2" name="Picture 10" descr="http://r-ec.bstatic.com/images/hotel/max300/540/540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2276872"/>
            <a:ext cx="26670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4" name="Picture 12" descr="http://r-ec.bstatic.com/images/hotel/max300/188/188419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4149080"/>
            <a:ext cx="2857500" cy="189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4" name="Picture 2" descr="Hotel Heimer 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836712"/>
            <a:ext cx="1838325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Stručný přehled dní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500" b="1" dirty="0">
                <a:solidFill>
                  <a:srgbClr val="FFCC00"/>
                </a:solidFill>
              </a:rPr>
              <a:t>2</a:t>
            </a:r>
            <a:r>
              <a:rPr lang="cs-CZ" sz="3500" b="1" dirty="0" smtClean="0">
                <a:solidFill>
                  <a:srgbClr val="FFCC00"/>
                </a:solidFill>
              </a:rPr>
              <a:t>. den – sobota</a:t>
            </a:r>
          </a:p>
          <a:p>
            <a:pPr marL="514350" indent="-514350" algn="ctr">
              <a:buNone/>
            </a:pPr>
            <a:endParaRPr lang="cs-CZ" sz="3500" b="1" dirty="0" smtClean="0">
              <a:solidFill>
                <a:srgbClr val="FFCC00"/>
              </a:solidFill>
            </a:endParaRPr>
          </a:p>
          <a:p>
            <a:pPr marL="514350" indent="-514350" algn="ctr">
              <a:buNone/>
            </a:pPr>
            <a:endParaRPr lang="cs-CZ" sz="3500" b="1" dirty="0">
              <a:solidFill>
                <a:srgbClr val="FFCC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59632" y="2708920"/>
          <a:ext cx="7128792" cy="198120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8.00-9.30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snídaně v hotelu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10.00-12.00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prohlídka města a </a:t>
                      </a:r>
                      <a:r>
                        <a:rPr lang="cs-CZ" sz="2000" b="1" dirty="0" smtClean="0"/>
                        <a:t>Muzea oblasti </a:t>
                      </a:r>
                      <a:r>
                        <a:rPr lang="cs-CZ" sz="2000" b="1" dirty="0" err="1" smtClean="0"/>
                        <a:t>Gäuboden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12.15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návštěva </a:t>
                      </a:r>
                      <a:r>
                        <a:rPr lang="cs-CZ" sz="2000" b="1" dirty="0" smtClean="0"/>
                        <a:t>ZOO ve </a:t>
                      </a:r>
                      <a:r>
                        <a:rPr lang="cs-CZ" sz="2000" b="1" dirty="0" err="1" smtClean="0"/>
                        <a:t>Straubingu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16.15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ze </a:t>
                      </a:r>
                      <a:r>
                        <a:rPr lang="cs-CZ" sz="2000" dirty="0" err="1" smtClean="0"/>
                        <a:t>Straubingu</a:t>
                      </a:r>
                      <a:r>
                        <a:rPr lang="cs-CZ" sz="2000" dirty="0" smtClean="0"/>
                        <a:t> do </a:t>
                      </a:r>
                      <a:r>
                        <a:rPr lang="cs-CZ" sz="2000" b="1" dirty="0" smtClean="0"/>
                        <a:t>Plzně 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18.15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 Plzně, ubytování, večeře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www.mieterschutzverein-straubing-bogen.de/data/straub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20689"/>
            <a:ext cx="486907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0" name="Picture 2" descr="http://coramdeo.ro/wp-content/uploads/2010/07/5D001934_Straubin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428634"/>
            <a:ext cx="4536504" cy="3021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 descr="http://upload.wikimedia.org/wikipedia/commons/4/40/Straubing-Stadtplatz-03.jpg"/>
          <p:cNvPicPr>
            <a:picLocks noChangeAspect="1" noChangeArrowheads="1"/>
          </p:cNvPicPr>
          <p:nvPr/>
        </p:nvPicPr>
        <p:blipFill>
          <a:blip r:embed="rId4" cstate="print"/>
          <a:srcRect l="21641"/>
          <a:stretch>
            <a:fillRect/>
          </a:stretch>
        </p:blipFill>
        <p:spPr bwMode="auto">
          <a:xfrm>
            <a:off x="5508104" y="764704"/>
            <a:ext cx="2707251" cy="2591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4" name="Picture 6" descr="http://upload.wikimedia.org/wikipedia/commons/1/11/Straubinger_Stadtbild.jpg"/>
          <p:cNvPicPr>
            <a:picLocks noChangeAspect="1" noChangeArrowheads="1"/>
          </p:cNvPicPr>
          <p:nvPr/>
        </p:nvPicPr>
        <p:blipFill>
          <a:blip r:embed="rId5" cstate="print"/>
          <a:srcRect l="40396" b="15360"/>
          <a:stretch>
            <a:fillRect/>
          </a:stretch>
        </p:blipFill>
        <p:spPr bwMode="auto">
          <a:xfrm>
            <a:off x="1619672" y="3933056"/>
            <a:ext cx="216354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muzea-tri-regionu.prachenskemuzeum.cz/photos/0/2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1"/>
            <a:ext cx="4981195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6" name="Picture 4" descr="http://db-service.toubiz.de/var/plain_site/storage/images/orte/straubing/gaeubodenmuseum-straubing/gaeubodenmuseum-roemer/442755-1-ger-DE/Gaeubodenmuseum-Roemer_refere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3212976"/>
            <a:ext cx="4415036" cy="33112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78" name="Picture 6" descr="http://www.donau-radweg.info/sites/default/files/Gaeubodenmuseum_Al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4488582" cy="1282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680" name="Picture 8" descr="http://bayerischer-wald.regionale-studien.de/img/article/Roemerschatz_Straubing_54_369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1124744"/>
            <a:ext cx="2494823" cy="1871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Stručný přehled dní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500" b="1" dirty="0">
                <a:solidFill>
                  <a:srgbClr val="FFCC00"/>
                </a:solidFill>
              </a:rPr>
              <a:t>2</a:t>
            </a:r>
            <a:r>
              <a:rPr lang="cs-CZ" sz="3500" b="1" dirty="0" smtClean="0">
                <a:solidFill>
                  <a:srgbClr val="FFCC00"/>
                </a:solidFill>
              </a:rPr>
              <a:t>. den – sobota</a:t>
            </a:r>
          </a:p>
          <a:p>
            <a:pPr marL="514350" indent="-514350" algn="ctr">
              <a:buNone/>
            </a:pPr>
            <a:endParaRPr lang="cs-CZ" sz="3500" b="1" dirty="0" smtClean="0">
              <a:solidFill>
                <a:srgbClr val="FFCC00"/>
              </a:solidFill>
            </a:endParaRPr>
          </a:p>
          <a:p>
            <a:pPr marL="514350" indent="-514350" algn="ctr">
              <a:buNone/>
            </a:pPr>
            <a:endParaRPr lang="cs-CZ" sz="3500" b="1" dirty="0">
              <a:solidFill>
                <a:srgbClr val="FFCC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59632" y="2708920"/>
          <a:ext cx="7128792" cy="198120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8.00-9.30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snídaně v hotelu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10.00-12.00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prohlídka města a </a:t>
                      </a:r>
                      <a:r>
                        <a:rPr lang="cs-CZ" sz="2000" b="1" dirty="0" smtClean="0"/>
                        <a:t>Muzea oblasti </a:t>
                      </a:r>
                      <a:r>
                        <a:rPr lang="cs-CZ" sz="2000" b="1" dirty="0" err="1" smtClean="0"/>
                        <a:t>Gäuboden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12.15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návštěva </a:t>
                      </a:r>
                      <a:r>
                        <a:rPr lang="cs-CZ" sz="2000" b="1" dirty="0" smtClean="0"/>
                        <a:t>ZOO ve </a:t>
                      </a:r>
                      <a:r>
                        <a:rPr lang="cs-CZ" sz="2000" b="1" dirty="0" err="1" smtClean="0"/>
                        <a:t>Straubingu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16.15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ze </a:t>
                      </a:r>
                      <a:r>
                        <a:rPr lang="cs-CZ" sz="2000" dirty="0" err="1" smtClean="0"/>
                        <a:t>Straubingu</a:t>
                      </a:r>
                      <a:r>
                        <a:rPr lang="cs-CZ" sz="2000" dirty="0" smtClean="0"/>
                        <a:t> do </a:t>
                      </a:r>
                      <a:r>
                        <a:rPr lang="cs-CZ" sz="2000" b="1" dirty="0" smtClean="0"/>
                        <a:t>Plzně 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18.15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 Plzně, ubytování, večeře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tiergarten-straubing.de/fileserver/ar040019/imagescms/Willkommensb%C3%A4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356992"/>
            <a:ext cx="216834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4" name="Picture 6" descr="http://www.bayern-blogger.de/wordpress/wp-content/uploads/2010/05/tiergarten-straubing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340768"/>
            <a:ext cx="3816424" cy="2550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0" name="Picture 2" descr="http://www.sitefact.ws/fileserver/ar040019/imagescms/Jimmi%20und%20Sch%C3%A4fer%20im%20Kr%C3%B6nn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548680"/>
            <a:ext cx="4824536" cy="3229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52" name="Picture 4" descr="http://www.stadttour-deutschland.de/Kultur/images/straubing-tiergarte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429000"/>
            <a:ext cx="1428750" cy="138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0" name="Picture 12" descr="http://db-service.toubiz.de/var/plain_site/storage/images/orte/straubing/tiergarten-straubing/tiergarten-straubing-1/441875-1-ger-DE/Tiergarten-Straubing-1_reference.jpg"/>
          <p:cNvPicPr>
            <a:picLocks noChangeAspect="1" noChangeArrowheads="1"/>
          </p:cNvPicPr>
          <p:nvPr/>
        </p:nvPicPr>
        <p:blipFill>
          <a:blip r:embed="rId6" cstate="print"/>
          <a:srcRect l="21641" r="22093"/>
          <a:stretch>
            <a:fillRect/>
          </a:stretch>
        </p:blipFill>
        <p:spPr bwMode="auto">
          <a:xfrm>
            <a:off x="1115616" y="2924944"/>
            <a:ext cx="2808312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662" name="Picture 14" descr="http://www.accessio.mobi/bilder/tiergarten-straubin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2120" y="5013176"/>
            <a:ext cx="2857500" cy="1381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Stručný přehled dní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500" b="1" dirty="0">
                <a:solidFill>
                  <a:srgbClr val="FFCC00"/>
                </a:solidFill>
              </a:rPr>
              <a:t>2</a:t>
            </a:r>
            <a:r>
              <a:rPr lang="cs-CZ" sz="3500" b="1" dirty="0" smtClean="0">
                <a:solidFill>
                  <a:srgbClr val="FFCC00"/>
                </a:solidFill>
              </a:rPr>
              <a:t>. den – sobota</a:t>
            </a:r>
          </a:p>
          <a:p>
            <a:pPr marL="514350" indent="-514350" algn="ctr">
              <a:buNone/>
            </a:pPr>
            <a:endParaRPr lang="cs-CZ" sz="3500" b="1" dirty="0" smtClean="0">
              <a:solidFill>
                <a:srgbClr val="FFCC00"/>
              </a:solidFill>
            </a:endParaRPr>
          </a:p>
          <a:p>
            <a:pPr marL="514350" indent="-514350" algn="ctr">
              <a:buNone/>
            </a:pPr>
            <a:endParaRPr lang="cs-CZ" sz="3500" b="1" dirty="0">
              <a:solidFill>
                <a:srgbClr val="FFCC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59632" y="2708920"/>
          <a:ext cx="7128792" cy="198120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8.00-9.30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snídaně v hotelu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10.00-12.00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prohlídka města a </a:t>
                      </a:r>
                      <a:r>
                        <a:rPr lang="cs-CZ" sz="2000" b="1" dirty="0" smtClean="0"/>
                        <a:t>Muzea oblasti </a:t>
                      </a:r>
                      <a:r>
                        <a:rPr lang="cs-CZ" sz="2000" b="1" dirty="0" err="1" smtClean="0"/>
                        <a:t>Gäuboden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12.15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návštěva </a:t>
                      </a:r>
                      <a:r>
                        <a:rPr lang="cs-CZ" sz="2000" b="1" dirty="0" smtClean="0"/>
                        <a:t>ZOO ve </a:t>
                      </a:r>
                      <a:r>
                        <a:rPr lang="cs-CZ" sz="2000" b="1" dirty="0" err="1" smtClean="0"/>
                        <a:t>Straubingu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16.15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ze </a:t>
                      </a:r>
                      <a:r>
                        <a:rPr lang="cs-CZ" sz="2000" dirty="0" err="1" smtClean="0"/>
                        <a:t>Straubingu</a:t>
                      </a:r>
                      <a:r>
                        <a:rPr lang="cs-CZ" sz="2000" dirty="0" smtClean="0"/>
                        <a:t> do </a:t>
                      </a:r>
                      <a:r>
                        <a:rPr lang="cs-CZ" sz="2000" b="1" dirty="0" smtClean="0"/>
                        <a:t>Plzně 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18.15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 Plzně, ubytování, večeře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http://www.hotel-victoria.cz/data/articles/o-hotelu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2132856"/>
            <a:ext cx="2686050" cy="3743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 l="14662" t="13407" r="73716" b="73796"/>
          <a:stretch>
            <a:fillRect/>
          </a:stretch>
        </p:blipFill>
        <p:spPr bwMode="auto">
          <a:xfrm>
            <a:off x="755576" y="764704"/>
            <a:ext cx="1872208" cy="115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0" name="Picture 10" descr="http://www.images.atlasceska.cz/images/ubytovani/velka/3413/v23561_victoria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836712"/>
            <a:ext cx="3807413" cy="2200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2" name="Picture 12" descr="http://www.hotel-rezervace.cz/images/56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2564904"/>
            <a:ext cx="3041915" cy="2281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8" name="Picture 8" descr="http://www.hotel-victoria.cz/data/slideshow/0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79712" y="4725144"/>
            <a:ext cx="4392488" cy="19036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34" name="Picture 14" descr="http://www.images.atlasceska.cz/images/ubytovani/velka/3413/v23557_victoria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91880" y="3212976"/>
            <a:ext cx="2679524" cy="12363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Stručný přehled dní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500" b="1" dirty="0" smtClean="0">
                <a:solidFill>
                  <a:srgbClr val="FFCC00"/>
                </a:solidFill>
              </a:rPr>
              <a:t>3. den – neděle</a:t>
            </a:r>
          </a:p>
          <a:p>
            <a:pPr marL="514350" indent="-514350" algn="ctr">
              <a:buNone/>
            </a:pPr>
            <a:endParaRPr lang="cs-CZ" sz="3500" b="1" dirty="0" smtClean="0">
              <a:solidFill>
                <a:srgbClr val="FFCC00"/>
              </a:solidFill>
            </a:endParaRPr>
          </a:p>
          <a:p>
            <a:pPr marL="514350" indent="-514350" algn="ctr">
              <a:buNone/>
            </a:pPr>
            <a:endParaRPr lang="cs-CZ" sz="3500" b="1" dirty="0">
              <a:solidFill>
                <a:srgbClr val="FFCC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59632" y="2708920"/>
          <a:ext cx="7128792" cy="198120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8.00-9.00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snídaně v hotelu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9.30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návštěva </a:t>
                      </a:r>
                      <a:r>
                        <a:rPr lang="cs-CZ" sz="2000" b="1" dirty="0" smtClean="0"/>
                        <a:t>ZOO v</a:t>
                      </a:r>
                      <a:r>
                        <a:rPr lang="cs-CZ" sz="2000" b="1" baseline="0" dirty="0" smtClean="0"/>
                        <a:t> Plzni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14.00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 Plzně směr Hluboká n. Vltavou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16.15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prohlídka </a:t>
                      </a:r>
                      <a:r>
                        <a:rPr lang="cs-CZ" sz="2000" b="1" dirty="0" smtClean="0"/>
                        <a:t>loveckého</a:t>
                      </a:r>
                      <a:r>
                        <a:rPr lang="cs-CZ" sz="2000" b="1" baseline="0" dirty="0" smtClean="0"/>
                        <a:t> zámku Ohrada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18.00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komentovaná </a:t>
                      </a:r>
                      <a:r>
                        <a:rPr lang="cs-CZ" sz="2000" b="1" dirty="0" smtClean="0"/>
                        <a:t>večerní prohlídka ZOO Hluboká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259632" y="4653136"/>
          <a:ext cx="7128792" cy="39624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21.00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</a:t>
                      </a:r>
                      <a:r>
                        <a:rPr lang="cs-CZ" sz="2000" baseline="0" dirty="0" smtClean="0"/>
                        <a:t> ze ZOO Hluboká do ČB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259632" y="5013176"/>
          <a:ext cx="7128792" cy="39624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21.15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</a:t>
                      </a:r>
                      <a:r>
                        <a:rPr lang="cs-CZ" sz="2000" baseline="0" dirty="0" smtClean="0"/>
                        <a:t> ČB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smtClean="0">
                <a:solidFill>
                  <a:schemeClr val="accent6">
                    <a:lumMod val="75000"/>
                  </a:schemeClr>
                </a:solidFill>
              </a:rPr>
              <a:t>Region Dunaj-Vltava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Obrázek 3" descr="0ad8a2c147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59632" y="836712"/>
            <a:ext cx="6912768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80" name="Picture 12" descr="https://encrypted-tbn3.gstatic.com/images?q=tbn:ANd9GcTNRN3Qil8G9ffMFhO_hRS2HQ4n6WVz667GdXequ1L8yVTkha52n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4149080"/>
            <a:ext cx="3528392" cy="234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6" name="Picture 8" descr="http://www.golf-horehledy.cz/system/application/gfx/content/accommodation_sub_trips/4_1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548680"/>
            <a:ext cx="3692566" cy="244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http://www.botka.cz/upload/11383947309050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692696"/>
            <a:ext cx="1728192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2" name="Picture 4" descr="http://www.zoo.cz/images/stories/galerie/zoo-plzen/zirafa-rothschildova-gc-rothschildizoo-plzen1982010-bjp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2348880"/>
            <a:ext cx="3320535" cy="26632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2774" name="AutoShape 6" descr="data:image/jpeg;base64,/9j/4AAQSkZJRgABAQAAAQABAAD/2wBDAAkGBwgHBgkIBwgKCgkLDRYPDQwMDRsUFRAWIB0iIiAdHx8kKDQsJCYxJx8fLT0tMTU3Ojo6Iys/RD84QzQ5Ojf/2wBDAQoKCg0MDRoPDxo3JR8lNzc3Nzc3Nzc3Nzc3Nzc3Nzc3Nzc3Nzc3Nzc3Nzc3Nzc3Nzc3Nzc3Nzc3Nzc3Nzc3Nzf/wAARCAC3ARQDASIAAhEBAxEB/8QAHAAAAgMBAQEBAAAAAAAAAAAABAUAAwYCBwEI/8QAOBAAAgEDAwIFAgUDAwQDAQAAAQIDAAQRBRIhMUEGEyJRYXGBFCMyQqEHkcEVsfAkM2LhFlLx0f/EABkBAAMBAQEAAAAAAAAAAAAAAAECAwQABf/EACMRAAICAwEBAAIDAQEAAAAAAAABAhEDEiExQRNhBCIycRT/2gAMAwEAAhEDEQA/APHYgBIKtuCCw21zJbvBLsJyah9LYYZ+aj67Ci2MB8UXJJCkYXHNAKdpz712MMcmka6LQTbzGMny+9diSbzhuzzV+mRIZFY4xTXUIESMSqBxU9k3w589FdwAFBI5q1YGlhG013HPHcpgAZFdRzLC208Uf0AXMDG5Rhii4oYpEw9HzQRSRlnx060vEOA2DwKPgSSWA4MJ5qtTJAfWCK6tZ3jmKkEimrrFNHlhg0QA1vIsrqO9arTIsKOlZRbVlkDRnge1PLPUDAgDdqlki5KgM0EigCh3BxVcN6swyDXyaYYxWFQafRGcmMupIwMUN+gkE1ZDI5O0d6HudyNz3q0VQrL1lyuKW6kpbpRSOFjyaClukdiCarGHbKYlbspxiPBoUgg8UTORtypqlCGGDVTUfBuqwFsc1NmDmpKcLQAiss0bhlrW6BdfiIgGPIrJqcjkUXpt21rOOeDSyVoeMtWbVEaabA6iiprK5jTeRxVGiTpLKrk81qtRuoks8cZxWdtp0aUk1Zhr2RtpDdqotCrHGM0wuoVlUtxk0NBCLeMu3WrRkmiTi07LrZVjuAWHFOJTGYgVxSWNvOFGWzj9Ehqc+saNUV3JSQbQOaX+QN2GFMZlRXynNVrE0p4FOnSA/QF7QhuOlSnIgwACOalL+Rh1R4ndTFpt4618jBlOTV0fkhsPj4rqWExgvGpCmtv6RhQMYy7be4rhkaIjPSiIzyCaukjEi8965PpzC9L2eUdrDPtRcjTzRGPqKz7JJbHcjECjLfVJEHHJpPx07R3Wj4qzW85KA/Ir6XkuXKkYIplbRTXP5pQc9q+m2/Oztwa6wWgctcC3KOCcd64sxIUbd0+aYCYKwjdetdeWMlRwDQuzrB4IVHrFWzHcvpOKHZXgfarZU0TEhdSCK5WgFlsJI4y3Wr7dPxK4IwamnHaGSRe/eu5LqG2Y4IArqvwFDbT7Dyk5Nd3MSg5zSGTxAUG1DmuYtQkuD6nwKj+KW1sdY2/R5Z488AHNG3GmvMQ3GPispBqUkd1tHatNbaw5iCsOlCWN/AvCLtYhNrDgDHFZ4hjzmtFrUjXa8HrSJopY8hlP2quNPXpyhqfVJK4NfVU9qp3Mo5BFRZiDinoawtWI4NSUjFVq/pyapkkbcKDQbC0UEVyUw2a5icnAq8ckUpzY00m+aB1OSKe3mqGaNRu4rKbgi8VdFc7kwTSuCbKxm0hx+O9YGeKl5dbgADxSOacIM5qRXhZeeaGhzycNNZyxRxbmYVxJcxSMSrVnonluWKqSB8VJIpIjgMc0FFX0bZ0PhcMp4OaIhuypzWYW8miPPNM7O8SQDfxTtIVSHovC3PFSggI2GVcYqVPVD2eXi0DAOpzRjzr+HEbLzSq3u2QfFMpJYZ7cMMbhWt+mIoVVPFUzu0fA6VFJrjJJIIrjjtvzLfJoNYyGBB70XGSI2VqHQlX+KZHG3sdp09WQgNjvUsJIPzGuWG/tWVW/mVQiMQtdRzkt62PPzWbSXgq4aGaOKbLKQOeKrZtiFW69jQx9dvmJuRUguQ8Wxz6hxRivgSoFix3Z60y0+Xkb1yBQ8e0Pk9K+yTpAjOpH0pq+ATHiyW54AAasjr7ulyR+w9KquNackmPigZryS7YGWmhj16UiqPqMSac2GB+o44pXCveiI5eTz0p5FUwgkpe5B4NMzqKxEBulZ83JElafwv4RuvFSSSx3UdtHGcbpATuPxQULYzlRx+OEnqBo61nglQbwKYS/0x1yFPyJbecZxw+Dj35pZJpbaVM0N4xMqHBQf5orHKxXkiFS2NtcRnbgGs9PaSQ3GCpK9jTVr4BW2EKAOiiuUumIBOSD85xT/hZNzTFVxKEUDFVBwwGadvawX3pICydjjHNE2fgTWroBooAEOfWzYFI8bR1oW2HltGc9a6xtanM/grV9JspLy4EXlpyQr5P9qRsx3VFpp9Ou2dz/AKCRQMchVjyaJkfIIpbKr7uKHoyYY828hTRUUYSKg7Czu70hLa3llf8A8EJrUWngnxDcWLz/AIYRhRkK5wx+1HVvxA2BtHKJnua4v5QJehFBafd/hbhorhSkittZW4INHahJHKu5BzU6al0qpXGgNwHGRVUUgBxk10sm0YIrkOgfOKb6AvF1IvAJqVBMpGQn8VKATBojcUWsbLHmh9zRHkUX5waKtUrMrZIMScA81GXa5FUICJgUOM0Y8bj1MM5pXxneFcRVjhq5mgIf0dK7ijBz71aVORiu8OsDMToc4q+3QSnGcHpRDMoUZAqohQQycHtQbOGMFtLENjchqHuLZ7eYZOAaITUwu0SDpUu7oXMqMBlR7VJWmEreQxLuJOKS3l28shCscVp/yJ4xGBknjFGWnha2IEtwg55Vc9avjjYEu2YJVYnhSfoKZWuk3s+DHA+D0OK9BS1sbMHyrSJZB1OM1ybmQ/oAVfYDFWaRRWzL2vh2/KepAp+TXR8M6kCxEPf3rRtcuPVvqG9dBjJI7/NLqmG2jMr4Xv2OZFEfP7jXpXhEx6NosVusqyNuJYqc7fr/ADWUmupZNxL8D5quzuhFfRK7ECRghIzxmmiq8BLzp6Za+JY4zIJ327BnJ4yK8r17XTqGpXFwxwHc7eO3amOvRTCDy1Y7gcMx9v8ANXaD4X07V7HMVzm4HJwOn2pkyZkXvW24HBHuelELeKbc7lCuenzWpn8AzqV2NuZmwfiiIf6fLFma7uNkKjkd8UbDRmdLvSLmEsThXBB7da9lutehgtUZWGMAACvJta0+xS4Eek3Bcjsf3dvvWl0JXFn511uJTooBJH/OKDkFRs19xcfj9PkgmZU81DkMeQMdT7V5VZ6Zd6lfvaafF57qceg8fXNaHxRJLFoUQuHYSTzZKbui+3+33oDwbqbaPqAuE4Rjhqy5JxckpAfHQ/0n+l2oTkPqE8cCn9q+o1rdJ/p14ftGBmT8VKOvmHP8dK1Ol38Wo2izRMDkcgUBbWf/AF0waVkYHK4NXjjivENBbXbDlsbTT7ZvwttGgQcBVr5a3nmJ+ZEVU9wOK+LdBHNvcnrwGI61WXlgieJFVsfpz7VRIKSrw8+/qb4JE7HWdKT81RmVF/ePf615XJf+Qdj5yK/RwuHgIiuwpik9u1eU/wBTvBf4SZtV09N1s5zIqj9Pz9KjlxW9hU6MfDKs6hu1HFYRBnjNLbSyuLhNtqjM3sBWh0vwjqcihrxlRf8A69TWWm/CqYLb7fLHFStanhu2CgZyRwalLUg7M8XlAfnFV+y1fvV4sjrQjCTqAcVrRnQaYQoV1OTRxk/LGR2pNHM6kZzR8d2HXBHSlkgUdlCGJXoa+KynIJwaMt/LkQsOTQU6L5nHFJYbOJdyt719AY8Y5qqdzG6ntRD3C7FZcZpq4c2DShw+GFOdCtJ5+kTGMH1NjpXOnw/6pcRwKuCTyfYVsIjFYQC2hACJwWI/Ufeio7HJWVW9tbWRGFBkxklh0ru4uWj4x6m5we1VPMmd24O2etCSbn69Ox96t5wokWMZHO5uB9a5d9nsBnihzIVOOfsa+IjSsNuT9aWx6O3Z269Mf2r4FJ5HYY55phb6c5ALZUZ7jFXiy2ncxDDHAoHUKZE8tWyRn+aSalI0cisBghgRzWivkjBBUAYrLasxLgjHXpTRYskbvxLHv8OvdLkO0Gcj6VidI1C+0LytStLktgAOjjKMp6gc9a1Wh6rFqmgNZS4Msa7CDjOKy8Whs18YJhtRuUOKLu+MRUl09d8NeJ4dW00XWzDKuXHWvPPGPiu+1jU/9Otpzb2m/YxA/Ufn/wDlN9I1LT9Bs57KNS+0Ae+W70o1HQre4mF5CxaKUbxj3Pf+9O4ugRfRLNaCyvLOa2uJS7kbkkxuByPb35r1vSrFp4YJGJXH6196890fQGS5Wa4BKqRjC9K9Ra5jtNNlmBxsj4B98cVH51lW/qPOfFFxJeapMGbKRsUQA8ACg7FZCnIrq4dpJXkYDLHJou2O2HJrHlSbIz4zV+DfETaXdJBKx8tjjmvT5DHcCO7hORjkj2rwFi0jh0PSvRvAviQxhbO8b0ngE1b+Plr+sgxlTNZeyJNOIZHG1Ru3d67hmHpTfuIHBPtXU+noZ1uFbKH/AGri2RFdyp3LnBz1xW/4MpKySRIZg7HcndT2q+WO3ubYxOqvA4wVPOKr2hyyKcsvb3FDxy24la3VikjdjSWNr0Sf/H7TRpSLeNVjY5BoXUroJhUPTrT69t5NQhMKP+bEeaxviCGaxl8ufI3/ALves+X+qtDLnGcNfNESA2c81KU/iYxxwce9SsmxVQPIoiynFHpLALchsbsUGELZ4waqMbFua1tWY+Msi2u7dqJhjRVPuaFjgYP3FHRReWu88mlkBsuso2RWYnAqMvmNxXEbNK+FBGe1aXR/COqahH5ixiCM/vnyufoOppUpN8FTM1NCTGTjNBeU6kLjr2r1W1/p8nk7Z9R/MI/ZFlRQkPgZrS/R7uaN0U5Ur0bFUjjmhrB9Bshp2lRnaRNL6nJHI+K6uA7epuFH7fenGo27A4jAAA456UtW06mZhwffk1WqKRF6RFskZGTVc4CADOD2NF3cwDhY02r0zmgbaL8VepHuY7jhVBGaR9KKkdafZzXku2IkkdSAa0kOn29hGGlw7/u7AVbNPHYwiC0RUAXqO/1pHdX2WLPJn2OKIPQ27u97EIcDvx/il005HVgce3FByXpf9JIHueKokmGMg5NKMfbqZjkoQOvekV8N5JY8jrTGSTIPbtnNL7kAg81yOfgHpuqT6XdedDyOjKehFa46zA9j+NjjAnXhFPQE9/tWKELSzBEBJJ4rWTaRjTYVeQREekkjjPzXSkk0JGFpi61nUwHzJAXYFuW6088LawJFWxuMbMFoW/nafjrSmLwbeTkutxASf28jP3rQ6H4En80yajcKsIGAISQx+5HFO8qfEBY2vTVNc29taCWXEcXUnOc1nNY8QPefkQ8QA8D3r74pkWIxWkIxHEuAoOcDoKzitz0rLkk0CcuUg5iXAxxX3zGXCk8VRGxJxRFun4mdIecsccVnctnRF9DERhEGUZXvRMU0iIGhB3A9RWj0bw75Sf8AVMWU/pX4+aaz2kdvb7bWGPI/bjrVVhf0osYw8EeJ476EWN22JFGPVWhuLbyd7IN6nuDytYmCyj8xbh4fKmHde1aXR7qSW8UecMgYZT+4e9bcc34xnGi2W5hSaCVW/Nzhse1MrqwhugJANsgGQ46iurixtHYSSIARzXMl2qofJG7bxVEm7saWRUtfQbT7GW0nkkll3BqF8RWVrqtq1u//AHCPSw7GiwZ7hgcHFfTbwxHdI3PtXapKhJTcnbPFL7StRsLqS3lVmKnhgOCPepXrOoRRT3JZVUgADpUrN/5oHbM/PCQQE9smh7i0CPx0q+3hLctwRV90GWINtyKls7M9i2QgAKo5r6hwhzzXTJuw3QVZvh27AOaIbNF4HsIbm5e7njLRwdB2Ldq9FiumWPfK+3jIHxWF8E3IS2uIiwBzuC5x2rU28sMqlmYHJ4z3x8VsxVqFBkN9KZcbQFB6k8k0TJcB2U49BOHBpU08qyjABUfux9zTS3QyQhsZyvOT3ot9KIT64ggmBUllYek+9I7jLvgP/wCWB7U51tJYiqkenPBHNJGkKqfSwB9jSSHiBz+kbeOTjdU0aLfqQfeQkaFjjviq7j1N7KDnmiNEjcreyrnEceOvXNKn0aXhLi6EpbfhQeAc9qXStvJkOMYziubiTY3+2eM1I9rRY9gBkjvTsVMpdwVIzg96GllUfoq2VNreqQg5ON3FVOpUbSu4HvikY66VHIQEfzQ07KibupPTJ60c1k8nEKlmPcjgVzdaXdogYW7SEEZpNkGmMvCOkeY34ydRn9oNak2m5TDdpmOQYDD/ADXej2qNpcZUYwPbHNHuB5YXrjmoSdsqlSPmn6ebdEXIYDinMwjjs337QNvOaBt3zjB+MUD4u1BIdMMEbjzWIDD4p4Uuk8jpGM1GffdPyTk9znFRLWPyvNmbavYDrV+laJe6nMhhgdo8+pzwMfWt9pfhSxscS3X5rjlQ54WkUdnZnUXIx2j+H7vUTuhheKIn/uSe30rcaL4cstKBcYknPV3/AMU6g8tlBjUbexXpVF5BDMpjdd2eDzjFUjBIrHGkX4OMjGPehpduc/8ADVaOsEKwxn0JwMnJoa9vEiTczAYH3ouaRTRku5zGhywA+tY+48TXGn6vDcpkRqdrL7j3ojVb0zSZZiFHRfes1fxM9wJJFO0H0ipSy0CbUV0910q9i1y0jnhl5KjctMBbw2qbmJNeN+E/EFxpN7GrH8h+o9q9ltLqHULVZEIYMOntW3FlWRcMwO93uykfpPbiqxC7xs03bnmr5DBbtgLljQV9NNICkeQG4GKo0cfbZYEi9ZyxOTUrpLUhQMjpUpQ2fnZSFG4mqLqaRgNo4r5JyuFNcRu+CCOBXn0QPg/MTaRg1UbSTblRwPii4s9dv3otZcR7cCinR1lOjPLaXSSgZUHkHvWyiuDLIVQgK2MsT0GOcfWszbKsm8KeQKPtJmVUYn1J6eP4q+GdPUaLNbBBJKuDnsTx0+9OLIhEMZ/T/tSTTbxZIV3ygjoB0OaOkkCOoD4XqSDiqydF1041qJJIXjbn2IFYW4uBBKYrobQv6WJ4Nb+YLPCdh9RHHPWsZrVlHOrq4wc0H1BQrlcPhoyCPcHJp/4cwdH1BduD6TjrivP76GW0l4JyDxzWx8E3huNOv45Dz5YO3/NLHjDJ2qF99GFJBGa4sipDKffpnmjb6PduKkfAxyKAtoyk4IJ6807FRbPbh3UMM/bpXy3SRmCrwOvSmEse7BQ8Zxj61faW6qee9QystAlnbSL8Z+KdWsGV5UH61IY14GO1Wy3UFnHmZwuKg2VSCeFj2oMVI4vSWbpSe31kXuoJa2i5zxke+T/6rXR6bGsSLPI2cdAaZY2/RXKhLprXF6rG1hCftV5OAT/mj4PC1s84u9Vc3M5/ZjC/2704ih9CxbAIk5UNyasJWLJOS3bPeqKKRPr9O4YUjUIqrGg6KvAr6yoQVyPpSCbWJodTS1lQ+TKfQ/tx0os3QklC5429Qa5yoeMAyOSG0QqgCp1wKS32uxRyERMpHf3NB6rqgjJhibLHg89Kzs8uxzkgcc/SkchtRnqGryTTNJCdiY/mh/8AUHlGFUvIepPWhLMG9nZZj5UK/p92ok6bLY3cbRk4k6k1lzZ1Dn0SWVR8FMSXcuqm4ul2onCR5z96dyWq3duSq4btQ8kU8d2+xGl6cgVodFAmPksm1wOhrJlyObTRnbc+szej6bPPdmJ0zjk/FaHw14mOkaudOun/ACydqkn+KZRWf4d7kkhJD0I7ivPfE6Rx6kXXdnGd3z71q/j5nGd/RlFJUe9FYbxEmU8dcilms6tp2kBZLydIlXnBPJryax/qDqdjpbWtsUeUDAd+o+1Ze6vbzVbkTX0zyyE5yx6fSvTl/ISXBVE9Ru/6j5nb8HaFouzMcE1K8/hICYNSsv58j+ldEZ6GaMck8mr0dWNCtbyQ7WliYA9MiiVliXAxzTP9GJhcQIiPSukj3KSGGa5fiAAcE1LRDHksxyanYpo7a3tIbJQhBlYeon3pVFvS+dCRtfjI7VSHwT6iQOeDVtvbPeM0kSsFU8mki3GVlLCrK6e1m8vc2VyPrWmhYTwgFhvxnp0FZee3d5Y4gSbgruUD9wFMNHvvRtbKnPQ+9b72jZWEhyl29sV/UwJx6u1Ba1F5ieaoxkcgUTdRJJFk8k8nbXG3fEI3yccc10X8KMw2o7ZomVhh1q/wNdm31VonOI5l2fftVmuW2yVioxikulzoku8EBlbNDxgs2V9GBIwxwB0+aXRo3mHIYbcc0zuytzDDdwtuRucJ0H/DVKLl+eAT3p14ccKwjQyMx49+9dwXiITlgD9aSeJrhyPw1qSVHLuO/tWe/E3MbZlZs5yKlKOzKp6m7ufEawRnyV3v0HzWcu7y7vZAtwx3FeQO1CpFIyrtyAQPqKf+HNFa/uTvJWNDmRz/ALUFFIOzZq/AOkJFb/jJ8CSThAOv1raBURumPkd6QWyx2sodD6FG0LnoBV76pEd2JVUDnLHgVzkBIfA4Xg0BqdyIdmMk5pcdUaRv+nUnA5ZxgY/3NBX2poIm8yTe3seP4qUp/C0YfS+4uVMm/A68YpZfakQzBDjHel13qgVX8tiXfgBe1LZJmiCGXkyc7fapNpenTyKKCLi52D05Z279ast7JpGV5QwlA/Sxpxpxt5raJ5IlDx9ARQl610bs3I9KrwFA4xWWWeTdVwxzyuXgPNGVnUkevjitVse4tonaMZUUmh8m/uEZhtc8DNaoAaZbZmcSKFzxWfJHZpixQrEIssXIZS0n7TRchjFjFOo2zO45H1oGweG/md7o+VGoJRTX38ZDPcMsZwsHKgnhiO9M4uI6o51m4Z7yKB3dCxAJHtWN8WwPFesgcsdvBPtW0uJI7+waWQAXGcg+2KwGvXct3d75OGAwMVbA7kBemf5WQY/UaaWoBXdj1dM0IUEkokHbqPmj4IwsKHJyTWuVMazpQ4zz3qVdsxUob/ofdlDait5AkE8ajtkV8fS4iRIjZxQAUxyKJOKfWY3wE4OPejaiYRbLtiQFucVVEd7gZ60XqFttQHPU0OIzByQcjpiu2TOSLlgkIYryenFNLC/FnAbNE9T85qzwuEntp0dQWznNErpggUSyHMjngewqWWaTodL6Z6PWTpmvq1yrN6do59+9HS3UNzMZrNhuOTtWivFXhqC7CXELsJgo+9Y9fxen3BLDC8DjpgV6a/rFIolZuNLviyrFISCeoaj2ZVJweg4561io9SCBWkBDM20HvWx07Tb6Wz8+SPcxGUiLbc/Vj0rrXo3fAC8sGvSoHpYt19hS2O1F/dSx6fbeYsbFGkUAKxHfd0raWfh4Tfm6pP55xhbeAkRKPb3b74+lMFhtIkEcKAKvAQAKF+P/AMqc5p+Dxg/pltPhudMtGtrpIvIc5BjXIjPyf/VD6hbssiO8UjRseCuNv8VqpkATcW4/aoP6vpisxqctzp9wZLeMyW8rASW/14yPY/FdDJ8YZQ+oD1jQYrq0NzDI0cq8lgeCPkUgksvwwQ3ESnafS3OCfr0/vWuj1CNbqW1L5j/SN3I/52oO+QrbeS+WTaRuIySM8A+5oz4GLsEsrcvtZ/SehzWuszDp9phnRQ2N+T1Pvj71k/DVwksNvHK/KsUwfcHj+MU/vwn+qS4H/bRQD9R2oT5EbGtnRxqOpyEqLdzGCQGwoLHPfnp/aq5glmjOSZJuzMcnPx2FLfw7JqomeXdGfVtJ71deWt9qEsaW8Lkhw2TwOOhOe1Z5SS6yrSXpd/qjpEzHl2xuz9OarMF3ejz2/Licek4/UPitFpnhZI4o21DZcyMASP2j4FMri1XBLKFCjAUDFZMn8ivCM8tqomINl+HIcndkjrTE2KJcQu6howM/SmjWKtDM8g78V1Ck9xAwEQ9Cn7ipfltWzPTvp1BpUBkE9xIVicZUA0VGLCUOiMGAHehLQSq9p52Tb7sZPO2nOo6fawQny1Qq/Ofalf8AkKQjvrIxad5g4G7IZetCX95I1gqQs7JtG4sTmvl9JO6LbQSOIgeQeRQVzJMpgE7KIt3JFNCP0HC2XUoViVJQwJXBGKDJZ4lRV2hOd2eTVN4EudSC7wYhzmuridY3CRHKjoadQbQLGVtcLOrRHcqKvLCs9fRxLK+x95AyKvt7x0kdVcBSMNkUovpl/EkxghapjjqwplcanLFxg9x70VK22NfpwKpJ3xeZn1e1fXZWZdw4Aqg307UuwySalTk/o/TUrrkPugNVku5SWU4WtJpD+REqFdyN8dKVHeyNsAUHgkUy0G6EYFrKNxJ4NTyy5ZmaJr8QjRdq8HvSi/MjRxuqkKe1ae/hikSRZnwAPSK5vvDkotVks5PNRF5BpMU1SOrgP4LUr5zupwaM1rVI4LWW4UZMfAX5q3w44tbV/wARHjt0obVNOuNVhlh022LNIcbjgKvySf8A9oRW+ax0uUIX8b2zWnlvGxkI5OKp0yz1PxNKHsbYiDOGmcbUH37/AEGa1nh7+mWn2RWfVnF9P12YxEv26t9+Pitk0ttYxohCov6UjRefoqj/ABXsSaKRVCHRvB9jp6LLdgXVwp3AsPQh+B3+9OU/LYqXeRic7BgkD6dhXRNxdEl828R/b+8j5PQfbn5FcRRR224xjbnqc9/f5qbKJHyRXbLHjb0RM8/U1xJMA6JMu3eAFC9vvXEs45Mcu5XGQSP0/FLJLmSVwkhL7RncVwR8VJlkrQyREXcMejsCP70g1e4FuwudhkSNs/A+ftRl/qACmCNS7kZ2IeQP/I9BSeaOKZS92RJk5WJT6B889T8n+1CLrpzjfDPRTxy3k95GuFC7Ebtjv9u9NVne40qQ3CgHOADjJHz7UEwlDtGqqFLbyQM8A5x96p1W4S3tih5ZyAozz807nfEKo11gXhyZo7yRcflLMAuOftT++vWa8McQZ5pDjavJPHSvnh3SRfuHuC1vahfy9owSfce3vRel6FLptnc3krF5HmKKzsC2wHg5HvU82VVS+E1PS2gjSPDmsJcR3t5AI4Q28FpFYtxwMA1oYUea+kkfhhgDHcUJHqklsYopJD5IHU0TYX9o5cg+otnJrFObkSlLd2xoTcRxqyg4DYqSTq+/zVHp/moNZj/DNHt3EjAx70l3NLIImc7l5YVCUafDhlKySNDEhADHcwNWahqdlZ7FUAHowHelEsd1qDKIvykU43A80VeW2n29mqTOpkUZ3MeSab+v/Tv+Ci51l1WSOBCV3ZQV3FrSC2AvI5tzcE44FCbUkZ5A6gIcqPepc3yzAwIgZMbi3tTtKXqFTYVfyWqacZ7acFmPpU9fms1dziWLBc5HUE9aslugyeWyBcZ5pbI4JOR6R7VWMEvAMgYlwyk5Ax9qtZmiZWbkdaH/AFEFA2PbFWXL+lM9qslwDIZVO5uMmgHR3lyDkZq2ST9OMYrkvkcYHNL94FFgdVQqwGe3xXJIJ9J59q0eieHLa4t47m9JfzOUjBwAPnHWmd3oGliPi2Re2QSD/vTaurObMP5rrwFNSmOoaVLa3GyBvMjIypY8j4NSjSFCLWKIckkhuoIr5bwN+KHlEAA5GKlSs+bxgGGoA3MkaqeVIB+TTDTJdRtUNpAiyeaeMt0qVKjiXiGi6Y8t9IT0teMHYc7F/Tn/ADTHaI48JhVHQAdKlSvWhCMFxFkLv9SubtmhsMY3BTKRgRjucHkn27UfaWUMBLEu8hGWlc5Zvv8A4HFSpTDnckycnGNtByyk7tnXripUpGxkLbzc8B2gKCf7Uk06K9YyQzSjYjbAVPqbHPXt9f7e9SpSvwdenySUQQGCJAoRjuA/5zS15SV3r6QMj4HNSpSPwaXoz0TR31SNrmSfy7ZGK5AyzkdfpVcvhVH1GO5JOIxhVJ/V9alSs05yT4QytjVp2gjSEqqsvHp6YoC4upPMNurMEfkjPFSpSe9MyfS+84tYXzweBVmisjxS70ByfSalSs1uhn/o5nc212hR22HqvtXEl8xka2i9BlcAyHk4qVK1NLU5DyKVLXALEqi8fWlGoXKTQGaReh/vUqVLFFUwydNCi5u2nESDEa9BgUG0kltLJH5pIB6gdalSrxS1FfhQd08vXCgVUZfLOAg571KlFdAjkTO+4Kf00PIJHIY9DUqVRqjvStxtUfFcR4DBWPepUooP0f6Nrtzbx+S8YkhU+nBwVpnceIbd1x5DbyfYD+alSl2d0PqmrEGqarb3F2zLFNtUbVw2MipUqU+iFUv0f//Z"/>
          <p:cNvSpPr>
            <a:spLocks noChangeAspect="1" noChangeArrowheads="1"/>
          </p:cNvSpPr>
          <p:nvPr/>
        </p:nvSpPr>
        <p:spPr bwMode="auto">
          <a:xfrm>
            <a:off x="155575" y="-1790700"/>
            <a:ext cx="564832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2778" name="Picture 10" descr="http://www.trend-hotel.cz/images/plzen/zoo-0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5976" y="2924944"/>
            <a:ext cx="2667000" cy="17621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2" name="Picture 14" descr="http://tabor-domino.wbs.cz/dino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4941168"/>
            <a:ext cx="3033324" cy="1466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84" name="Picture 16" descr="http://casopis.planetazvirat.cz/foto/080123-zoo-plzen-p-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60232" y="836712"/>
            <a:ext cx="1772960" cy="2879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Stručný přehled dní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500" b="1" dirty="0" smtClean="0">
                <a:solidFill>
                  <a:srgbClr val="FFCC00"/>
                </a:solidFill>
              </a:rPr>
              <a:t>3. den – neděle</a:t>
            </a:r>
          </a:p>
          <a:p>
            <a:pPr marL="514350" indent="-514350" algn="ctr">
              <a:buNone/>
            </a:pPr>
            <a:endParaRPr lang="cs-CZ" sz="3500" b="1" dirty="0" smtClean="0">
              <a:solidFill>
                <a:srgbClr val="FFCC00"/>
              </a:solidFill>
            </a:endParaRPr>
          </a:p>
          <a:p>
            <a:pPr marL="514350" indent="-514350" algn="ctr">
              <a:buNone/>
            </a:pPr>
            <a:endParaRPr lang="cs-CZ" sz="3500" b="1" dirty="0">
              <a:solidFill>
                <a:srgbClr val="FFCC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59632" y="2708920"/>
          <a:ext cx="7128792" cy="198120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8.00-9.00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snídaně v hotelu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9.30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návštěva </a:t>
                      </a:r>
                      <a:r>
                        <a:rPr lang="cs-CZ" sz="2000" b="1" dirty="0" smtClean="0"/>
                        <a:t>ZOO v</a:t>
                      </a:r>
                      <a:r>
                        <a:rPr lang="cs-CZ" sz="2000" b="1" baseline="0" dirty="0" smtClean="0"/>
                        <a:t> Plzni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14.00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 Plzně směr Hluboká n. Vltavou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16.15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prohlídka </a:t>
                      </a:r>
                      <a:r>
                        <a:rPr lang="cs-CZ" sz="2000" b="1" dirty="0" smtClean="0"/>
                        <a:t>loveckého</a:t>
                      </a:r>
                      <a:r>
                        <a:rPr lang="cs-CZ" sz="2000" b="1" baseline="0" dirty="0" smtClean="0"/>
                        <a:t> zámku Ohrada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18.00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komentovaná </a:t>
                      </a:r>
                      <a:r>
                        <a:rPr lang="cs-CZ" sz="2000" b="1" dirty="0" smtClean="0"/>
                        <a:t>večerní prohlídka ZOO Hluboká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259632" y="4653136"/>
          <a:ext cx="7128792" cy="39624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21.00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</a:t>
                      </a:r>
                      <a:r>
                        <a:rPr lang="cs-CZ" sz="2000" baseline="0" dirty="0" smtClean="0"/>
                        <a:t> ze ZOO Hluboká do ČB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259632" y="5013176"/>
          <a:ext cx="7128792" cy="39624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21.15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</a:t>
                      </a:r>
                      <a:r>
                        <a:rPr lang="cs-CZ" sz="2000" baseline="0" dirty="0" smtClean="0"/>
                        <a:t> ČB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nzm.cz/files/branch4/21-ohrada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36712"/>
            <a:ext cx="7924800" cy="32289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www.blanet.cz/img/39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3501008"/>
            <a:ext cx="2190750" cy="29241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2" name="Picture 6" descr="http://www.cestykrajem.cz/dynamic/objects/photos/2011/02/ohrada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4437112"/>
            <a:ext cx="3641435" cy="1972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4" name="Picture 8" descr="http://upload.wikimedia.org/wikipedia/commons/f/fe/Loveck%C3%BD_z%C3%A1mek_Ohrada_-hodovn%C3%AD_s%C3%A1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437112"/>
            <a:ext cx="2590833" cy="19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Stručný přehled dní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500" b="1" dirty="0" smtClean="0">
                <a:solidFill>
                  <a:srgbClr val="FFCC00"/>
                </a:solidFill>
              </a:rPr>
              <a:t>3. den – neděle</a:t>
            </a:r>
          </a:p>
          <a:p>
            <a:pPr marL="514350" indent="-514350" algn="ctr">
              <a:buNone/>
            </a:pPr>
            <a:endParaRPr lang="cs-CZ" sz="3500" b="1" dirty="0" smtClean="0">
              <a:solidFill>
                <a:srgbClr val="FFCC00"/>
              </a:solidFill>
            </a:endParaRPr>
          </a:p>
          <a:p>
            <a:pPr marL="514350" indent="-514350" algn="ctr">
              <a:buNone/>
            </a:pPr>
            <a:endParaRPr lang="cs-CZ" sz="3500" b="1" dirty="0">
              <a:solidFill>
                <a:srgbClr val="FFCC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59632" y="2708920"/>
          <a:ext cx="7128792" cy="198120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8.00-9.00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snídaně v hotelu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9.30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návštěva </a:t>
                      </a:r>
                      <a:r>
                        <a:rPr lang="cs-CZ" sz="2000" b="1" dirty="0" smtClean="0"/>
                        <a:t>ZOO v</a:t>
                      </a:r>
                      <a:r>
                        <a:rPr lang="cs-CZ" sz="2000" b="1" baseline="0" dirty="0" smtClean="0"/>
                        <a:t> Plzni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14.00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 Plzně směr Hluboká n. Vltavou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16.15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prohlídka </a:t>
                      </a:r>
                      <a:r>
                        <a:rPr lang="cs-CZ" sz="2000" b="1" dirty="0" smtClean="0"/>
                        <a:t>loveckého</a:t>
                      </a:r>
                      <a:r>
                        <a:rPr lang="cs-CZ" sz="2000" b="1" baseline="0" dirty="0" smtClean="0"/>
                        <a:t> zámku Ohrada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18.00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komentovaná </a:t>
                      </a:r>
                      <a:r>
                        <a:rPr lang="cs-CZ" sz="2000" b="1" dirty="0" smtClean="0"/>
                        <a:t>večerní prohlídka ZOO Hluboká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ulka 6"/>
          <p:cNvGraphicFramePr>
            <a:graphicFrameLocks noGrp="1"/>
          </p:cNvGraphicFramePr>
          <p:nvPr/>
        </p:nvGraphicFramePr>
        <p:xfrm>
          <a:off x="1259632" y="4653136"/>
          <a:ext cx="7128792" cy="39624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21.00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</a:t>
                      </a:r>
                      <a:r>
                        <a:rPr lang="cs-CZ" sz="2000" baseline="0" dirty="0" smtClean="0"/>
                        <a:t> ze ZOO Hluboká do ČB</a:t>
                      </a:r>
                      <a:endParaRPr lang="cs-CZ" sz="2000" b="1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8" name="Tabulka 7"/>
          <p:cNvGraphicFramePr>
            <a:graphicFrameLocks noGrp="1"/>
          </p:cNvGraphicFramePr>
          <p:nvPr/>
        </p:nvGraphicFramePr>
        <p:xfrm>
          <a:off x="1259632" y="5013176"/>
          <a:ext cx="7128792" cy="39624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440160"/>
                <a:gridCol w="5688632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21.15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</a:t>
                      </a:r>
                      <a:r>
                        <a:rPr lang="cs-CZ" sz="2000" baseline="0" dirty="0" smtClean="0"/>
                        <a:t> ČB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0" name="Picture 6" descr="http://www.tyden.cz/obrazek/4afae505dc965/tygr-4afae7888e90d_275x1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908720"/>
            <a:ext cx="2619375" cy="1743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8" name="Picture 4" descr="http://cestykrajem.cz/dynamic/objects/photos/2011/01/zo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564904"/>
            <a:ext cx="4572000" cy="24765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66" name="Picture 2" descr="http://www.stava.cz/file/edee/_generated/zp/zakaznicky-program/partner/logo/2013/04/motive-280/logo_zoo-hlubok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76672"/>
            <a:ext cx="2033655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2" name="Picture 8" descr="http://www.babyfriendlyregion.cz/wp-content/uploads/2011/01/zoo_hluboka_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64088" y="1052736"/>
            <a:ext cx="2876800" cy="23751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4" name="Picture 10" descr="http://www.vlastiveda.cz/wp-content/uploads/2011/10/3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32040" y="400506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6876" name="Picture 12" descr="http://www.grenzgenial.info/uploads/tx_templavoila/Zoo-Hluboka_2_0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4869160"/>
            <a:ext cx="2302801" cy="1727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Kalkulace zájezdu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cs-CZ" sz="3500" dirty="0" smtClean="0">
                <a:solidFill>
                  <a:srgbClr val="FFCC00"/>
                </a:solidFill>
              </a:rPr>
              <a:t>Dopravné:			27.882 Kč</a:t>
            </a:r>
          </a:p>
          <a:p>
            <a:pPr>
              <a:buNone/>
            </a:pPr>
            <a:r>
              <a:rPr lang="cs-CZ" sz="3500" dirty="0" smtClean="0">
                <a:solidFill>
                  <a:srgbClr val="FFCC00"/>
                </a:solidFill>
              </a:rPr>
              <a:t>Ubytování:			  3.345 Kč</a:t>
            </a:r>
          </a:p>
          <a:p>
            <a:pPr>
              <a:buNone/>
            </a:pPr>
            <a:r>
              <a:rPr lang="cs-CZ" sz="3500" dirty="0" smtClean="0">
                <a:solidFill>
                  <a:srgbClr val="FFCC00"/>
                </a:solidFill>
              </a:rPr>
              <a:t>Vstupy:			      	     650 Kč</a:t>
            </a:r>
          </a:p>
          <a:p>
            <a:pPr>
              <a:buNone/>
            </a:pPr>
            <a:r>
              <a:rPr lang="cs-CZ" sz="3500" dirty="0" smtClean="0">
                <a:solidFill>
                  <a:srgbClr val="FFCC00"/>
                </a:solidFill>
              </a:rPr>
              <a:t>Marže CK 10 %:		     489 Kč</a:t>
            </a:r>
          </a:p>
          <a:p>
            <a:pPr>
              <a:buNone/>
            </a:pPr>
            <a:r>
              <a:rPr lang="cs-CZ" dirty="0" smtClean="0">
                <a:solidFill>
                  <a:srgbClr val="FFCC00"/>
                </a:solidFill>
              </a:rPr>
              <a:t>______________________________________</a:t>
            </a:r>
            <a:endParaRPr lang="cs-CZ" dirty="0">
              <a:solidFill>
                <a:srgbClr val="FFCC00"/>
              </a:solidFill>
            </a:endParaRPr>
          </a:p>
          <a:p>
            <a:pPr algn="ctr">
              <a:buNone/>
            </a:pPr>
            <a:r>
              <a:rPr lang="cs-CZ" sz="4000" b="1" dirty="0" smtClean="0">
                <a:solidFill>
                  <a:srgbClr val="FFCC00"/>
                </a:solidFill>
              </a:rPr>
              <a:t>CELKOVÁ CENA ZA OSOBU 5.378 Kč</a:t>
            </a:r>
            <a:endParaRPr lang="cs-CZ" sz="4000" b="1" dirty="0">
              <a:solidFill>
                <a:srgbClr val="FFCC00"/>
              </a:solidFill>
            </a:endParaRPr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cs-CZ" sz="5000" b="1" dirty="0" smtClean="0">
                <a:solidFill>
                  <a:srgbClr val="FFCC00"/>
                </a:solidFill>
              </a:rPr>
              <a:t>Děkuji za pozornost.</a:t>
            </a:r>
            <a:endParaRPr lang="cs-CZ" sz="5000" b="1" dirty="0">
              <a:solidFill>
                <a:srgbClr val="FFCC00"/>
              </a:solidFill>
            </a:endParaRPr>
          </a:p>
        </p:txBody>
      </p:sp>
      <p:pic>
        <p:nvPicPr>
          <p:cNvPr id="4" name="Obrázek 3" descr="pr24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124744" y="3717032"/>
            <a:ext cx="1571625" cy="1876425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3.7037E-6 L 1.35503 -0.00023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Trasa zájezdu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3479" t="22266" r="6750" b="10797"/>
          <a:stretch>
            <a:fillRect/>
          </a:stretch>
        </p:blipFill>
        <p:spPr bwMode="auto">
          <a:xfrm>
            <a:off x="1043608" y="1340768"/>
            <a:ext cx="7776864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Trasa zájezdu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47132" t="35437" r="26099" b="23220"/>
          <a:stretch>
            <a:fillRect/>
          </a:stretch>
        </p:blipFill>
        <p:spPr bwMode="auto">
          <a:xfrm>
            <a:off x="1907704" y="1340768"/>
            <a:ext cx="5688632" cy="493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96169">
            <a:off x="4735238" y="3610774"/>
            <a:ext cx="648071" cy="576063"/>
          </a:xfrm>
          <a:prstGeom prst="rect">
            <a:avLst/>
          </a:prstGeom>
          <a:noFill/>
        </p:spPr>
      </p:pic>
      <p:pic>
        <p:nvPicPr>
          <p:cNvPr id="6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839747">
            <a:off x="4807246" y="4330853"/>
            <a:ext cx="648071" cy="576063"/>
          </a:xfrm>
          <a:prstGeom prst="rect">
            <a:avLst/>
          </a:prstGeom>
          <a:noFill/>
        </p:spPr>
      </p:pic>
      <p:pic>
        <p:nvPicPr>
          <p:cNvPr id="7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296169">
            <a:off x="4447206" y="4978925"/>
            <a:ext cx="648071" cy="576063"/>
          </a:xfrm>
          <a:prstGeom prst="rect">
            <a:avLst/>
          </a:prstGeom>
          <a:noFill/>
        </p:spPr>
      </p:pic>
      <p:pic>
        <p:nvPicPr>
          <p:cNvPr id="8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83038">
            <a:off x="3799134" y="5122941"/>
            <a:ext cx="648071" cy="576063"/>
          </a:xfrm>
          <a:prstGeom prst="rect">
            <a:avLst/>
          </a:prstGeom>
          <a:noFill/>
        </p:spPr>
      </p:pic>
      <p:pic>
        <p:nvPicPr>
          <p:cNvPr id="9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9825">
            <a:off x="3223069" y="4690893"/>
            <a:ext cx="648071" cy="576063"/>
          </a:xfrm>
          <a:prstGeom prst="rect">
            <a:avLst/>
          </a:prstGeom>
          <a:noFill/>
        </p:spPr>
      </p:pic>
      <p:pic>
        <p:nvPicPr>
          <p:cNvPr id="10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8668140">
            <a:off x="2863030" y="4042821"/>
            <a:ext cx="648071" cy="576063"/>
          </a:xfrm>
          <a:prstGeom prst="rect">
            <a:avLst/>
          </a:prstGeom>
          <a:noFill/>
        </p:spPr>
      </p:pic>
      <p:pic>
        <p:nvPicPr>
          <p:cNvPr id="11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451526">
            <a:off x="2358973" y="3610774"/>
            <a:ext cx="648071" cy="576063"/>
          </a:xfrm>
          <a:prstGeom prst="rect">
            <a:avLst/>
          </a:prstGeom>
          <a:noFill/>
        </p:spPr>
      </p:pic>
      <p:pic>
        <p:nvPicPr>
          <p:cNvPr id="12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84405">
            <a:off x="2256232" y="2898253"/>
            <a:ext cx="648071" cy="576063"/>
          </a:xfrm>
          <a:prstGeom prst="rect">
            <a:avLst/>
          </a:prstGeom>
          <a:noFill/>
        </p:spPr>
      </p:pic>
      <p:pic>
        <p:nvPicPr>
          <p:cNvPr id="13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14144">
            <a:off x="2544265" y="2322190"/>
            <a:ext cx="648071" cy="576063"/>
          </a:xfrm>
          <a:prstGeom prst="rect">
            <a:avLst/>
          </a:prstGeom>
          <a:noFill/>
        </p:spPr>
      </p:pic>
      <p:pic>
        <p:nvPicPr>
          <p:cNvPr id="14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3137">
            <a:off x="2904304" y="1890141"/>
            <a:ext cx="648071" cy="576063"/>
          </a:xfrm>
          <a:prstGeom prst="rect">
            <a:avLst/>
          </a:prstGeom>
          <a:noFill/>
        </p:spPr>
      </p:pic>
      <p:pic>
        <p:nvPicPr>
          <p:cNvPr id="15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879305">
            <a:off x="3408362" y="2106165"/>
            <a:ext cx="648071" cy="576063"/>
          </a:xfrm>
          <a:prstGeom prst="rect">
            <a:avLst/>
          </a:prstGeom>
          <a:noFill/>
        </p:spPr>
      </p:pic>
      <p:pic>
        <p:nvPicPr>
          <p:cNvPr id="16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118629">
            <a:off x="3840409" y="2466206"/>
            <a:ext cx="648071" cy="576063"/>
          </a:xfrm>
          <a:prstGeom prst="rect">
            <a:avLst/>
          </a:prstGeom>
          <a:noFill/>
        </p:spPr>
      </p:pic>
      <p:pic>
        <p:nvPicPr>
          <p:cNvPr id="17" name="Picture 4" descr="http://slovnikonline.com/img/tlapka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925950">
            <a:off x="4344466" y="2754238"/>
            <a:ext cx="648071" cy="576063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O zájezdu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Blip>
                <a:blip r:embed="rId2"/>
              </a:buBlip>
            </a:pPr>
            <a:r>
              <a:rPr lang="cs-CZ" sz="3500" dirty="0" smtClean="0">
                <a:solidFill>
                  <a:srgbClr val="FFCC00"/>
                </a:solidFill>
              </a:rPr>
              <a:t>Délka:				</a:t>
            </a:r>
            <a:r>
              <a:rPr lang="cs-CZ" sz="2500" dirty="0" smtClean="0">
                <a:solidFill>
                  <a:srgbClr val="FFCC00"/>
                </a:solidFill>
              </a:rPr>
              <a:t>3 dny (2 noci)</a:t>
            </a:r>
          </a:p>
          <a:p>
            <a:pPr marL="514350" indent="-514350">
              <a:buBlip>
                <a:blip r:embed="rId2"/>
              </a:buBlip>
            </a:pPr>
            <a:r>
              <a:rPr lang="cs-CZ" sz="3500" dirty="0" smtClean="0">
                <a:solidFill>
                  <a:srgbClr val="FFCC00"/>
                </a:solidFill>
              </a:rPr>
              <a:t>Ubytování:	</a:t>
            </a:r>
            <a:r>
              <a:rPr lang="cs-CZ" sz="2500" dirty="0" smtClean="0">
                <a:solidFill>
                  <a:srgbClr val="FFCC00"/>
                </a:solidFill>
              </a:rPr>
              <a:t>		2x hotel s polopenzí</a:t>
            </a:r>
          </a:p>
          <a:p>
            <a:pPr marL="514350" indent="-514350">
              <a:buBlip>
                <a:blip r:embed="rId2"/>
              </a:buBlip>
            </a:pPr>
            <a:r>
              <a:rPr lang="cs-CZ" sz="3500" dirty="0" smtClean="0">
                <a:solidFill>
                  <a:srgbClr val="FFCC00"/>
                </a:solidFill>
              </a:rPr>
              <a:t>Doprava:			</a:t>
            </a:r>
            <a:r>
              <a:rPr lang="cs-CZ" sz="2500" dirty="0" smtClean="0">
                <a:solidFill>
                  <a:srgbClr val="FFCC00"/>
                </a:solidFill>
              </a:rPr>
              <a:t>autobus (klimatizace, WC)</a:t>
            </a:r>
          </a:p>
          <a:p>
            <a:pPr marL="514350" indent="-514350">
              <a:buBlip>
                <a:blip r:embed="rId2"/>
              </a:buBlip>
            </a:pPr>
            <a:r>
              <a:rPr lang="cs-CZ" sz="3500" dirty="0" smtClean="0">
                <a:solidFill>
                  <a:srgbClr val="FFCC00"/>
                </a:solidFill>
              </a:rPr>
              <a:t>Určeno pro:			</a:t>
            </a:r>
            <a:r>
              <a:rPr lang="cs-CZ" sz="2500" dirty="0" smtClean="0">
                <a:solidFill>
                  <a:srgbClr val="FFCC00"/>
                </a:solidFill>
              </a:rPr>
              <a:t>rodiny s dětmi, seniory</a:t>
            </a:r>
          </a:p>
          <a:p>
            <a:pPr marL="514350" indent="-514350">
              <a:buBlip>
                <a:blip r:embed="rId2"/>
              </a:buBlip>
            </a:pPr>
            <a:r>
              <a:rPr lang="cs-CZ" sz="3500" dirty="0" smtClean="0">
                <a:solidFill>
                  <a:srgbClr val="FFCC00"/>
                </a:solidFill>
              </a:rPr>
              <a:t>Nejvhodnější doba:	</a:t>
            </a:r>
            <a:r>
              <a:rPr lang="cs-CZ" sz="2500" dirty="0" smtClean="0">
                <a:solidFill>
                  <a:srgbClr val="FFCC00"/>
                </a:solidFill>
              </a:rPr>
              <a:t>květen, září</a:t>
            </a:r>
          </a:p>
          <a:p>
            <a:pPr marL="514350" indent="-514350">
              <a:buBlip>
                <a:blip r:embed="rId2"/>
              </a:buBlip>
            </a:pPr>
            <a:endParaRPr lang="cs-CZ" sz="3500" dirty="0">
              <a:solidFill>
                <a:srgbClr val="FFCC00"/>
              </a:solidFill>
            </a:endParaRPr>
          </a:p>
        </p:txBody>
      </p:sp>
      <p:pic>
        <p:nvPicPr>
          <p:cNvPr id="5" name="Obrázek 4" descr="ty10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620688" y="5013176"/>
            <a:ext cx="1114425" cy="571500"/>
          </a:xfrm>
          <a:prstGeom prst="rect">
            <a:avLst/>
          </a:prstGeom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4.81481E-6 L 1.26997 0.01087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00" y="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Stručný přehled dní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500" b="1" dirty="0" smtClean="0">
                <a:solidFill>
                  <a:srgbClr val="FFCC00"/>
                </a:solidFill>
              </a:rPr>
              <a:t>1. den – pátek </a:t>
            </a:r>
          </a:p>
          <a:p>
            <a:pPr marL="514350" indent="-514350" algn="ctr">
              <a:buNone/>
            </a:pPr>
            <a:endParaRPr lang="cs-CZ" sz="3500" b="1" dirty="0" smtClean="0">
              <a:solidFill>
                <a:srgbClr val="FFCC00"/>
              </a:solidFill>
            </a:endParaRPr>
          </a:p>
          <a:p>
            <a:pPr marL="514350" indent="-514350" algn="ctr">
              <a:buNone/>
            </a:pPr>
            <a:endParaRPr lang="cs-CZ" sz="3500" b="1" dirty="0">
              <a:solidFill>
                <a:srgbClr val="FFCC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59632" y="2708920"/>
          <a:ext cx="7128792" cy="237744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152128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8.00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 ČB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10.30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 </a:t>
                      </a:r>
                      <a:r>
                        <a:rPr lang="cs-CZ" sz="2000" b="1" dirty="0" err="1" smtClean="0"/>
                        <a:t>Grünau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im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Almtal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i="1" dirty="0" smtClean="0"/>
                        <a:t>Rakousko</a:t>
                      </a:r>
                      <a:r>
                        <a:rPr lang="cs-CZ" sz="2000" b="0" dirty="0" smtClean="0"/>
                        <a:t>)</a:t>
                      </a:r>
                      <a:endParaRPr lang="cs-CZ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10.45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prohlídka </a:t>
                      </a:r>
                      <a:r>
                        <a:rPr lang="cs-CZ" sz="2000" b="1" dirty="0" smtClean="0"/>
                        <a:t>Muzea kriminalistiky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12.30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návštěva </a:t>
                      </a:r>
                      <a:r>
                        <a:rPr lang="cs-CZ" sz="2000" b="1" dirty="0" err="1" smtClean="0"/>
                        <a:t>Cumberland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Wildpark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Grünau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16.30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 </a:t>
                      </a:r>
                      <a:r>
                        <a:rPr lang="cs-CZ" sz="2000" dirty="0" err="1" smtClean="0"/>
                        <a:t>Grünau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im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Almtal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17.40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 </a:t>
                      </a:r>
                      <a:r>
                        <a:rPr lang="cs-CZ" sz="2000" b="1" dirty="0" err="1" smtClean="0"/>
                        <a:t>Straubingu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i="1" dirty="0" smtClean="0"/>
                        <a:t>Německo</a:t>
                      </a:r>
                      <a:r>
                        <a:rPr lang="cs-CZ" sz="2000" b="0" dirty="0" smtClean="0"/>
                        <a:t>), </a:t>
                      </a:r>
                      <a:r>
                        <a:rPr lang="cs-CZ" sz="2000" dirty="0" smtClean="0"/>
                        <a:t>ubytování, večeře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muzea-tri-regionu.prachenskemuzeum.cz/thumbs/0/THUMB_w3008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2857500" cy="3981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0" name="Picture 2" descr="http://www.kriminalmuseum.at/images/scharnstein/scharnstein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717032"/>
            <a:ext cx="1678394" cy="2597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2" name="Picture 4" descr="http://www.kriminalmuseum.at/images/scharnstein/scharnstein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620688"/>
            <a:ext cx="4620313" cy="3217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4" name="Picture 6" descr="http://www.kriminalmuseum.at/images/scharnstein/scharnstein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3356992"/>
            <a:ext cx="1933113" cy="2999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536" name="Picture 8" descr="http://www.kriminalmuseum.at/images/scharnstein/scharnstein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4005064"/>
            <a:ext cx="2274626" cy="21229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500" b="1" dirty="0" smtClean="0">
                <a:solidFill>
                  <a:schemeClr val="accent6">
                    <a:lumMod val="75000"/>
                  </a:schemeClr>
                </a:solidFill>
              </a:rPr>
              <a:t>Stručný přehled dní</a:t>
            </a:r>
            <a:endParaRPr lang="cs-CZ" sz="45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 algn="ctr">
              <a:buNone/>
            </a:pPr>
            <a:r>
              <a:rPr lang="cs-CZ" sz="3500" b="1" dirty="0" smtClean="0">
                <a:solidFill>
                  <a:srgbClr val="FFCC00"/>
                </a:solidFill>
              </a:rPr>
              <a:t>1. den – pátek </a:t>
            </a:r>
          </a:p>
          <a:p>
            <a:pPr marL="514350" indent="-514350" algn="ctr">
              <a:buNone/>
            </a:pPr>
            <a:endParaRPr lang="cs-CZ" sz="3500" b="1" dirty="0" smtClean="0">
              <a:solidFill>
                <a:srgbClr val="FFCC00"/>
              </a:solidFill>
            </a:endParaRPr>
          </a:p>
          <a:p>
            <a:pPr marL="514350" indent="-514350" algn="ctr">
              <a:buNone/>
            </a:pPr>
            <a:endParaRPr lang="cs-CZ" sz="3500" b="1" dirty="0">
              <a:solidFill>
                <a:srgbClr val="FFCC00"/>
              </a:solidFill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/>
        </p:nvGraphicFramePr>
        <p:xfrm>
          <a:off x="1259632" y="2708920"/>
          <a:ext cx="7128792" cy="2377440"/>
        </p:xfrm>
        <a:graphic>
          <a:graphicData uri="http://schemas.openxmlformats.org/drawingml/2006/table">
            <a:tbl>
              <a:tblPr bandRow="1">
                <a:tableStyleId>{08FB837D-C827-4EFA-A057-4D05807E0F7C}</a:tableStyleId>
              </a:tblPr>
              <a:tblGrid>
                <a:gridCol w="1152128"/>
                <a:gridCol w="5976664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8.00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 ČB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10.30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 </a:t>
                      </a:r>
                      <a:r>
                        <a:rPr lang="cs-CZ" sz="2000" b="1" dirty="0" err="1" smtClean="0"/>
                        <a:t>Grünau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im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Almtal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i="1" dirty="0" smtClean="0"/>
                        <a:t>Rakousko</a:t>
                      </a:r>
                      <a:r>
                        <a:rPr lang="cs-CZ" sz="2000" b="0" dirty="0" smtClean="0"/>
                        <a:t>)</a:t>
                      </a:r>
                      <a:endParaRPr lang="cs-CZ" sz="2000" b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10.45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prohlídka </a:t>
                      </a:r>
                      <a:r>
                        <a:rPr lang="cs-CZ" sz="2000" b="1" dirty="0" smtClean="0"/>
                        <a:t>Muzea kriminalistiky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12.30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návštěva </a:t>
                      </a:r>
                      <a:r>
                        <a:rPr lang="cs-CZ" sz="2000" b="1" dirty="0" err="1" smtClean="0"/>
                        <a:t>Cumberland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Wildpark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1" dirty="0" err="1" smtClean="0"/>
                        <a:t>Grünau</a:t>
                      </a:r>
                      <a:endParaRPr lang="cs-CZ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16.30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odjezd z </a:t>
                      </a:r>
                      <a:r>
                        <a:rPr lang="cs-CZ" sz="2000" dirty="0" err="1" smtClean="0"/>
                        <a:t>Grünau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im</a:t>
                      </a:r>
                      <a:r>
                        <a:rPr lang="cs-CZ" sz="2000" dirty="0" smtClean="0"/>
                        <a:t> </a:t>
                      </a:r>
                      <a:r>
                        <a:rPr lang="cs-CZ" sz="2000" dirty="0" err="1" smtClean="0"/>
                        <a:t>Almtal</a:t>
                      </a:r>
                      <a:endParaRPr lang="cs-CZ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cs-CZ" sz="2000" b="1" dirty="0" smtClean="0"/>
                        <a:t>17.40</a:t>
                      </a:r>
                      <a:endParaRPr lang="cs-CZ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000" dirty="0" smtClean="0"/>
                        <a:t>příjezd do </a:t>
                      </a:r>
                      <a:r>
                        <a:rPr lang="cs-CZ" sz="2000" b="1" dirty="0" err="1" smtClean="0"/>
                        <a:t>Straubingu</a:t>
                      </a:r>
                      <a:r>
                        <a:rPr lang="cs-CZ" sz="2000" b="1" dirty="0" smtClean="0"/>
                        <a:t> </a:t>
                      </a:r>
                      <a:r>
                        <a:rPr lang="cs-CZ" sz="2000" b="0" dirty="0" smtClean="0"/>
                        <a:t>(</a:t>
                      </a:r>
                      <a:r>
                        <a:rPr lang="cs-CZ" sz="2000" b="0" i="1" dirty="0" smtClean="0"/>
                        <a:t>Německo</a:t>
                      </a:r>
                      <a:r>
                        <a:rPr lang="cs-CZ" sz="2000" b="0" dirty="0" smtClean="0"/>
                        <a:t>), </a:t>
                      </a:r>
                      <a:r>
                        <a:rPr lang="cs-CZ" sz="2000" dirty="0" smtClean="0"/>
                        <a:t>ubytování, večeře</a:t>
                      </a:r>
                      <a:endParaRPr lang="cs-CZ" sz="20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http://www.almtalonline.at/WildparkGruenau/WildParkGruena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5715000" cy="3619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8" name="Picture 2" descr="http://www.salzi.at/wp-content/uploads/2012/09/herbst_Hirschbrunf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861048"/>
            <a:ext cx="3667658" cy="2447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4" name="Picture 2" descr="http://farm8.staticflickr.com/7011/6773138165_02a48c9774_z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76672"/>
            <a:ext cx="2376642" cy="1583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6" name="Picture 4" descr="https://encrypted-tbn2.gstatic.com/images?q=tbn:ANd9GcSifOaLpFIf5f7wLjIZc4K3s_GL-KHSe7eMsiYZnifBq7NilC3sV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2132856"/>
            <a:ext cx="2906912" cy="1632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8" name="Picture 6" descr="http://www.lifechange.at/wp-content/uploads/2013/09/Pferd_v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71600" y="4149080"/>
            <a:ext cx="2847975" cy="1895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40" name="AutoShape 8" descr="data:image/jpeg;base64,/9j/4AAQSkZJRgABAQAAAQABAAD/2wCEAAkGBxQTEhUUExQVFhUWGBgXGRcYFRcUFxwXFxcWFxgcGBcYHCggHB0lHBccITEhJSksLi4uFx8zODMsNygtLisBCgoKDg0OGhAQGywkHyQsLCwsLCwsLCwsLCwsLCwsLCwsLCwsLCwsLCwsLCwsLCwsLCwsLCwsLCwsLCwsLCwsLP/AABEIAMIBAwMBIgACEQEDEQH/xAAcAAABBQEBAQAAAAAAAAAAAAAFAAIDBAYBBwj/xAA9EAABAwIFAQYEBAUDAwUAAAABAAIRAyEEBRIxQVEGEyJhcYEykaHwQrHB0QcUI1LxYnLhM4KiJFOSssL/xAAaAQADAQEBAQAAAAAAAAAAAAABAgMABAUG/8QAJBEAAgICAgICAwEBAAAAAAAAAAECEQMhEjEEUSJBE2FxgUL/2gAMAwEAAhEDEQA/AMmKSiLDKuh0pjhddBzg17ExXH0pTTRs63Aj11NP5ArBKNROplSVKKiIWCSlPaFE1ylYVgCqWSw1J1R2hjS5x4H5noPMo5lXZx1Ug1NTW/2t+I+5s36r0HJMvp0GhtOiGjnknzc43J9VRQ9gszGRdi4IfWOo/wBo+EevU/RbOhl4AsNlM+rHEeyqYjMXts0Sep2CdX0ga+ybXHP36JrS57g1rr7xbYf8ruAoVarZcRt0kz06K9QFOjeAOp80rdBQQwOG0CSZdBk8eyrVsWHai86WNgiOf13CpnHHEHTSiB1Onnfz9E52Xx8XicYtt/8AEKaj7Gv0PfnFOiJg32nkkgb/AHyqT8xJcdDQXHd2xAM+Hy2+5QzOcHVdXDAI2fcgCAbeys0avdSAQTJJPE7m/wBPsKqxrsS2TuxdWlJAl0WaBF4sPyVEVqtaqKlY3p6tMGACLAtYDBJnczsoMVm41l5cSYiBZo+sn1lCMTnrohsBUWP9AcjUd4GtOp4bMmTci3E/P1Wbp4nC4ZznM11nmwJiB1g2F/SUAxmPLtyT7qlrLiqKFC8g3mPaCpUBa0NpsNtLBBI83b/KJQ7UopUdSvCDSCiZ9SFUrYmVXq15XKZ+am5Boma3qnh6h1pakAhjCGWi6tQgWCqkO8oKvMxYKdMBdcng2VEVV017RuijFzUfRJQMc4j4SkiAE0lKGqOkFapMXEORMpqQ0VJC6XLGKOIoodVaj1HA1KztNFjnnmBt6nYe60uUfw3c4h2JcAP/AG2H/wCz/wBB81qCjC5VktbEuik23Lz8I/c+Q+i3mSdjGUoLvE/qf0A2/NbrB5Uyk0Na0BoEAAQAPIKSoxoTKcV0an9gWng4ENCs4ak/5K8HNAJ2Cp4jFf1BTaTsdUD4QdjPWxgCfNNybNQ5tFxubXjgz5253t5KTA5Q13ifsIME9Jkkzt6pzcwoYdrA50ughrZl56w323QyvmDq79JLms5plpbYwWg8mQZk9NgluT6NpGg7+nEUxqbtLY07xY8hVKWXkka4IgyTIJnb23RLCQAIFgI8lDmGLp0muL3NaG7ydp2n1+qRN/Q39BeJzOnR1NazTpE+vA+ygmZ4gU3MrOM1nSWXmB5CYAQHOu0XeucWtaOjiJdABAsbDcnndBKmNPLj5uO4A9fu6644qXJkXO9I0BzZ4Lg34nXcbE6jvJPvYKli8Yd3uji17+aAuzdsFrQdtzyfXmyCY3HvqDoHAxf/AIHHVcs/K3UEdMMCr5M0eIzRrdwbHefuyrPxjH7Og+e3zWUqVHCJMz8532KhpYwgmeVKPk5U7sd4YV0axzYP2QutKBZdm2kxMt6G/wDhaKnTbUZqpk23ad/bqu7F5UZ6lpnNPC47RWdWgKpVrcSrFfDz6ql3BannF2ImOaYSNRMALrNBP31U9HAE7mB5bpFjb6DyI2VVLhmuqXAIHUgt/MSiFGg1o6ffKdVeRsqfjrsHIiZSgeajsCrDn2800MlV4oWyzh6UCXew591YoOaJgSoKQvJk9VKQTdLQSwKp8klVMpJA2DqDleooVTeEZyfCPrO0sHqeB99FxJWOxrx9Vp+zvYl9WH4iWM/sFnn/AHH8I+votDkORMogODZf/e659v7fZHW1CEXoKLGBwFOk0Mpta1o2AEKV5Cp/zBUb6h3Jt06pKbGsmr1UPdVG+4gmRcQPTdQZhmTKfxugEWA+Izy1vPqgOJ7SaLuOkdGiXGed7FVhjb6EcgxjHuc1xDg2CYEt6W6/cIPQxhoMJe41XDxBuqA4nqT6wglTOnvB0Nhuwkku/ZV3Vhu4+Ick/p+y6Y4dbJuZeONHfd65oLoiTN+tiYAGwCMs7QUmNNV5BeYAptI1RO/ksc+pJ6DjzUNRzW2AE9d1R4lVCqTNlju27i3TSaaQP4rOf/2DYepWTxdZ9QifUCS4knkk3c49SoqRE3MQJJPA6qu/O4OmiATsah3/AO3p+qjKePCtLY6UpvZeOBbTGqu8MHSfEf2Wa7QZ0xw7vDghv4ncmLx1j1XcT/UJc57nnmxv6Hb2VClhYO3U7b+V+eLfuuDJnnPt/wCfR1QhFdIgp1CGHwgw2QbzHNv2Tq7iXBpFokmJMH8JjzRSlgtQIdfSIMgtIJLncgdRHoq9fDuaTMAjSQILgQbHxDneT6LnLAWvTdvABtI1ffCpOcRuilbDzMnncwbxuSN7bKo2h7+qZP2ahuHrD7ui+WYgsHpzKFswhE2/VTtkOAPP3wgzGxoVBWb4bVORsHf8qM073EeWyFZVWAcJn24WorU+8ZrHxNF/NvB9V3eN5LT4SObLh/6QODU9rV1rV2V6KZyiCTjNkyZsrlKkg+wlenh1PTowrLaYSe6B9yhyNRCT5JOJjomOdP3dRuqHqjRrO60lFrSSUGyfs52bfXIdUllPps5w/wDyPqvVMoy6nSaGtaAB5fmszluIhaHD5mOSuacKVIZSvsOBV8QRIPI2/VUKuaNiQR80HzPNH30MJ4njiT57qUcbsdyQRzDNgyRck7Abk/6ZtHU7D8xuYnF1KcABuqQA0EkNNo1HqLEx8lXc5rahfpcJaBqc4SYMyBw3a1giFHPDpImXeQ1O8zpHqrKNdKxG/wBmRfltamQHAguOkH4o+WwWgodnGMouD3Cq50GSLW2ibojQwoqu1P8Ai6HePy+SkxGFd+Eqrm3oXjRlcTg2t+EAelkGrCXLQ46g/bSf8oY7LnT4rTsNyrp6J0DathAueqrABtyiVdgbqG8bnpCzGd5mHDQyA0b9T79FPLkUUPCNsgzLMTUOkWZPz8yhdXFHUGgTNvfommvAJ6KDBOioDzBj1jheZN3tnVFUbPK+y1dzNRexpgeDVqdN4kCwN9lGzAOok6jbkXYSQTq23M8Kjgu0BFQabB0Agm3QgA7eVkRzjMO9bq3JF9wZuQ6/r9PJcrbs6IxTRdZiA4ag5omwmxI4E3Bt1HuonYAlxLHCLiSGAbtkkM5JH0+YXDYQVCWaTGrSYdIA0l0jqJ+91rsDlGmC8d47u9ZDBcOc2HHo5u23ICPXQUrMviskfcSIg7A332PG436IHicqqNNhNiV6djMuaxmtj3afEw6r3EjUdrWEHqSsTmLNTzFS3hG/Pi1fSEu7HdAzDUKjJ1NMf8K6xtJ27jaNQBAEciSu4moXUi0NOu2l5PEuJHk51vms5gcR47m5mZt5XTpa0Tvez0TCsw5aT3QBjhzuCbAA2MK/g6Qp1NBkse0OE7lr9vlcLJ4R5eWkG7vCfUEWPpv7rRYmrNURdrQ1gMWGkDfiZBMb3KTaY+mitj6Hdvcw8H6cKsSjnaWjIp1RufA7/c3b6fkgcL6Dx5c8akeZkjxk0SUXRdW2VlQhNDT1TSgxUwmay5qm6HGeqmw4JJS8GuzWSPq9EzUSrIw6d3YCpaSAU9JSVq3VcRsAYo4mFYp4xzjpZfz2A9SbAWQqlSLo1WYedvl1V+piA1sN8ImeLwIB9f3XPINBaplIDe8fUl2nwtkgEk8iNvL5ppxD6o7psxJEB1r9Sb+qHvo1qlEVGQQXFsSdbh/d/tBsrOW5cW1WAPJqEknTtaDBJ/bySUMMzSk6m8UqjvES0ujxNayPW5J9OEX7P16feGkwggO8Tg2LxDWgX4BN9vVTYilT1kuu4kE/6i2CNtwImOqt4TF05DGhvBDWx0mbbe/PzSN6ClsIY2hRiHOg9RM+W3Kgw+VvmTUdpiwtJPG8qTE4fQWuJkkwLcu2A+/dGMOQWATtbooOTS7KUmzNuq05IeweESXEQb2AnnlC3YJlSYeaQgnVIIaLmZPl+qIZ/XZ3oGqmAG3GoTFyZAGwheZ9vu1zfFTw/wCMaXv2tbwtHAgR1sqqdKxONugF2kzYd4aNJ+pjSRrAjV5i5sgFWsSb+ijpnmbyOt5n9FHq8XuoTbbtlopLonrugAe/umULeM8fmn1G2E+vy4UdQbTxfynqkYxUxD/FItyiWU1qj/AwHeZHQX+X1VBp8QcCJnYifUxsjeDqNb4QYm/iFnbRcRp5gcT5qUh0zR5UBhwCPE87u3AuCYbNpvfcQFpcNj6jCQ57gInw+KGnzEW8xGy81o5x/UM2m3pxE9JH1K1WUva+IJkkWkbG51dbfO655JrZ0Qa6L/arNnBjWEmodQDS/loJPO5Nt+krOZdhDqPgFhfZ1m2mR73890R7SvdrYwGQQRIMSHCJnpvbzTcDWDWl7qmwAI8tREGQeokLXSDXyL2Hy5j2A7SNXUHp9+Xosln+QPY4ubpI1SDcG5J09CZJvzZbEY1gEsIiwuduhnoGjaOiVbEA8B7XcW26zedkqm0NLGmjI5M9zdBESXmZbEavD1stfQpGm4h2qHM1abye7fpLpi8NcfKJggrKZpl3c1gGNJbU8THhxB6lt/xDz3lehZY7vqNN7ADVBc2m4tktqGk4w4dC5kFp3Grbiy2yS0TYvB6qVZgvfU3ghzYJtxaVkYW3yvEGo2nUd/TOmmCIElwEEO1ReGkeRaQsrmNDTVqNsIcRaw3tAK9TwJdxOPyltMpwlCfCUL0jjGhis0nABQpwCWWxkTPrdFG4kqRjE51NKqCVISVoYdJPaMaLH5PV7wsljQ0hoNzNpkQPb1Ckdk1NukOdqA+MghrYBm8SST6xAUT8aTEmSAYERd2/0Koy4/EZj8yuRRYbQe/mGNI0ABrB8IvzuI3901ju8cdHhdci52LtUmDtPHOyBOcSCGxP2FoMme1jRDLndx3n2W4gsLYSi13/AFGmQI2jeJPkiwfRps2Aja1/8oTTrkc7qjmuLDWlzhYRzypODkx1Kgtjcx1M1afDqjxSCRa4jzNv0QvPM9FNsNMuaIEHwg2uTPiPkhWExRq+J20wBO0iOOqq58G0KJqVGtdHwyBMnYA9P2R/HGJuTZks8zjumESdRvExM31Otc+SweJqlxkzJ6q3mGJNV7nPduSY2HyVOoR6n1+7qM3ydloqiZr5aONP2f8AKjbYz5wFxjvl0/wuD4haxKnIYvVQPD5D8lVL5BPVTVrl/kP1CrtuB5H8kjChlFvKkr4g7DYcQo3CAExyShxd9EELZ9hMaSfE2bxNvhB1c9D+ixRZwtf2ZGmBMDgepSZFoaL2aTOsMalR1RlmsDWgxaCZdPTc3Hmsgcx7uo/wHQTc7iCQLlelZfhWnRScbPIPyus52qyKl3hqtpQSdptPp6qEZLpl5RfaAOJriA8HTJjSed952ACJ5bUJaSRHyAHHJ2VFmHBeHOvp2FmxO9jc/kr+Vu/qFv4gTYtAJG07EEeiDCrLGaeKi7S6SC1w6tkxI+X1RbIcyczB940antdT8MgaiHB2mI+It1ARG26G5i0Mo1SQA1zmtabkCQPlfjiES7K4f/0zy6YpPpFw8i9zXaTvs8fMeapjFkFsFWGLqBukOmoKgcDpa6iXXL27TqbqnaXEcoZ2saBjKwEWcByPwt6/mjfYHL2nVUaTNLXTLbSIOoOI/wBQEWnY72QrEZXWq1HVCWuc5xN3C/pPQR9F6nhKm2zh8h3pAJItRYZG4O0VNLSdrh2/uBtzKlr5exrG6Wue68uLgGc7NiTxzwvR5o5aYGAT6YVipTcb2HQCw9gmh+k/CD7oP9GJ6VNWWYafv9F3C41p3YI3Nlap5s0GwEKbkMVxg+gKSJtzUJJebDQIiB1O67QY57tLAXu50guAnqOq9EwvZPDsuWmoerzq/wDEQPojNGg1ohrQ0dAAB9FB+RFdIZYn9nnuFyKsAIouPqA2SeuoiVdxNN1Fk1gGdNTm3PQQtL2hzF1CkXsaHEdZgfJeVZ1nVXEOmo7bYAQB7J8Tnl9UJNRia/KcVSrU9XeAPvLNQDhHlvtdOpYLvPGWu0ASdQcHRe1xbZeaPKJ5N2jr4Y/03yw/FTf4mEc73bbkfVWlhklcWKpJ9nomFw4LBAEG48IFiLW2Xm/8XcyLSyg13m4RO211scu/iFQedNWm6iYs4kPZq6EgAtHmR8l4z20zT+ZxdWpMiYG+w6arwuGfJaZ0QSfQHbU6+/mOicH9PQQowOtvzXGuS37KUS0uFYa25NvCBHvsq1B5nyn5ojhyCdgbTf1+z7LdoDI6FMgHqQT/AMf+Sr0mCHen1F/qJVumWnY/C10uiwnVq5iYEDfdUHVSx5c06trkC59D6qb0FDtBIE2Vx2XTtGxvO54kHYfuquDrAwx0gzIP6H75WkwFICW2DgRY2N+DP3dJQ7YLp4BoYHHcCSTYC1p8rzPktjQyRlGk+p/N4ZzmizA4l5g/KY6TEcrP5xl7xSPWxAuRBgTq6WFuJWXY99gCdTTYCTA5iPRFpVsVN9nuGTjU0VAdTGiAQSfFMOGwIseUu1tFjmEGTEO8O4I6np5LO9nMe9mGptexrahLpjeC4H+o3YOEADmN0UoOqVS9oY+pqBZpaCYdEhxjbbrew3XDkx/PR245XG2ZjMqLsPpe8teXN1QAWgtdIEEb+rTE2Wyw/YoT49TJDHBxcHfE0OeAbfDDhtfqn9nuylIVGCv46lJzXHXIDGlshrWm34pdE3I2R7O8W6q1jKZGhwOqTcMHhMBvJaT6HSF0rGktkObb0ZYdnG+KlUqahPeBobBfLw27iI+KOPe6v1cncwUnUYc2g2r3gc9vd1Q2TodINzpveB4bGEVwbIa14DNTHhmgnTF5LWxOp19jaZgiQjGEwFHSGMawsdqFQai749bnb7y4RNuU8YpCynYNyVzhhDX0t1VMOGucWhkuGoMBLegdpuOEEJ0SJ1ERE2kRfmyNdqccWaabHkbE0wwANpxDJI2OoEgH2iFnaTut/Nd/jx+NnLkezmMaapLiYMQABsB0+l1HVow0GTPzPyKmc/xW6T7Juhzzopt1uN4FzH7LpTJFes9ukOkbkdDY/sq9fEhwAaBtyJV2lg6mwpTJIMxuBe/FoUuW5KKhkuIbIaWyJbuTvuIG/mmtLsFA/Cu0g3uYtaDvuoCxsOMaTIsNo5hFsXgXMptcWtaC4tAkz4ebKJuU1X03VGtGlm8RPTb73RTj2bYPYJCSiLD5fVJHizWe5FKVDUqQmCqvGOsqdob4epP9pXjGJ3K9T7WZwxtFzQfE60cryms6Su/xNJnNl2yByjcpCVG5dXJkqIXt6IXmmC7wWs4bfsUWhV6jVLKk1seD3oxzp2+7JO6BHMxy3UJaAHfIH1QV1MgwRBG4XBKLTo6oysYN/JE8BUGv1EfIeXVDNlPhT4hvMjZaIWQ1jc+qZUqkxKdWF/dRQoyCdM++6lOKfN3OPqST81Ensbxz+UXKUJpezvaM69GIfLCIDjsCB+Mi5afe8LX4PsvpqNq4fECi6oC34G1Glrty0jYzBsvK2tkxvwF6h/DrOmNZTY2WPYCCXf1A4mYDZHgk+wuni/piNegsOzGJd3j6Qa4h0Go8mm3xRqdTYZJu5xJPtuvUMsysUKFNrHE6WchoLnclxA5QCjmL2hhe5rGuIMODQRT6kcSdjCzP8Ru1VM0HYNr6razajTUqNb4YbfSNO9yOgsCg47Gthbtf2zps72KjQxoFMFjZNR7gTpY/loE+LYRzsc/g88rV3so0mCg2o6l3dfS8tNMs1ENaWgDVpDQf1K82xZqajqa55JsQTDXODIiNyBbpdans1mlekHVKlTEObhX06LcNrDdTSP6Ye2/ha4dDMgTZag2WM3wbmOe8Pf3xrtw2p+kBzWMB1NDbASGXG0XXqXZmtUNJrnNYySWBpJ1E03QC0bXZqcQJ2914PkINXEwxxLm1dTOA525hhH9rTbmIXsf8MMYcRRqMfA7mq0gm+m77NnqLR/qKxmQjstiX1Kj4Y1tTQ51yPFB1Q0TaTIE9URw3Y+oNJ1tNwTLSBH1krc4XDAA8gquaFRrgdUgWA1WDfTl3mqxzyS4om4Ju2AcVgHU3tezu2AHS7S0tLi4gCwtERz1U+Je8HUynTIm7xaCPDcETaI+SLuBJMtt9wnMqU2zNgbXHJsl5h4goUw78NouQZF/ituf0VFmSaKoq0C2DuL+554CN4bDeKW3Zc9N+q6W6RI+fIuiptaQOIGxuTNxPhMtuCYtPO/EqPBYGkx/8s2fh8XiNyYH2fJGKNTU2/haN3G1+ZPClw+IY2q4SAHQbncAWgdPPqj+SVUbijC5jkzKdRzGyQ0wCRf8APjb2XVt8TQwr3FziwuO/5JKy8rW7EeMr1xPosz2jzY0gAx4BMkgX/wAIpn2ady0i2ojbkLzTMcSXEk8qOOLZpMZjcWXGSTfzQyo5PqOUD10JCDXOTVxyY6oqqfEHGyRQvF1zUuPSuXINURPas9mwAqW5AJ/L9Fp9NkFzPDaiD7KU9jQ0AyFeweGIBqbAWadr8n2TjhIV/BYY1GGnJm5HTifQ7lT4FHIB1KDgRY+ISBuSDeVAQiea0C15gQJ0iLbCP0/NDiIUpRGTGgKQy13nz6+6a5qmZh3vl0E8nk3IExvykoYe0hzp6m+9yZvJ55Wgy7CFwGkHUQWyCSCRIBj7CHZdgQ6o0ASLBzSS3yJmLDz4m63eX4E0GOi74IAd4TMwQ5tpIEz190yQGCRjakNa91YuGpou513eBwnfTYSJgQhmHbo1uNSmIBl0Fx1XgMBJbJgEk/3b2RbE4qiWWf4ySIa6IpydRJ4BEwJPyCqMZhDoDWl5ue7YTbqQBIDjp36I0KmR5Cyk4iSXXc1wN3VKjoezSImwbc3G0ArRdp8sxTKpxmHc3uqjmCoGnXUo6WlkPDZkODiSQLSNoVnDNp0KdOppZRY2qyoab9Op72uETVjbSLQOd+FUp16tXGNr5e00mMDRUezS6kQ6o99QOa/wzsTAtpJkSIFDIzfZWie8YGxTe15JfF4DmvEybuBDgALkWvZe95Jk/cVDW1Fxry6qYgB1oIiwbAPnJ+WYpZTQ74EUX0xLw7S5hBDjqbUGq7SLgTMAmOFrn4trX91OqmWjkWt+KxvI9gtRmF6WPBMMM+ccz5okWyFQyfDAMmNzIlEkj70FHAFFVwzXbhTJJQlN+FtAMBVXZbfoJmBybTPXZFlzSmUmCkBqmEc34AALmAOTvba4QwZY4Eu03M6RyN9zebc8LVFiaWJ1koHEzGIw9TUYqBg4aGOdHuNyktN3aSb8oOB49n2PLySSfKeizNeqrmOxBMlCK712JV0c/Zx9VQOeVx6jKRtjJIcSuJhKbubXKFmOvqKB2LA+L5qw7DnTPPRBsa6x++VpWuwqmG6L91WxQEqmzHANHMjjqOCrAb6/JC7NVDCxdpsEwSQDYkSPyUiaWrGG5vRPdz8Ra86/VrQBPN/i/wC7yWbcZ4haerhjUktDnPeAxzReWgEggC5MtifOEIwOXlzmsMhznhsG24sP9xMD/KSQ8WSZZlD6lOrUAMUgXO3+EFodH90ahI3EiyP5ZkVB73sGJ7qto7yi8Wa7w6tJBEg2LS29wd9k7sJg6hxDqTKmmq5lRoY//p1SHBtWk8EHdrd97BHMb2UdSqfytTvBh6h14apYup1QHSzV85ZPigOFwVJjlfspl4xryO50upmmXBpDXGT4nDqOscOBC9GzjstSxGGGqs5lWjTdpdOlsC8PbeYFpCH5dkT6D6feu/qM8NKq0aO+phohtVuxcxsgHeGrSZ5hiMP/AHOebm1nSHWHSRHKBmZvIcKzDU2mi6nUNUmXd21j2DwktMfh+m9lqsRg2YqjUYwNY7SdDw1oLXgEscBF7nY8E9VnsrwjpLiDcm8W1bkeW+y1/Z/BxJPT9EZCxMi3sO1tKm6vrxNeAdGsU2Nn4i1jAAbWLiCSDHKu08D/ACtPuaLGuJa6p4nNaJEu0kAREx1HktCaT2PMnUPCANiAOB8/oh+Pw1Om097UA1gtGst3LpbDXCDwNrIJjoH5R2dp0O/qB9SpVqtJc+ofCHNHi0kiANXXjyUOVE1Hai65iSTJVzMHg4PwOmzWkFsEtc4bi2l07hD8romQdosmj0TfZvcCSAACCFeQLLqsCOqOBSkiiOpJJJQiSSXAVjHUkkljCSSSWMfN1StKp1ai6XymFeocdEbgo3OT3lcoMlw+fyU62MWKVEAXEnp0UjWX/NSBsHquhq7IwSRJuyMU53UdeiHDSQCOkKcglWcHl76pimwuPlsPU7BM0q2b+ADGZO15bohkWMDcfv5lGKOVvqMLKTHOkj4Wl2xBMxzZbXJ+yLWw6s4OI/A34Z8yd/ktjh4DQ0AAAWAsB7Lkm4K+KKpSfZ5bhv4dYl5Hw0mwJL3S6bydLZ8rWWgy/wDhdTbBq13OPRtNob76iStzTepmuXLKTKKKAeTdjsNh3OcwOJdp+JwIGklw0gAabklPzDsVga9XvamHa55mbkNcXAglzQYJvM9QOiOhPap22NRmMp/h9gaDg9tN7ngkh76tRx1Hc7gSVpa+EZUaWPaHtO4d4geOVKAntCwSs/LqZY1gZoayC0NJEQI69OqsOwzSDqEzwdvkpGhPDUDHAwREAhSUQG7BINT2tQYUB+1uHr1KGnDzr1sJh2k6A6XBpte2y8/7S4R9UMdiadenUeyNLy1+GLmEPLdPxtkAjc/FzC9ahR1qDXgte0OaeCJCydBPLsm7U0aVGlhq4LHPPxx4N5aCTMiOZMRutYzCwbJ+adiKFUyC5nRkhzJsdnAkbcbSepmz/JGmIvDQGg+QtumUgMkwNOC2LmeqOyguBEPF0UrPgj1SPbMidJJclKMNc+E5IhMBi3CJiRJJJAwkkkljHy0ai4aihBXSV3WzmoeLm1yr+Hw+m/PPl6LmDpQJO5+gU0rpxwSVsSTHbJ9Kk5xgCf09SbD3UQI3/wA/8KZuJiYsOm+226tdCUHMBkzGgOqkOnZoMDzJPP0R7DYlrWhrdIaDEAASY/RYwZo6+1/p6Lrs0JAEC359VFq+xlo3zMbG99uIPoL9Y+auU8TteZ/Ree4fP3giSdI9zA9U9vaV1rbGUrgh1I9Ko1p/5BVxjvmvP8D2maYLpBm97GbW6I1g+0tNxjVB4kx97KMsTGUjWgqWmgtDNmGPEPK+6J08QCudxaHTLYUjQoGvUzHJRiUJ7QmAqakEGE60J8LsJySxhoauwupIGEuELqSxgfiMEQdTPWP2UD8TuIM2+iLqvi8KHjoeD+/kmTA0QU8bcTspnYlpt7oLUlphwgpNqJuIvIMtxN4nfZWJBQEPVqjXIQcQphULhcqn87fqEn1wdrIcQ2W5XEP1n+5JHiaz5lT2i49R+aSS7F2czCrioTz7LiS6xEJdcuJKbHRwp3KSSkMNZuU1qSSUxMOE+ibrqSohSzQqHqfmtzkNZxZdxtEXKSSz6CjU0HG1yiVIpJLkn2VRYpq0xJJTY6JkkklMIkkkljCSSSWMJJJJYwMzwWb6/ohSSStDoR9jmK7Q2d6FJJaQCNWqWx9FxJAyIikkklCf/9k="/>
          <p:cNvSpPr>
            <a:spLocks noChangeAspect="1" noChangeArrowheads="1"/>
          </p:cNvSpPr>
          <p:nvPr/>
        </p:nvSpPr>
        <p:spPr bwMode="auto">
          <a:xfrm>
            <a:off x="155575" y="-1790700"/>
            <a:ext cx="4991100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8442" name="Picture 10" descr="http://multimedia.tourdata.at/file/pic800x/21967/697b42c5727a084d5b997788dd75bf0d.jpg"/>
          <p:cNvPicPr>
            <a:picLocks noChangeAspect="1" noChangeArrowheads="1"/>
          </p:cNvPicPr>
          <p:nvPr/>
        </p:nvPicPr>
        <p:blipFill>
          <a:blip r:embed="rId7" cstate="print"/>
          <a:srcRect l="23084" r="19207"/>
          <a:stretch>
            <a:fillRect/>
          </a:stretch>
        </p:blipFill>
        <p:spPr bwMode="auto">
          <a:xfrm>
            <a:off x="3347864" y="3645024"/>
            <a:ext cx="2051720" cy="26664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429</Words>
  <Application>Microsoft Office PowerPoint</Application>
  <PresentationFormat>Předvádění na obrazovce (4:3)</PresentationFormat>
  <Paragraphs>148</Paragraphs>
  <Slides>26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26</vt:i4>
      </vt:variant>
    </vt:vector>
  </HeadingPairs>
  <TitlesOfParts>
    <vt:vector size="27" baseType="lpstr">
      <vt:lpstr>Motiv sady Office</vt:lpstr>
      <vt:lpstr>NEJEN ZA ZVÍŘATY k našim sousedům</vt:lpstr>
      <vt:lpstr>Region Dunaj-Vltava</vt:lpstr>
      <vt:lpstr>Trasa zájezdu</vt:lpstr>
      <vt:lpstr>Trasa zájezdu</vt:lpstr>
      <vt:lpstr>O zájezdu</vt:lpstr>
      <vt:lpstr>Stručný přehled dní</vt:lpstr>
      <vt:lpstr>Prezentace aplikace PowerPoint</vt:lpstr>
      <vt:lpstr>Stručný přehled dní</vt:lpstr>
      <vt:lpstr>Prezentace aplikace PowerPoint</vt:lpstr>
      <vt:lpstr>Stručný přehled dní</vt:lpstr>
      <vt:lpstr>Prezentace aplikace PowerPoint</vt:lpstr>
      <vt:lpstr>Stručný přehled dní</vt:lpstr>
      <vt:lpstr>Prezentace aplikace PowerPoint</vt:lpstr>
      <vt:lpstr>Prezentace aplikace PowerPoint</vt:lpstr>
      <vt:lpstr>Stručný přehled dní</vt:lpstr>
      <vt:lpstr>Prezentace aplikace PowerPoint</vt:lpstr>
      <vt:lpstr>Stručný přehled dní</vt:lpstr>
      <vt:lpstr>Prezentace aplikace PowerPoint</vt:lpstr>
      <vt:lpstr>Stručný přehled dní</vt:lpstr>
      <vt:lpstr>Prezentace aplikace PowerPoint</vt:lpstr>
      <vt:lpstr>Stručný přehled dní</vt:lpstr>
      <vt:lpstr>Prezentace aplikace PowerPoint</vt:lpstr>
      <vt:lpstr>Stručný přehled dní</vt:lpstr>
      <vt:lpstr>Prezentace aplikace PowerPoint</vt:lpstr>
      <vt:lpstr>Kalkulace zájezdu</vt:lpstr>
      <vt:lpstr>Prezentace aplikace PowerPoint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NEJEN ZA ZVÍŘATY k našim sousedům</dc:title>
  <dc:creator>Nelinka</dc:creator>
  <cp:lastModifiedBy>Parmová Dagmar</cp:lastModifiedBy>
  <cp:revision>23</cp:revision>
  <dcterms:created xsi:type="dcterms:W3CDTF">2013-11-27T18:35:53Z</dcterms:created>
  <dcterms:modified xsi:type="dcterms:W3CDTF">2014-02-25T13:33:08Z</dcterms:modified>
</cp:coreProperties>
</file>