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58" r:id="rId5"/>
    <p:sldId id="266" r:id="rId6"/>
    <p:sldId id="267" r:id="rId7"/>
    <p:sldId id="259" r:id="rId8"/>
    <p:sldId id="268" r:id="rId9"/>
    <p:sldId id="260" r:id="rId10"/>
    <p:sldId id="269" r:id="rId11"/>
    <p:sldId id="270" r:id="rId12"/>
    <p:sldId id="271" r:id="rId13"/>
    <p:sldId id="261" r:id="rId14"/>
    <p:sldId id="272" r:id="rId15"/>
    <p:sldId id="273" r:id="rId16"/>
    <p:sldId id="274" r:id="rId17"/>
    <p:sldId id="262" r:id="rId18"/>
    <p:sldId id="275" r:id="rId19"/>
    <p:sldId id="276" r:id="rId20"/>
    <p:sldId id="263" r:id="rId21"/>
    <p:sldId id="277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1289-1EC9-435B-9FE6-A7E91F213CC2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A4FE-BC47-4ADC-B77E-855BF723C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4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64CC-21B5-4B08-AD86-FD1079EE0ACD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5C9B-9206-4F12-9F49-5D40C7D1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44415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latin typeface="Segoe Print" pitchFamily="2" charset="0"/>
                <a:cs typeface="Andalus" pitchFamily="18" charset="-78"/>
              </a:rPr>
              <a:t>CYKLOSTEZKAMI PODÉL DUNAJE A VLTAVY</a:t>
            </a:r>
            <a:r>
              <a:rPr lang="cs-CZ" sz="54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cs-CZ" sz="5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54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cs-CZ" sz="5400" b="1" dirty="0" smtClean="0">
                <a:latin typeface="Andalus" pitchFamily="18" charset="-78"/>
                <a:cs typeface="Andalus" pitchFamily="18" charset="-78"/>
              </a:rPr>
            </a:br>
            <a:r>
              <a:rPr lang="cs-CZ" sz="2700" b="1" dirty="0" smtClean="0">
                <a:latin typeface="Segoe Print" pitchFamily="2" charset="0"/>
                <a:cs typeface="Andalus" pitchFamily="18" charset="-78"/>
              </a:rPr>
              <a:t>„S kolem </a:t>
            </a:r>
            <a:r>
              <a:rPr lang="cs-CZ" sz="2700" b="1" dirty="0" err="1" smtClean="0">
                <a:latin typeface="Segoe Print" pitchFamily="2" charset="0"/>
                <a:cs typeface="Andalus" pitchFamily="18" charset="-78"/>
              </a:rPr>
              <a:t>kolem</a:t>
            </a:r>
            <a:r>
              <a:rPr lang="cs-CZ" sz="2700" b="1" dirty="0" smtClean="0">
                <a:latin typeface="Segoe Print" pitchFamily="2" charset="0"/>
                <a:cs typeface="Andalus" pitchFamily="18" charset="-78"/>
              </a:rPr>
              <a:t> vody…“</a:t>
            </a:r>
            <a:endParaRPr lang="cs-CZ" sz="5400" b="1" dirty="0">
              <a:latin typeface="Segoe Print" pitchFamily="2" charset="0"/>
              <a:cs typeface="Andalus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380312" cy="2448272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Segoe Print" pitchFamily="2" charset="0"/>
              </a:rPr>
              <a:t>Střední škola a Vyšší odborná škola cestovního ruchu</a:t>
            </a:r>
            <a:br>
              <a:rPr lang="cs-CZ" sz="20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000" dirty="0" err="1" smtClean="0">
                <a:solidFill>
                  <a:schemeClr val="tx1"/>
                </a:solidFill>
                <a:latin typeface="Segoe Print" pitchFamily="2" charset="0"/>
              </a:rPr>
              <a:t>Senovážné</a:t>
            </a:r>
            <a:r>
              <a:rPr lang="cs-CZ" sz="2000" dirty="0" smtClean="0">
                <a:solidFill>
                  <a:schemeClr val="tx1"/>
                </a:solidFill>
                <a:latin typeface="Segoe Print" pitchFamily="2" charset="0"/>
              </a:rPr>
              <a:t> náměstí 12</a:t>
            </a:r>
            <a:br>
              <a:rPr lang="cs-CZ" sz="20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Segoe Print" pitchFamily="2" charset="0"/>
              </a:rPr>
              <a:t>370 01  ČESKÉ BUDĚJOVICE</a:t>
            </a:r>
            <a:endParaRPr lang="cs-CZ" sz="2800" dirty="0" smtClean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Segoe Print" pitchFamily="2" charset="0"/>
              </a:rPr>
              <a:t>Veselá Michaela</a:t>
            </a:r>
            <a:br>
              <a:rPr lang="cs-CZ" sz="24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Segoe Print" pitchFamily="2" charset="0"/>
              </a:rPr>
              <a:t>CR2 A</a:t>
            </a:r>
            <a:endParaRPr lang="cs-CZ" sz="2400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22530" name="Picture 2" descr="http://pixabay.com/static/uploads/photo/2012/04/18/21/59/stick-38012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2346454" cy="158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turistika.cz/foto/8381/33167/full_d9fac2_f_normalFile1-lin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8055" cy="6858000"/>
          </a:xfrm>
          <a:prstGeom prst="rect">
            <a:avLst/>
          </a:prstGeom>
          <a:noFill/>
        </p:spPr>
      </p:pic>
      <p:pic>
        <p:nvPicPr>
          <p:cNvPr id="26630" name="Picture 6" descr="http://multimedia.tourdata.at/file/pic800x/14732/0d89aed816d5f75ab1530d4e3b5802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024336"/>
          </a:xfrm>
          <a:prstGeom prst="rect">
            <a:avLst/>
          </a:prstGeom>
          <a:noFill/>
        </p:spPr>
      </p:pic>
      <p:pic>
        <p:nvPicPr>
          <p:cNvPr id="26632" name="Picture 8" descr="http://tripio.cz/media/images/b/7/img4e9ff0568ba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96952"/>
            <a:ext cx="471601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ARS ELECTRONICA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27650" name="Picture 2" descr="http://linz.onblog.at/bilder/2011/09/09002.Ars-Electronica-Center.gros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6571072" cy="4320480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a/a1/Ars_Electronica_2008_Kota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0804" y="-5644008"/>
            <a:ext cx="3600000" cy="2950904"/>
          </a:xfrm>
          <a:prstGeom prst="rect">
            <a:avLst/>
          </a:prstGeom>
          <a:noFill/>
        </p:spPr>
      </p:pic>
      <p:pic>
        <p:nvPicPr>
          <p:cNvPr id="27654" name="Picture 6" descr="https://encrypted-tbn0.gstatic.com/images?q=tbn:ANd9GcQ9Y-EkCs9HAeBm-A_JVqDEU5e0imDrq3CtvtTNjVcfmuDrtiGO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029200"/>
            <a:ext cx="2495550" cy="1828800"/>
          </a:xfrm>
          <a:prstGeom prst="rect">
            <a:avLst/>
          </a:prstGeom>
          <a:noFill/>
        </p:spPr>
      </p:pic>
      <p:pic>
        <p:nvPicPr>
          <p:cNvPr id="27656" name="Picture 8" descr="https://encrypted-tbn3.gstatic.com/images?q=tbn:ANd9GcT_Y2p8PTDsuBt27OLJvZIarNwCIPD2dkvtwKROS-RPOUZZuB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2699793" cy="2492896"/>
          </a:xfrm>
          <a:prstGeom prst="rect">
            <a:avLst/>
          </a:prstGeom>
          <a:noFill/>
        </p:spPr>
      </p:pic>
      <p:pic>
        <p:nvPicPr>
          <p:cNvPr id="27658" name="Picture 10" descr="http://static1.kleinezeitung.at/system/galleries_520x335/upload/1/5/3/2124395/space070909apa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305983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Segoe Print" pitchFamily="2" charset="0"/>
              </a:rPr>
              <a:t>Hotel – </a:t>
            </a:r>
            <a:r>
              <a:rPr lang="cs-CZ" b="1" dirty="0" err="1" smtClean="0">
                <a:latin typeface="Segoe Print" pitchFamily="2" charset="0"/>
              </a:rPr>
              <a:t>Kleinm</a:t>
            </a:r>
            <a:r>
              <a:rPr lang="hu-HU" b="1" dirty="0" smtClean="0">
                <a:latin typeface="Segoe Print" pitchFamily="2" charset="0"/>
              </a:rPr>
              <a:t>ű</a:t>
            </a:r>
            <a:r>
              <a:rPr lang="cs-CZ" b="1" dirty="0" err="1" smtClean="0">
                <a:latin typeface="Segoe Print" pitchFamily="2" charset="0"/>
              </a:rPr>
              <a:t>nchen</a:t>
            </a:r>
            <a:r>
              <a:rPr lang="cs-CZ" b="1" dirty="0" smtClean="0">
                <a:latin typeface="Segoe Print" pitchFamily="2" charset="0"/>
              </a:rPr>
              <a:t> </a:t>
            </a:r>
            <a:r>
              <a:rPr lang="cs-CZ" b="1" dirty="0" err="1" smtClean="0">
                <a:latin typeface="Segoe Print" pitchFamily="2" charset="0"/>
              </a:rPr>
              <a:t>Garni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28674" name="Picture 2" descr="http://www.online-tur.com/photos/url_original/518/ghpd5182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55976" cy="3744416"/>
          </a:xfrm>
          <a:prstGeom prst="rect">
            <a:avLst/>
          </a:prstGeom>
          <a:noFill/>
        </p:spPr>
      </p:pic>
      <p:pic>
        <p:nvPicPr>
          <p:cNvPr id="28678" name="Picture 6" descr="http://cdn5.agoda.net/hotelimages/320/320914/320914_1212101719009282246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76" y="3068960"/>
            <a:ext cx="479542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4. DEN </a:t>
            </a:r>
            <a:r>
              <a:rPr lang="cs-CZ" sz="3200" b="1" dirty="0" smtClean="0">
                <a:latin typeface="Segoe Print" pitchFamily="2" charset="0"/>
              </a:rPr>
              <a:t>(4. 5. 2014)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836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8.00 – nakládka zavazadel do autobusu a odjezd k Dunajské cyklostezce – zde společná snídaně (zajištěná ze zdrojů CK)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9.00 – vykládka kol a jízda do Mauthausenu 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 		    </a:t>
            </a:r>
            <a:r>
              <a:rPr lang="cs-CZ" sz="2800" b="1" smtClean="0">
                <a:latin typeface="Segoe Print" pitchFamily="2" charset="0"/>
              </a:rPr>
              <a:t>Linz </a:t>
            </a:r>
            <a:r>
              <a:rPr lang="cs-CZ" sz="2800" b="1" dirty="0" smtClean="0">
                <a:latin typeface="Segoe Print" pitchFamily="2" charset="0"/>
              </a:rPr>
              <a:t>– Mauthausen 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  			     20 km</a:t>
            </a:r>
            <a:endParaRPr lang="cs-CZ" sz="2400" b="1" dirty="0">
              <a:latin typeface="Segoe Print" pitchFamily="2" charset="0"/>
            </a:endParaRPr>
          </a:p>
        </p:txBody>
      </p:sp>
      <p:pic>
        <p:nvPicPr>
          <p:cNvPr id="4" name="Obrázek 3" descr="mapy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iles.ckeduco.cz/200003413-2aa1c2ba02/mauthause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508104" cy="3861048"/>
          </a:xfrm>
          <a:prstGeom prst="rect">
            <a:avLst/>
          </a:prstGeom>
          <a:noFill/>
        </p:spPr>
      </p:pic>
      <p:pic>
        <p:nvPicPr>
          <p:cNvPr id="29700" name="Picture 4" descr="http://www.moderni-dejiny.cz/PublicFiles/UserFiles/image/VideoFOTOgalerie/04_WWII/800x800_Mauthausen_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3635896" cy="2808312"/>
          </a:xfrm>
          <a:prstGeom prst="rect">
            <a:avLst/>
          </a:prstGeom>
          <a:noFill/>
        </p:spPr>
      </p:pic>
      <p:pic>
        <p:nvPicPr>
          <p:cNvPr id="8" name="Obrázek 7" descr="http://upload.wikimedia.org/wikipedia/commons/6/6f/Koncentracni_tabor_Mauthausen_Praha_2012_79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550810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5202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13.00 – pokračování v cykloturistice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16.00 - plánovaný dojezd do střediska </a:t>
            </a:r>
            <a:r>
              <a:rPr lang="cs-CZ" sz="2400" dirty="0" err="1" smtClean="0">
                <a:latin typeface="Segoe Print" pitchFamily="2" charset="0"/>
              </a:rPr>
              <a:t>Sankt</a:t>
            </a:r>
            <a:r>
              <a:rPr lang="cs-CZ" sz="2400" dirty="0" smtClean="0">
                <a:latin typeface="Segoe Print" pitchFamily="2" charset="0"/>
              </a:rPr>
              <a:t> Nikola </a:t>
            </a:r>
            <a:r>
              <a:rPr lang="cs-CZ" sz="2400" dirty="0" err="1" smtClean="0">
                <a:latin typeface="Segoe Print" pitchFamily="2" charset="0"/>
              </a:rPr>
              <a:t>an</a:t>
            </a:r>
            <a:r>
              <a:rPr lang="cs-CZ" sz="2400" dirty="0" smtClean="0">
                <a:latin typeface="Segoe Print" pitchFamily="2" charset="0"/>
              </a:rPr>
              <a:t> der </a:t>
            </a:r>
            <a:r>
              <a:rPr lang="cs-CZ" sz="2400" dirty="0" err="1" smtClean="0">
                <a:latin typeface="Segoe Print" pitchFamily="2" charset="0"/>
              </a:rPr>
              <a:t>Donau</a:t>
            </a:r>
            <a:r>
              <a:rPr lang="cs-CZ" sz="2400" dirty="0" smtClean="0">
                <a:latin typeface="Segoe Print" pitchFamily="2" charset="0"/>
              </a:rPr>
              <a:t> (prohlídka města)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/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3000" b="1" dirty="0" smtClean="0">
                <a:latin typeface="Segoe Print" pitchFamily="2" charset="0"/>
              </a:rPr>
              <a:t>Mauthausen – </a:t>
            </a:r>
            <a:r>
              <a:rPr lang="cs-CZ" sz="3000" b="1" dirty="0" err="1" smtClean="0">
                <a:latin typeface="Segoe Print" pitchFamily="2" charset="0"/>
              </a:rPr>
              <a:t>Sankt</a:t>
            </a:r>
            <a:r>
              <a:rPr lang="cs-CZ" sz="3000" b="1" dirty="0" smtClean="0">
                <a:latin typeface="Segoe Print" pitchFamily="2" charset="0"/>
              </a:rPr>
              <a:t> Nikola </a:t>
            </a:r>
            <a:r>
              <a:rPr lang="cs-CZ" sz="3000" b="1" dirty="0" err="1" smtClean="0">
                <a:latin typeface="Segoe Print" pitchFamily="2" charset="0"/>
              </a:rPr>
              <a:t>an</a:t>
            </a:r>
            <a:r>
              <a:rPr lang="cs-CZ" sz="3000" b="1" dirty="0" smtClean="0">
                <a:latin typeface="Segoe Print" pitchFamily="2" charset="0"/>
              </a:rPr>
              <a:t> der </a:t>
            </a:r>
            <a:r>
              <a:rPr lang="cs-CZ" sz="3000" b="1" dirty="0" err="1" smtClean="0">
                <a:latin typeface="Segoe Print" pitchFamily="2" charset="0"/>
              </a:rPr>
              <a:t>Donau</a:t>
            </a:r>
            <a:r>
              <a:rPr lang="cs-CZ" sz="3000" b="1" dirty="0" smtClean="0">
                <a:latin typeface="Segoe Print" pitchFamily="2" charset="0"/>
              </a:rPr>
              <a:t> </a:t>
            </a:r>
            <a:br>
              <a:rPr lang="cs-CZ" sz="3000" b="1" dirty="0" smtClean="0">
                <a:latin typeface="Segoe Print" pitchFamily="2" charset="0"/>
              </a:rPr>
            </a:br>
            <a:r>
              <a:rPr lang="cs-CZ" sz="3000" b="1" dirty="0" smtClean="0">
                <a:latin typeface="Segoe Print" pitchFamily="2" charset="0"/>
              </a:rPr>
              <a:t>  				47 km </a:t>
            </a:r>
            <a:endParaRPr lang="cs-CZ" sz="2400" b="1" dirty="0" smtClean="0">
              <a:latin typeface="Segoe Print" pitchFamily="2" charset="0"/>
            </a:endParaRPr>
          </a:p>
        </p:txBody>
      </p:sp>
      <p:pic>
        <p:nvPicPr>
          <p:cNvPr id="4" name="Obrázek 3" descr="mapy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9526"/>
            <a:ext cx="9144000" cy="3708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latin typeface="Segoe Print" pitchFamily="2" charset="0"/>
              </a:rPr>
              <a:t>Apartments</a:t>
            </a:r>
            <a:r>
              <a:rPr lang="cs-CZ" b="1" dirty="0" smtClean="0">
                <a:latin typeface="Segoe Print" pitchFamily="2" charset="0"/>
              </a:rPr>
              <a:t> St. Nikola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31748" name="Picture 4" descr="http://q-ec.bstatic.com/images/hotel/max300/185/1853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707904" cy="2808312"/>
          </a:xfrm>
          <a:prstGeom prst="rect">
            <a:avLst/>
          </a:prstGeom>
          <a:noFill/>
        </p:spPr>
      </p:pic>
      <p:pic>
        <p:nvPicPr>
          <p:cNvPr id="31750" name="Picture 6" descr="http://aff.bstatic.com/images/hotel/max500/185/1855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563" y="1052736"/>
            <a:ext cx="3936437" cy="2952328"/>
          </a:xfrm>
          <a:prstGeom prst="rect">
            <a:avLst/>
          </a:prstGeom>
          <a:noFill/>
        </p:spPr>
      </p:pic>
      <p:pic>
        <p:nvPicPr>
          <p:cNvPr id="31754" name="Picture 10" descr="http://aff.bstatic.com/images/hotel/max500/185/18554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3707904" cy="2636912"/>
          </a:xfrm>
          <a:prstGeom prst="rect">
            <a:avLst/>
          </a:prstGeom>
          <a:noFill/>
        </p:spPr>
      </p:pic>
      <p:pic>
        <p:nvPicPr>
          <p:cNvPr id="31756" name="Picture 12" descr="http://q.bstatic.com/images/hotel/max500/185/18553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0506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5. DEN </a:t>
            </a:r>
            <a:r>
              <a:rPr lang="cs-CZ" sz="3200" b="1" dirty="0" smtClean="0">
                <a:latin typeface="Segoe Print" pitchFamily="2" charset="0"/>
              </a:rPr>
              <a:t>(5. 5. 2014)</a:t>
            </a:r>
            <a:endParaRPr lang="cs-CZ" sz="3200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2116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8.00 – snídaně a nakládka zavazadel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9.00- odjezd autobusem do ČR do Třeboně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12.00 – oběd v rybí restauraci v Třeboni – </a:t>
            </a:r>
            <a:r>
              <a:rPr lang="cs-CZ" sz="2400" b="1" dirty="0" smtClean="0">
                <a:latin typeface="Segoe Print" pitchFamily="2" charset="0"/>
              </a:rPr>
              <a:t>Šupina a Šupinka </a:t>
            </a:r>
            <a:r>
              <a:rPr lang="cs-CZ" sz="2400" dirty="0" smtClean="0">
                <a:latin typeface="Segoe Print" pitchFamily="2" charset="0"/>
              </a:rPr>
              <a:t/>
            </a:r>
            <a:br>
              <a:rPr lang="cs-CZ" sz="2400" dirty="0" smtClean="0">
                <a:latin typeface="Segoe Print" pitchFamily="2" charset="0"/>
              </a:rPr>
            </a:br>
            <a:endParaRPr lang="cs-CZ" sz="2400" dirty="0">
              <a:latin typeface="Segoe Print" pitchFamily="2" charset="0"/>
            </a:endParaRPr>
          </a:p>
        </p:txBody>
      </p:sp>
      <p:pic>
        <p:nvPicPr>
          <p:cNvPr id="6146" name="Picture 2" descr="http://www.hele.cz/images/business/575/.tmb/thumb_02_1000_10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148064" cy="3501008"/>
          </a:xfrm>
          <a:prstGeom prst="rect">
            <a:avLst/>
          </a:prstGeom>
          <a:noFill/>
        </p:spPr>
      </p:pic>
      <p:pic>
        <p:nvPicPr>
          <p:cNvPr id="6148" name="Picture 4" descr="http://www.hele.cz/images/business/575/.tmb/thumb_fp_interier_1000_10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99593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5122912" cy="20162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13.00 – vykládka kol a odjezd na cyklostezku    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/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	</a:t>
            </a:r>
            <a:r>
              <a:rPr lang="cs-CZ" sz="2800" b="1" dirty="0" smtClean="0">
                <a:latin typeface="Segoe Print" pitchFamily="2" charset="0"/>
              </a:rPr>
              <a:t>OKOLO TŘEBONĚ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   		   39 km</a:t>
            </a:r>
            <a:endParaRPr lang="cs-CZ" sz="2400" b="1" dirty="0">
              <a:latin typeface="Segoe Print" pitchFamily="2" charset="0"/>
            </a:endParaRPr>
          </a:p>
        </p:txBody>
      </p:sp>
      <p:pic>
        <p:nvPicPr>
          <p:cNvPr id="33796" name="Picture 4" descr="http://www.penzion-radnice.cz/UserFiles/100_JPGContent-Transfer-Encoding_%20base64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3104964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 cstate="print"/>
          <a:srcRect l="37433" t="28418" r="11314" b="15157"/>
          <a:stretch>
            <a:fillRect/>
          </a:stretch>
        </p:blipFill>
        <p:spPr bwMode="auto">
          <a:xfrm>
            <a:off x="0" y="2420888"/>
            <a:ext cx="5004048" cy="4437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798" name="Picture 6" descr="http://im.foto.mapy.cz/pub/big/000/03f/00003f697_4789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60"/>
            <a:ext cx="406794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ODJEZD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16.00 –</a:t>
            </a:r>
            <a:r>
              <a:rPr lang="cs-CZ" sz="2400" dirty="0" smtClean="0">
                <a:latin typeface="Segoe Print" pitchFamily="2" charset="0"/>
              </a:rPr>
              <a:t> nakládka kol a odjezd do ČB, Písku a Prahy</a:t>
            </a:r>
          </a:p>
          <a:p>
            <a:pPr>
              <a:buNone/>
            </a:pP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Předpokládaný návrat: </a:t>
            </a:r>
            <a:r>
              <a:rPr lang="cs-CZ" sz="2400" dirty="0" smtClean="0">
                <a:latin typeface="Segoe Print" pitchFamily="2" charset="0"/>
              </a:rPr>
              <a:t/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	ČB – 17.00 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	Písek – 18.00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 	Praha – 20.00 </a:t>
            </a:r>
            <a:endParaRPr lang="cs-CZ" sz="2400" dirty="0">
              <a:latin typeface="Segoe Print" pitchFamily="2" charset="0"/>
            </a:endParaRPr>
          </a:p>
        </p:txBody>
      </p:sp>
      <p:pic>
        <p:nvPicPr>
          <p:cNvPr id="34818" name="Picture 2" descr="http://www.partnercompany.cz/autodoprava-autobusy/autobus-bova-autodoprava-pronaj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867150" cy="2867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Segoe Print" pitchFamily="2" charset="0"/>
              </a:rPr>
              <a:t>ZÁKLADNÍ INFORMACE K ZÁJEZDU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1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Segoe Print" pitchFamily="2" charset="0"/>
              </a:rPr>
              <a:t>       	</a:t>
            </a:r>
          </a:p>
          <a:p>
            <a:pPr>
              <a:buNone/>
            </a:pPr>
            <a:r>
              <a:rPr lang="cs-CZ" b="1" dirty="0" smtClean="0">
                <a:latin typeface="Segoe Print" pitchFamily="2" charset="0"/>
              </a:rPr>
              <a:t/>
            </a:r>
            <a:br>
              <a:rPr lang="cs-CZ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DÉLKA ZÁJEZDU – 5 dní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ZÁJEZD: 3 státy – ČR, Německo a Rakousko</a:t>
            </a:r>
            <a:r>
              <a:rPr lang="cs-CZ" sz="28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ZÁJEZD VHODNÝ PRO: každého, kdo rád jezdí na kole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V SEZÓNĚ: jaro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DATUM: 1. – 5. 5. 2014</a:t>
            </a:r>
          </a:p>
          <a:p>
            <a:pPr>
              <a:buNone/>
            </a:pPr>
            <a:endParaRPr lang="cs-CZ" sz="2800" b="1" dirty="0" smtClean="0">
              <a:latin typeface="Segoe Print" pitchFamily="2" charset="0"/>
            </a:endParaRPr>
          </a:p>
        </p:txBody>
      </p:sp>
      <p:pic>
        <p:nvPicPr>
          <p:cNvPr id="20482" name="Picture 2" descr="http://www.ck-trip.cz/_cms/gf/modules/aktuality/Dunaj-%20FORM%C3%8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482" y="3789040"/>
            <a:ext cx="3912518" cy="260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KALKULACE ZÁJEZDU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V ceně zájezdu zahrnuto: </a:t>
            </a:r>
            <a:r>
              <a:rPr lang="cs-CZ" sz="2400" dirty="0" smtClean="0">
                <a:latin typeface="Segoe Print" pitchFamily="2" charset="0"/>
              </a:rPr>
              <a:t>doprava autobusem s přívěsem na přepravu kol, 4x ubytování se snídaní, 4x večeře, 1x oběd, průvodce po celou dobu zájezdu a pojištění proti úpadku CK </a:t>
            </a:r>
            <a:endParaRPr lang="cs-CZ" sz="2400" b="1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Cena nezahrnuje: </a:t>
            </a:r>
            <a:r>
              <a:rPr lang="cs-CZ" sz="2400" dirty="0" smtClean="0">
                <a:latin typeface="Segoe Print" pitchFamily="2" charset="0"/>
              </a:rPr>
              <a:t>nápoje (s výjimkou snídaně), vstupy, cestovní pojištění, obědy 1.- 4. den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Doporučená částka kapesného: 100 €</a:t>
            </a:r>
          </a:p>
          <a:p>
            <a:pPr>
              <a:buNone/>
            </a:pPr>
            <a:endParaRPr lang="cs-CZ" sz="24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Segoe Print" pitchFamily="2" charset="0"/>
              </a:rPr>
              <a:t>KATALOGOVÁ CENA ZÁJEZDU JE</a:t>
            </a:r>
            <a:endParaRPr lang="cs-CZ" sz="2400" b="1" dirty="0">
              <a:latin typeface="Segoe Print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085184"/>
            <a:ext cx="2376264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Segoe Print" pitchFamily="2" charset="0"/>
              </a:rPr>
              <a:t>6.600</a:t>
            </a:r>
            <a:r>
              <a:rPr lang="cs-CZ" sz="2800" b="1" dirty="0" smtClean="0">
                <a:latin typeface="Segoe Print" pitchFamily="2" charset="0"/>
              </a:rPr>
              <a:t> Kč</a:t>
            </a:r>
            <a:r>
              <a:rPr lang="cs-CZ" sz="2800" dirty="0" smtClean="0">
                <a:latin typeface="Segoe Print" pitchFamily="2" charset="0"/>
              </a:rPr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CO NEZAPOMENOUT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Kapesné</a:t>
            </a: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Pojištění léčebných výloh </a:t>
            </a:r>
            <a:r>
              <a:rPr lang="cs-CZ" sz="2400" dirty="0" smtClean="0">
                <a:latin typeface="Segoe Print" pitchFamily="2" charset="0"/>
              </a:rPr>
              <a:t>(či i pojištění odpovědnosti za škodu)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Občanský průkaz 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Kartu zdravotní pojišťovny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Sportovní oblečení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Kolo </a:t>
            </a:r>
            <a:r>
              <a:rPr lang="cs-CZ" sz="2400" dirty="0" smtClean="0">
                <a:latin typeface="Segoe Print" pitchFamily="2" charset="0"/>
              </a:rPr>
              <a:t>(nejlépe trekkingové a seřízené </a:t>
            </a:r>
            <a:r>
              <a:rPr lang="cs-CZ" sz="2400" dirty="0" smtClean="0">
                <a:latin typeface="Segoe Print" pitchFamily="2" charset="0"/>
                <a:sym typeface="Wingdings" pitchFamily="2" charset="2"/>
              </a:rPr>
              <a:t>)</a:t>
            </a: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Cyklistickou helmu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Léky a potřebné věci na základní ošetření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latin typeface="Segoe Print" pitchFamily="2" charset="0"/>
              </a:rPr>
              <a:t>A samozřejmě dobrou náladu </a:t>
            </a:r>
            <a:r>
              <a:rPr lang="cs-CZ" sz="2400" b="1" dirty="0" smtClean="0">
                <a:latin typeface="Segoe Print" pitchFamily="2" charset="0"/>
                <a:sym typeface="Wingdings" pitchFamily="2" charset="2"/>
              </a:rPr>
              <a:t>!</a:t>
            </a:r>
            <a:endParaRPr lang="cs-CZ" sz="2400" b="1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1916832"/>
            <a:ext cx="9612560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Segoe Print" pitchFamily="2" charset="0"/>
              </a:rPr>
              <a:t>DĚKUJI VÁM ZA POZORNOST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37112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Segoe Print" pitchFamily="2" charset="0"/>
              </a:rPr>
              <a:t>A doufám, že se brzy sejdeme na cyklostezce....</a:t>
            </a:r>
            <a:endParaRPr lang="cs-CZ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latin typeface="Segoe Print" pitchFamily="2" charset="0"/>
              </a:rPr>
              <a:t>CELKOVÁ TRASA ZÁJEZDU</a:t>
            </a:r>
            <a:endParaRPr lang="cs-CZ" sz="4900" b="1" dirty="0">
              <a:latin typeface="Segoe Print" pitchFamily="2" charset="0"/>
            </a:endParaRPr>
          </a:p>
        </p:txBody>
      </p:sp>
      <p:pic>
        <p:nvPicPr>
          <p:cNvPr id="4" name="Obrázek 3" descr="mapy.jpg"/>
          <p:cNvPicPr/>
          <p:nvPr/>
        </p:nvPicPr>
        <p:blipFill>
          <a:blip r:embed="rId2" cstate="print"/>
          <a:srcRect l="14215" r="38016"/>
          <a:stretch>
            <a:fillRect/>
          </a:stretch>
        </p:blipFill>
        <p:spPr>
          <a:xfrm>
            <a:off x="611560" y="1340768"/>
            <a:ext cx="799288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Segoe Print" pitchFamily="2" charset="0"/>
              </a:rPr>
              <a:t>1. DEN </a:t>
            </a:r>
            <a:r>
              <a:rPr lang="cs-CZ" sz="3200" b="1" dirty="0" smtClean="0">
                <a:latin typeface="Segoe Print" pitchFamily="2" charset="0"/>
              </a:rPr>
              <a:t>(1. 5. 2014)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6.00 – odjezd autobusem Praha Smíchovské nádraží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7.20 – odjezd Písek autobusové nádraží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8.00 – odjezd ČB od Výstaviště země živitelka</a:t>
            </a:r>
            <a:br>
              <a:rPr lang="cs-CZ" sz="2400" dirty="0" smtClean="0">
                <a:latin typeface="Segoe Print" pitchFamily="2" charset="0"/>
              </a:rPr>
            </a:br>
            <a:endParaRPr lang="cs-CZ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9.00 – příjezd do Horní Plané a ubytování v hotelu 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		   		   </a:t>
            </a:r>
            <a:r>
              <a:rPr lang="cs-CZ" sz="2400" b="1" dirty="0" smtClean="0">
                <a:latin typeface="Segoe Print" pitchFamily="2" charset="0"/>
              </a:rPr>
              <a:t>Na Pláži </a:t>
            </a:r>
            <a:endParaRPr lang="cs-CZ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" name="Obrázek 3" descr="1.  den 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179" y="4077072"/>
            <a:ext cx="3921821" cy="2780928"/>
          </a:xfrm>
          <a:prstGeom prst="rect">
            <a:avLst/>
          </a:prstGeom>
        </p:spPr>
      </p:pic>
      <p:pic>
        <p:nvPicPr>
          <p:cNvPr id="5" name="Obrázek 4" descr="pokoj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171391" cy="278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Segoe Print" pitchFamily="2" charset="0"/>
              </a:rPr>
              <a:t>Cyklostezkou okolo Lipna</a:t>
            </a:r>
            <a:br>
              <a:rPr lang="cs-CZ" b="1" dirty="0" smtClean="0">
                <a:latin typeface="Segoe Print" pitchFamily="2" charset="0"/>
              </a:rPr>
            </a:br>
            <a:r>
              <a:rPr lang="cs-CZ" b="1" dirty="0" smtClean="0">
                <a:latin typeface="Segoe Print" pitchFamily="2" charset="0"/>
              </a:rPr>
              <a:t> 43 km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16859" t="24401" r="38017" b="17647"/>
          <a:stretch>
            <a:fillRect/>
          </a:stretch>
        </p:blipFill>
        <p:spPr bwMode="auto">
          <a:xfrm>
            <a:off x="1763688" y="1556792"/>
            <a:ext cx="5904656" cy="42484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2. DEN </a:t>
            </a:r>
            <a:r>
              <a:rPr lang="cs-CZ" sz="3200" b="1" dirty="0" smtClean="0">
                <a:latin typeface="Segoe Print" pitchFamily="2" charset="0"/>
              </a:rPr>
              <a:t>(2. 5. 2014) 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3328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9.00 – odjezd do Pasova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10.30 – příjezd a příprava kol 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	</a:t>
            </a:r>
            <a:br>
              <a:rPr lang="cs-CZ" sz="2400" dirty="0" smtClean="0">
                <a:latin typeface="Segoe Print" pitchFamily="2" charset="0"/>
              </a:rPr>
            </a:br>
            <a:r>
              <a:rPr lang="cs-CZ" sz="2400" dirty="0" smtClean="0">
                <a:latin typeface="Segoe Print" pitchFamily="2" charset="0"/>
              </a:rPr>
              <a:t>      		</a:t>
            </a:r>
            <a:r>
              <a:rPr lang="cs-CZ" sz="2800" b="1" dirty="0" smtClean="0">
                <a:latin typeface="Segoe Print" pitchFamily="2" charset="0"/>
              </a:rPr>
              <a:t>Pasov – </a:t>
            </a:r>
            <a:r>
              <a:rPr lang="cs-CZ" sz="2800" b="1" dirty="0" err="1" smtClean="0">
                <a:latin typeface="Segoe Print" pitchFamily="2" charset="0"/>
              </a:rPr>
              <a:t>Aschach</a:t>
            </a:r>
            <a:r>
              <a:rPr lang="cs-CZ" sz="2800" b="1" dirty="0" smtClean="0">
                <a:latin typeface="Segoe Print" pitchFamily="2" charset="0"/>
              </a:rPr>
              <a:t> </a:t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  			     52 km</a:t>
            </a:r>
            <a:endParaRPr lang="cs-CZ" sz="2400" b="1" dirty="0" smtClean="0">
              <a:latin typeface="Segoe Print" pitchFamily="2" charset="0"/>
            </a:endParaRPr>
          </a:p>
        </p:txBody>
      </p:sp>
      <p:pic>
        <p:nvPicPr>
          <p:cNvPr id="4" name="Obrázek 3" descr="ma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7367"/>
            <a:ext cx="9144000" cy="34206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Penzion– </a:t>
            </a:r>
            <a:r>
              <a:rPr lang="cs-CZ" b="1" dirty="0" err="1" smtClean="0">
                <a:latin typeface="Segoe Print" pitchFamily="2" charset="0"/>
              </a:rPr>
              <a:t>Aschacher</a:t>
            </a:r>
            <a:r>
              <a:rPr lang="cs-CZ" b="1" dirty="0" smtClean="0">
                <a:latin typeface="Segoe Print" pitchFamily="2" charset="0"/>
              </a:rPr>
              <a:t> </a:t>
            </a:r>
            <a:r>
              <a:rPr lang="cs-CZ" b="1" dirty="0" err="1" smtClean="0">
                <a:latin typeface="Segoe Print" pitchFamily="2" charset="0"/>
              </a:rPr>
              <a:t>Hof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1028" name="Picture 4" descr="http://aff.bstatic.com/images/hotel/max500/216/2169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297884" cy="3528392"/>
          </a:xfrm>
          <a:prstGeom prst="rect">
            <a:avLst/>
          </a:prstGeom>
          <a:noFill/>
        </p:spPr>
      </p:pic>
      <p:pic>
        <p:nvPicPr>
          <p:cNvPr id="1030" name="Picture 6" descr="http://q-ec.bstatic.com/images/hotel/max300/202/2027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385192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3. DEN </a:t>
            </a:r>
            <a:r>
              <a:rPr lang="cs-CZ" sz="3200" b="1" dirty="0" smtClean="0">
                <a:latin typeface="Segoe Print" pitchFamily="2" charset="0"/>
              </a:rPr>
              <a:t>(3. 5. 2014)</a:t>
            </a:r>
            <a:endParaRPr lang="cs-CZ" sz="3200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9.00 – odjezd na kole do Lince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Segoe Print" pitchFamily="2" charset="0"/>
              </a:rPr>
              <a:t>11.00 – příjezd do Lince, nakládka kol do autobusu</a:t>
            </a:r>
          </a:p>
          <a:p>
            <a:pPr>
              <a:buNone/>
            </a:pPr>
            <a:r>
              <a:rPr lang="cs-CZ" sz="2400" b="1" dirty="0" smtClean="0">
                <a:latin typeface="Segoe Print" pitchFamily="2" charset="0"/>
              </a:rPr>
              <a:t>   			</a:t>
            </a:r>
            <a:r>
              <a:rPr lang="cs-CZ" sz="2800" b="1" dirty="0" err="1" smtClean="0">
                <a:latin typeface="Segoe Print" pitchFamily="2" charset="0"/>
              </a:rPr>
              <a:t>Aschach</a:t>
            </a:r>
            <a:r>
              <a:rPr lang="cs-CZ" sz="2800" b="1" dirty="0" smtClean="0">
                <a:latin typeface="Segoe Print" pitchFamily="2" charset="0"/>
              </a:rPr>
              <a:t> – </a:t>
            </a:r>
            <a:r>
              <a:rPr lang="cs-CZ" sz="2800" b="1" dirty="0" err="1" smtClean="0">
                <a:latin typeface="Segoe Print" pitchFamily="2" charset="0"/>
              </a:rPr>
              <a:t>Linz</a:t>
            </a:r>
            <a:r>
              <a:rPr lang="cs-CZ" sz="2800" b="1" dirty="0" smtClean="0">
                <a:latin typeface="Segoe Print" pitchFamily="2" charset="0"/>
              </a:rPr>
              <a:t/>
            </a:r>
            <a:br>
              <a:rPr lang="cs-CZ" sz="2800" b="1" dirty="0" smtClean="0">
                <a:latin typeface="Segoe Print" pitchFamily="2" charset="0"/>
              </a:rPr>
            </a:br>
            <a:r>
              <a:rPr lang="cs-CZ" sz="2800" b="1" dirty="0" smtClean="0">
                <a:latin typeface="Segoe Print" pitchFamily="2" charset="0"/>
              </a:rPr>
              <a:t>  			       31 km </a:t>
            </a:r>
            <a:endParaRPr lang="cs-CZ" sz="2400" dirty="0" smtClean="0">
              <a:latin typeface="Segoe Print" pitchFamily="2" charset="0"/>
            </a:endParaRPr>
          </a:p>
          <a:p>
            <a:pPr>
              <a:buNone/>
            </a:pPr>
            <a:endParaRPr lang="cs-CZ" sz="2400" dirty="0">
              <a:latin typeface="Segoe Print" pitchFamily="2" charset="0"/>
            </a:endParaRPr>
          </a:p>
        </p:txBody>
      </p:sp>
      <p:pic>
        <p:nvPicPr>
          <p:cNvPr id="4" name="Obrázek 3" descr="map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364</Words>
  <Application>Microsoft Office PowerPoint</Application>
  <PresentationFormat>Předvádění na obrazovce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CYKLOSTEZKAMI PODÉL DUNAJE A VLTAVY  „S kolem kolem vody…“</vt:lpstr>
      <vt:lpstr>ZÁKLADNÍ INFORMACE K ZÁJEZDU</vt:lpstr>
      <vt:lpstr>CELKOVÁ TRASA ZÁJEZDU</vt:lpstr>
      <vt:lpstr>1. DEN (1. 5. 2014)</vt:lpstr>
      <vt:lpstr>Cyklostezkou okolo Lipna  43 km</vt:lpstr>
      <vt:lpstr>Prezentace aplikace PowerPoint</vt:lpstr>
      <vt:lpstr>2. DEN (2. 5. 2014) </vt:lpstr>
      <vt:lpstr>Penzion– Aschacher Hof</vt:lpstr>
      <vt:lpstr>3. DEN (3. 5. 2014)</vt:lpstr>
      <vt:lpstr>Prezentace aplikace PowerPoint</vt:lpstr>
      <vt:lpstr>ARS ELECTRONICA</vt:lpstr>
      <vt:lpstr>Hotel – Kleinműnchen Garni</vt:lpstr>
      <vt:lpstr>4. DEN (4. 5. 2014)</vt:lpstr>
      <vt:lpstr>Prezentace aplikace PowerPoint</vt:lpstr>
      <vt:lpstr>Prezentace aplikace PowerPoint</vt:lpstr>
      <vt:lpstr>Apartments St. Nikola</vt:lpstr>
      <vt:lpstr>5. DEN (5. 5. 2014)</vt:lpstr>
      <vt:lpstr>Prezentace aplikace PowerPoint</vt:lpstr>
      <vt:lpstr>ODJEZD</vt:lpstr>
      <vt:lpstr>KALKULACE ZÁJEZDU</vt:lpstr>
      <vt:lpstr>CO NEZAPOMENOUT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Nadpis, slogan</dc:title>
  <dc:creator>Miška</dc:creator>
  <cp:lastModifiedBy>Parmová Dagmar</cp:lastModifiedBy>
  <cp:revision>82</cp:revision>
  <dcterms:created xsi:type="dcterms:W3CDTF">2013-11-27T13:54:27Z</dcterms:created>
  <dcterms:modified xsi:type="dcterms:W3CDTF">2014-02-25T11:06:30Z</dcterms:modified>
</cp:coreProperties>
</file>