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3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9A102-1B84-4DDB-9356-717BFC937B90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BD44F-2F24-41B5-95C5-15A8E473BC4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6578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Vložit</a:t>
            </a:r>
            <a:r>
              <a:rPr lang="cs-CZ" baseline="0" dirty="0" smtClean="0"/>
              <a:t> mapu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BD44F-2F24-41B5-95C5-15A8E473BC4E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Individuální návštěva Č. věže jakožto bývalé</a:t>
            </a:r>
            <a:r>
              <a:rPr lang="cs-CZ" baseline="0" dirty="0" smtClean="0"/>
              <a:t> zvonice sv. Mikuláše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BD44F-2F24-41B5-95C5-15A8E473BC4E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Fortstinger</a:t>
            </a:r>
            <a:r>
              <a:rPr lang="cs-CZ" dirty="0" smtClean="0"/>
              <a:t> Hotel – 4*; farní kostel – vstup</a:t>
            </a:r>
            <a:r>
              <a:rPr lang="cs-CZ" baseline="0" dirty="0" smtClean="0"/>
              <a:t> zdarma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BD44F-2F24-41B5-95C5-15A8E473BC4E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Všude</a:t>
            </a:r>
            <a:r>
              <a:rPr lang="cs-CZ" baseline="0" dirty="0" smtClean="0"/>
              <a:t> vstupy zdarma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BD44F-2F24-41B5-95C5-15A8E473BC4E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Doplnit do kartiček</a:t>
            </a:r>
            <a:r>
              <a:rPr lang="cs-CZ" baseline="0" dirty="0" smtClean="0"/>
              <a:t> údaje o příjezdu (odpolední, večerní hodiny, atd.)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BD44F-2F24-41B5-95C5-15A8E473BC4E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FB7C2-0ED3-458C-BE4E-37180DAC3C1C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39ADAE-01C7-4E02-B208-8542DAB6988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FB7C2-0ED3-458C-BE4E-37180DAC3C1C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ADAE-01C7-4E02-B208-8542DAB698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FB7C2-0ED3-458C-BE4E-37180DAC3C1C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ADAE-01C7-4E02-B208-8542DAB698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48FB7C2-0ED3-458C-BE4E-37180DAC3C1C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A39ADAE-01C7-4E02-B208-8542DAB6988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FB7C2-0ED3-458C-BE4E-37180DAC3C1C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ADAE-01C7-4E02-B208-8542DAB6988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FB7C2-0ED3-458C-BE4E-37180DAC3C1C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ADAE-01C7-4E02-B208-8542DAB6988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ADAE-01C7-4E02-B208-8542DAB6988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FB7C2-0ED3-458C-BE4E-37180DAC3C1C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FB7C2-0ED3-458C-BE4E-37180DAC3C1C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ADAE-01C7-4E02-B208-8542DAB6988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FB7C2-0ED3-458C-BE4E-37180DAC3C1C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ADAE-01C7-4E02-B208-8542DAB698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48FB7C2-0ED3-458C-BE4E-37180DAC3C1C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A39ADAE-01C7-4E02-B208-8542DAB6988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FB7C2-0ED3-458C-BE4E-37180DAC3C1C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39ADAE-01C7-4E02-B208-8542DAB6988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48FB7C2-0ED3-458C-BE4E-37180DAC3C1C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A39ADAE-01C7-4E02-B208-8542DAB6988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043130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tx1"/>
                </a:solidFill>
                <a:latin typeface="Arial Narrow" pitchFamily="34" charset="0"/>
              </a:rPr>
              <a:t>Střední škola a Vyšší odborná škola cestovního ruchu,</a:t>
            </a:r>
            <a:br>
              <a:rPr lang="cs-CZ" sz="2400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cs-CZ" sz="2400" dirty="0" err="1" smtClean="0">
                <a:solidFill>
                  <a:schemeClr val="tx1"/>
                </a:solidFill>
                <a:latin typeface="Arial Narrow" pitchFamily="34" charset="0"/>
              </a:rPr>
              <a:t>Senovážné</a:t>
            </a:r>
            <a:r>
              <a:rPr lang="cs-CZ" sz="2400" dirty="0" smtClean="0">
                <a:solidFill>
                  <a:schemeClr val="tx1"/>
                </a:solidFill>
                <a:latin typeface="Arial Narrow" pitchFamily="34" charset="0"/>
              </a:rPr>
              <a:t> náměstí 12</a:t>
            </a:r>
            <a:br>
              <a:rPr lang="cs-CZ" sz="2400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cs-CZ" sz="2400" dirty="0" smtClean="0">
                <a:solidFill>
                  <a:schemeClr val="tx1"/>
                </a:solidFill>
                <a:latin typeface="Arial Narrow" pitchFamily="34" charset="0"/>
              </a:rPr>
              <a:t>370 01 České Budějovice</a:t>
            </a:r>
          </a:p>
          <a:p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1071546"/>
            <a:ext cx="7772400" cy="2214578"/>
          </a:xfrm>
        </p:spPr>
        <p:txBody>
          <a:bodyPr>
            <a:noAutofit/>
          </a:bodyPr>
          <a:lstStyle/>
          <a:p>
            <a:r>
              <a:rPr lang="cs-CZ" sz="5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itchFamily="82" charset="0"/>
              </a:rPr>
              <a:t>Církevní památky </a:t>
            </a:r>
            <a:br>
              <a:rPr lang="cs-CZ" sz="5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itchFamily="82" charset="0"/>
              </a:rPr>
            </a:br>
            <a:r>
              <a:rPr lang="cs-CZ" sz="5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itchFamily="82" charset="0"/>
              </a:rPr>
              <a:t>Euroregionu </a:t>
            </a:r>
            <a:r>
              <a:rPr lang="cs-CZ" sz="5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itchFamily="82" charset="0"/>
              </a:rPr>
              <a:t>Dunaj -</a:t>
            </a:r>
            <a:r>
              <a:rPr lang="cs-CZ" sz="5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itchFamily="82" charset="0"/>
              </a:rPr>
              <a:t>Vltava</a:t>
            </a:r>
            <a:endParaRPr lang="cs-CZ" sz="5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low Solid Italic" pitchFamily="82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071802" y="5857892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latin typeface="Arial Narrow" pitchFamily="34" charset="0"/>
              </a:rPr>
              <a:t>Radka Jílková CR2A</a:t>
            </a:r>
            <a:endParaRPr lang="cs-CZ" sz="2400" dirty="0">
              <a:latin typeface="Arial Narrow" pitchFamily="34" charset="0"/>
            </a:endParaRPr>
          </a:p>
        </p:txBody>
      </p:sp>
      <p:pic>
        <p:nvPicPr>
          <p:cNvPr id="31746" name="Picture 2" descr="http://t0.gstatic.com/images?q=tbn:ANd9GcRtaOh8NmAogVqnKO05tY_4jf9IiEFRlpeiFRQ1JAc-tsZPhCiG8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0088" y="134980"/>
            <a:ext cx="3095625" cy="1476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38834"/>
          </a:xfrm>
        </p:spPr>
        <p:txBody>
          <a:bodyPr>
            <a:normAutofit/>
          </a:bodyPr>
          <a:lstStyle/>
          <a:p>
            <a:r>
              <a:rPr lang="cs-CZ" sz="2600" dirty="0" smtClean="0">
                <a:latin typeface="Arial Narrow" pitchFamily="34" charset="0"/>
              </a:rPr>
              <a:t>Odjezd z Lince, směr </a:t>
            </a:r>
            <a:r>
              <a:rPr lang="cs-CZ" sz="2600" dirty="0" err="1" smtClean="0">
                <a:latin typeface="Arial Narrow" pitchFamily="34" charset="0"/>
              </a:rPr>
              <a:t>Schärding</a:t>
            </a:r>
            <a:endParaRPr lang="cs-CZ" sz="2600" dirty="0" smtClean="0">
              <a:latin typeface="Arial Narrow" pitchFamily="34" charset="0"/>
            </a:endParaRPr>
          </a:p>
          <a:p>
            <a:r>
              <a:rPr lang="cs-CZ" dirty="0" smtClean="0">
                <a:latin typeface="Arial Narrow" pitchFamily="34" charset="0"/>
              </a:rPr>
              <a:t>Příjezd do </a:t>
            </a:r>
            <a:r>
              <a:rPr lang="cs-CZ" smtClean="0">
                <a:latin typeface="Arial Narrow" pitchFamily="34" charset="0"/>
              </a:rPr>
              <a:t>Schärdingu </a:t>
            </a:r>
            <a:endParaRPr lang="cs-CZ" dirty="0" smtClean="0">
              <a:latin typeface="Arial Narrow" pitchFamily="34" charset="0"/>
            </a:endParaRPr>
          </a:p>
          <a:p>
            <a:r>
              <a:rPr lang="cs-CZ" dirty="0" smtClean="0">
                <a:latin typeface="Arial Narrow" pitchFamily="34" charset="0"/>
              </a:rPr>
              <a:t>Prohlídka </a:t>
            </a:r>
            <a:r>
              <a:rPr lang="cs-CZ" sz="2600" dirty="0" smtClean="0">
                <a:latin typeface="Arial Narrow" pitchFamily="34" charset="0"/>
              </a:rPr>
              <a:t>farního kostela, osobní volno (nákup suvenýrů, atd.)</a:t>
            </a:r>
          </a:p>
          <a:p>
            <a:r>
              <a:rPr lang="cs-CZ" sz="2600" dirty="0" smtClean="0">
                <a:latin typeface="Arial Narrow" pitchFamily="34" charset="0"/>
              </a:rPr>
              <a:t>Příjezd do hotelu </a:t>
            </a:r>
            <a:r>
              <a:rPr lang="cs-CZ" sz="2600" dirty="0" err="1" smtClean="0">
                <a:latin typeface="Arial Narrow" pitchFamily="34" charset="0"/>
              </a:rPr>
              <a:t>Forstinger</a:t>
            </a:r>
            <a:r>
              <a:rPr lang="cs-CZ" sz="2600" dirty="0" smtClean="0">
                <a:latin typeface="Arial Narrow" pitchFamily="34" charset="0"/>
              </a:rPr>
              <a:t> Hotel</a:t>
            </a:r>
          </a:p>
          <a:p>
            <a:r>
              <a:rPr lang="cs-CZ" sz="2600" dirty="0" smtClean="0">
                <a:latin typeface="Arial Narrow" pitchFamily="34" charset="0"/>
              </a:rPr>
              <a:t>Individuální večeře a volný program (návštěva fitness centra, kasina, atd.)</a:t>
            </a:r>
          </a:p>
          <a:p>
            <a:endParaRPr lang="cs-CZ" sz="2600" dirty="0">
              <a:latin typeface="Arial Narrow" pitchFamily="34" charset="0"/>
            </a:endParaRPr>
          </a:p>
        </p:txBody>
      </p:sp>
      <p:pic>
        <p:nvPicPr>
          <p:cNvPr id="20482" name="Picture 2" descr="http://files.bayern6.webnode.cz/200000086-8610d8706e/104_Schard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857496"/>
            <a:ext cx="4792311" cy="3595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38702"/>
          </a:xfrm>
        </p:spPr>
        <p:txBody>
          <a:bodyPr>
            <a:normAutofit/>
          </a:bodyPr>
          <a:lstStyle/>
          <a:p>
            <a:r>
              <a:rPr lang="cs-CZ" sz="2600" dirty="0" smtClean="0">
                <a:latin typeface="Arial Narrow" pitchFamily="34" charset="0"/>
              </a:rPr>
              <a:t>Snídaně </a:t>
            </a:r>
          </a:p>
          <a:p>
            <a:r>
              <a:rPr lang="cs-CZ" sz="2600" dirty="0" smtClean="0">
                <a:latin typeface="Arial Narrow" pitchFamily="34" charset="0"/>
              </a:rPr>
              <a:t>Odjezd z hotelu (</a:t>
            </a:r>
            <a:r>
              <a:rPr lang="cs-CZ" sz="2600" dirty="0" err="1" smtClean="0">
                <a:latin typeface="Arial Narrow" pitchFamily="34" charset="0"/>
              </a:rPr>
              <a:t>Forstinger</a:t>
            </a:r>
            <a:r>
              <a:rPr lang="cs-CZ" sz="2600" dirty="0" smtClean="0">
                <a:latin typeface="Arial Narrow" pitchFamily="34" charset="0"/>
              </a:rPr>
              <a:t> Hotel), směr Pasov</a:t>
            </a:r>
          </a:p>
          <a:p>
            <a:r>
              <a:rPr lang="cs-CZ" sz="2600" dirty="0" smtClean="0">
                <a:latin typeface="Arial Narrow" pitchFamily="34" charset="0"/>
              </a:rPr>
              <a:t>Příjezd do Pasova</a:t>
            </a:r>
          </a:p>
          <a:p>
            <a:r>
              <a:rPr lang="cs-CZ" sz="2600" dirty="0" smtClean="0">
                <a:latin typeface="Arial Narrow" pitchFamily="34" charset="0"/>
              </a:rPr>
              <a:t>Návštěva </a:t>
            </a:r>
            <a:r>
              <a:rPr lang="cs-CZ" sz="2600" dirty="0" err="1" smtClean="0">
                <a:latin typeface="Arial Narrow" pitchFamily="34" charset="0"/>
              </a:rPr>
              <a:t>Domplatz</a:t>
            </a:r>
            <a:r>
              <a:rPr lang="cs-CZ" sz="2600" dirty="0" smtClean="0">
                <a:latin typeface="Arial Narrow" pitchFamily="34" charset="0"/>
              </a:rPr>
              <a:t> – prohlídka dómu sv. </a:t>
            </a:r>
            <a:r>
              <a:rPr lang="cs-CZ" sz="2600" cap="all" dirty="0" err="1" smtClean="0">
                <a:latin typeface="Arial Narrow" pitchFamily="34" charset="0"/>
              </a:rPr>
              <a:t>š</a:t>
            </a:r>
            <a:r>
              <a:rPr lang="cs-CZ" sz="2600" dirty="0" err="1" smtClean="0">
                <a:latin typeface="Arial Narrow" pitchFamily="34" charset="0"/>
              </a:rPr>
              <a:t>těpána</a:t>
            </a:r>
            <a:r>
              <a:rPr lang="cs-CZ" sz="2600" dirty="0" smtClean="0">
                <a:latin typeface="Arial Narrow" pitchFamily="34" charset="0"/>
              </a:rPr>
              <a:t>  a kostela sv.  Michaela</a:t>
            </a:r>
          </a:p>
          <a:p>
            <a:endParaRPr lang="cs-CZ" sz="2600" dirty="0" smtClean="0">
              <a:latin typeface="Arial Narrow" pitchFamily="34" charset="0"/>
            </a:endParaRPr>
          </a:p>
          <a:p>
            <a:endParaRPr lang="cs-CZ" sz="2600" dirty="0" smtClean="0">
              <a:latin typeface="Arial Narrow" pitchFamily="34" charset="0"/>
            </a:endParaRPr>
          </a:p>
          <a:p>
            <a:endParaRPr lang="cs-CZ" sz="2600" dirty="0" smtClean="0">
              <a:latin typeface="Arial Narrow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itchFamily="82" charset="0"/>
              </a:rPr>
              <a:t>3. Den - Německo</a:t>
            </a:r>
            <a:endParaRPr lang="cs-CZ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low Solid Italic" pitchFamily="82" charset="0"/>
            </a:endParaRPr>
          </a:p>
        </p:txBody>
      </p:sp>
      <p:pic>
        <p:nvPicPr>
          <p:cNvPr id="18436" name="Picture 4" descr="http://www.iereus.wz.cz/obr_mesta/passau_dom_kr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50471"/>
            <a:ext cx="4143372" cy="3107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8" name="Picture 6" descr="http://www.iereus.wz.cz/obr_mesta/passau_stmichae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750471"/>
            <a:ext cx="4143372" cy="3107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38768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 Narrow" pitchFamily="34" charset="0"/>
              </a:rPr>
              <a:t>Osobní volno, individuální oběd</a:t>
            </a:r>
          </a:p>
          <a:p>
            <a:r>
              <a:rPr lang="cs-CZ" dirty="0" smtClean="0">
                <a:latin typeface="Arial Narrow" pitchFamily="34" charset="0"/>
              </a:rPr>
              <a:t>Prohlídka kostelu sv. Kříže</a:t>
            </a:r>
          </a:p>
          <a:p>
            <a:r>
              <a:rPr lang="cs-CZ" sz="2600" dirty="0" smtClean="0">
                <a:latin typeface="Arial Narrow" pitchFamily="34" charset="0"/>
              </a:rPr>
              <a:t>Odjezd z Pasova</a:t>
            </a:r>
            <a:br>
              <a:rPr lang="cs-CZ" sz="2600" dirty="0" smtClean="0">
                <a:latin typeface="Arial Narrow" pitchFamily="34" charset="0"/>
              </a:rPr>
            </a:br>
            <a:r>
              <a:rPr lang="cs-CZ" sz="2600" dirty="0" smtClean="0">
                <a:latin typeface="Arial Narrow" pitchFamily="34" charset="0"/>
              </a:rPr>
              <a:t>(směr České Budějovice)</a:t>
            </a:r>
          </a:p>
          <a:p>
            <a:r>
              <a:rPr lang="cs-CZ" sz="2600" dirty="0" smtClean="0">
                <a:latin typeface="Arial Narrow" pitchFamily="34" charset="0"/>
              </a:rPr>
              <a:t>Příjezd do </a:t>
            </a:r>
            <a:r>
              <a:rPr lang="cs-CZ" sz="2600" cap="all" dirty="0" smtClean="0">
                <a:latin typeface="Arial Narrow" pitchFamily="34" charset="0"/>
              </a:rPr>
              <a:t>č</a:t>
            </a:r>
            <a:r>
              <a:rPr lang="cs-CZ" sz="2600" dirty="0" smtClean="0">
                <a:latin typeface="Arial Narrow" pitchFamily="34" charset="0"/>
              </a:rPr>
              <a:t>eských </a:t>
            </a:r>
            <a:r>
              <a:rPr lang="cs-CZ" sz="2600" cap="all" dirty="0" err="1" smtClean="0">
                <a:latin typeface="Arial Narrow" pitchFamily="34" charset="0"/>
              </a:rPr>
              <a:t>b</a:t>
            </a:r>
            <a:r>
              <a:rPr lang="cs-CZ" sz="2600" dirty="0" err="1" smtClean="0">
                <a:latin typeface="Arial Narrow" pitchFamily="34" charset="0"/>
              </a:rPr>
              <a:t>udějovic</a:t>
            </a:r>
            <a:endParaRPr lang="cs-CZ" sz="2600" dirty="0" smtClean="0">
              <a:latin typeface="Arial Narrow" pitchFamily="34" charset="0"/>
            </a:endParaRPr>
          </a:p>
          <a:p>
            <a:endParaRPr lang="cs-CZ" sz="2600" dirty="0">
              <a:latin typeface="Arial Narrow" pitchFamily="34" charset="0"/>
            </a:endParaRPr>
          </a:p>
        </p:txBody>
      </p:sp>
      <p:pic>
        <p:nvPicPr>
          <p:cNvPr id="16386" name="Picture 2" descr="http://www.iereus.wz.cz/obr_mesta/passau_niedernbur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5552" y="1571612"/>
            <a:ext cx="3958448" cy="5286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143536"/>
          </a:xfrm>
        </p:spPr>
        <p:txBody>
          <a:bodyPr>
            <a:noAutofit/>
          </a:bodyPr>
          <a:lstStyle/>
          <a:p>
            <a:r>
              <a:rPr lang="cs-CZ" sz="2800" dirty="0" smtClean="0">
                <a:solidFill>
                  <a:schemeClr val="tx2">
                    <a:lumMod val="25000"/>
                  </a:schemeClr>
                </a:solidFill>
                <a:latin typeface="Arial Narrow" pitchFamily="34" charset="0"/>
              </a:rPr>
              <a:t>Cena zájezdu zahrnuje: </a:t>
            </a:r>
            <a:r>
              <a:rPr lang="cs-CZ" sz="2800" dirty="0" smtClean="0">
                <a:latin typeface="Arial Narrow" pitchFamily="34" charset="0"/>
              </a:rPr>
              <a:t>2x ubytování se snídaní, vstupy do objektů, dopravu, pojištění CK proti úpadku</a:t>
            </a:r>
          </a:p>
          <a:p>
            <a:endParaRPr lang="cs-CZ" sz="2800" dirty="0" smtClean="0">
              <a:latin typeface="Arial Narrow" pitchFamily="34" charset="0"/>
            </a:endParaRPr>
          </a:p>
          <a:p>
            <a:r>
              <a:rPr lang="cs-CZ" sz="2800" dirty="0" smtClean="0">
                <a:solidFill>
                  <a:schemeClr val="tx2">
                    <a:lumMod val="25000"/>
                  </a:schemeClr>
                </a:solidFill>
                <a:latin typeface="Arial Narrow" pitchFamily="34" charset="0"/>
              </a:rPr>
              <a:t>Cena zájezdu nezahrnuje:</a:t>
            </a:r>
            <a:r>
              <a:rPr lang="cs-CZ" sz="2800" dirty="0" smtClean="0">
                <a:latin typeface="Arial Narrow" pitchFamily="34" charset="0"/>
              </a:rPr>
              <a:t> individuální obědy a večeře, dobrovolné vstupy do objektů</a:t>
            </a:r>
          </a:p>
          <a:p>
            <a:endParaRPr lang="cs-CZ" sz="2800" dirty="0" smtClean="0">
              <a:latin typeface="Arial Narrow" pitchFamily="34" charset="0"/>
            </a:endParaRPr>
          </a:p>
          <a:p>
            <a:r>
              <a:rPr lang="cs-CZ" sz="2800" dirty="0" smtClean="0">
                <a:solidFill>
                  <a:schemeClr val="tx2">
                    <a:lumMod val="25000"/>
                  </a:schemeClr>
                </a:solidFill>
                <a:latin typeface="Arial Narrow" pitchFamily="34" charset="0"/>
              </a:rPr>
              <a:t>Doporučené kapesné: </a:t>
            </a:r>
            <a:r>
              <a:rPr lang="cs-CZ" sz="2800" dirty="0" smtClean="0">
                <a:latin typeface="Arial Narrow" pitchFamily="34" charset="0"/>
              </a:rPr>
              <a:t>70 € (strava, suvenýry, atd.)</a:t>
            </a:r>
          </a:p>
          <a:p>
            <a:endParaRPr lang="cs-CZ" sz="2800" dirty="0" smtClean="0">
              <a:latin typeface="Arial Narrow" pitchFamily="34" charset="0"/>
            </a:endParaRPr>
          </a:p>
          <a:p>
            <a:r>
              <a:rPr lang="cs-CZ" sz="2800" dirty="0" smtClean="0">
                <a:solidFill>
                  <a:schemeClr val="tx2">
                    <a:lumMod val="25000"/>
                  </a:schemeClr>
                </a:solidFill>
                <a:latin typeface="Arial Narrow" pitchFamily="34" charset="0"/>
              </a:rPr>
              <a:t>Katalogová cena:</a:t>
            </a:r>
            <a:endParaRPr lang="cs-CZ" sz="2800" dirty="0">
              <a:solidFill>
                <a:schemeClr val="tx2">
                  <a:lumMod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itchFamily="82" charset="0"/>
              </a:rPr>
              <a:t>Kalkulace zájezdu</a:t>
            </a:r>
            <a:endParaRPr lang="cs-CZ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low Solid Italic" pitchFamily="82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357686" y="5357826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2 600,-</a:t>
            </a:r>
            <a:endParaRPr lang="cs-CZ" sz="4800" dirty="0">
              <a:solidFill>
                <a:schemeClr val="tx2">
                  <a:lumMod val="1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2285992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cs-CZ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itchFamily="82" charset="0"/>
              </a:rPr>
              <a:t>Děkuji za pozornost</a:t>
            </a:r>
            <a:endParaRPr lang="cs-CZ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low Solid Itali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3 země:</a:t>
            </a:r>
          </a:p>
          <a:p>
            <a:pPr>
              <a:buFontTx/>
              <a:buChar char="-"/>
            </a:pPr>
            <a:r>
              <a:rPr lang="cs-CZ" sz="2800" dirty="0">
                <a:latin typeface="Arial Narrow" pitchFamily="34" charset="0"/>
              </a:rPr>
              <a:t>Česká republika (Jihočeský kraj)</a:t>
            </a:r>
          </a:p>
          <a:p>
            <a:pPr>
              <a:buFontTx/>
              <a:buChar char="-"/>
            </a:pPr>
            <a:r>
              <a:rPr lang="cs-CZ" sz="2800" dirty="0" smtClean="0">
                <a:latin typeface="Arial Narrow" pitchFamily="34" charset="0"/>
              </a:rPr>
              <a:t>Rakousko (Horní Rakousko)</a:t>
            </a:r>
          </a:p>
          <a:p>
            <a:pPr>
              <a:buFontTx/>
              <a:buChar char="-"/>
            </a:pPr>
            <a:r>
              <a:rPr lang="cs-CZ" sz="2800" dirty="0" smtClean="0">
                <a:latin typeface="Arial Narrow" pitchFamily="34" charset="0"/>
              </a:rPr>
              <a:t>Německo (Dolní Bavorsko)</a:t>
            </a:r>
          </a:p>
          <a:p>
            <a:pPr>
              <a:buFontTx/>
              <a:buChar char="-"/>
            </a:pPr>
            <a:endParaRPr lang="cs-CZ" sz="2800" dirty="0" smtClean="0">
              <a:latin typeface="Arial Narrow" pitchFamily="34" charset="0"/>
            </a:endParaRPr>
          </a:p>
          <a:p>
            <a:r>
              <a:rPr lang="cs-CZ" sz="2800" dirty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3 </a:t>
            </a:r>
            <a:r>
              <a:rPr lang="cs-CZ" sz="2800" dirty="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dny</a:t>
            </a:r>
          </a:p>
          <a:p>
            <a:r>
              <a:rPr lang="cs-CZ" sz="2800" dirty="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2 jazyky </a:t>
            </a:r>
            <a:r>
              <a:rPr lang="cs-CZ" sz="2800" dirty="0" smtClean="0">
                <a:latin typeface="Arial Narrow" pitchFamily="34" charset="0"/>
              </a:rPr>
              <a:t>– čeština, němčina</a:t>
            </a:r>
            <a:endParaRPr lang="cs-CZ" sz="2800" dirty="0">
              <a:latin typeface="Arial Narrow" pitchFamily="34" charset="0"/>
            </a:endParaRPr>
          </a:p>
          <a:p>
            <a:endParaRPr lang="cs-CZ" sz="2800" dirty="0">
              <a:latin typeface="Arial Narrow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33460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itchFamily="82" charset="0"/>
              </a:rPr>
              <a:t>Úvodní informace o produktu</a:t>
            </a:r>
            <a:endParaRPr lang="cs-CZ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low Solid Italic" pitchFamily="82" charset="0"/>
            </a:endParaRPr>
          </a:p>
        </p:txBody>
      </p:sp>
      <p:pic>
        <p:nvPicPr>
          <p:cNvPr id="30722" name="Picture 2" descr="http://www.turistika.cz/foto/126227/83747/full_297415_libereckaradn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714488"/>
            <a:ext cx="3477029" cy="4643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38768"/>
          </a:xfrm>
        </p:spPr>
        <p:txBody>
          <a:bodyPr>
            <a:normAutofit/>
          </a:bodyPr>
          <a:lstStyle/>
          <a:p>
            <a:r>
              <a:rPr lang="cs-CZ" sz="2600" dirty="0" smtClean="0">
                <a:latin typeface="Arial Narrow" pitchFamily="34" charset="0"/>
              </a:rPr>
              <a:t>Produkt je určen zejména pro milovníky historie a historických pamětihodností (hlavně sakrálních památek), popř. pro účastníky vyznávající náboženství</a:t>
            </a:r>
          </a:p>
          <a:p>
            <a:endParaRPr lang="cs-CZ" sz="2600" dirty="0" smtClean="0">
              <a:latin typeface="Arial Narrow" pitchFamily="34" charset="0"/>
            </a:endParaRPr>
          </a:p>
          <a:p>
            <a:r>
              <a:rPr lang="cs-CZ" sz="2600" dirty="0" smtClean="0">
                <a:latin typeface="Arial Narrow" pitchFamily="34" charset="0"/>
              </a:rPr>
              <a:t>Zúčastnit se mohou účastníci všech věkových kategorií v  jakoukoli roční dobu</a:t>
            </a:r>
            <a:endParaRPr lang="cs-CZ" sz="2600" dirty="0">
              <a:latin typeface="Arial Narrow" pitchFamily="34" charset="0"/>
            </a:endParaRPr>
          </a:p>
        </p:txBody>
      </p:sp>
      <p:pic>
        <p:nvPicPr>
          <p:cNvPr id="29698" name="Picture 2" descr="http://img.ct24.cz/cache/616x411/article/47/4677/467693.jpg?13686969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6644" y="3516997"/>
            <a:ext cx="5286380" cy="29692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itchFamily="82" charset="0"/>
              </a:rPr>
              <a:t>Trasa zájezdu</a:t>
            </a:r>
            <a:endParaRPr lang="cs-CZ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low Solid Italic" pitchFamily="82" charset="0"/>
            </a:endParaRPr>
          </a:p>
        </p:txBody>
      </p:sp>
      <p:pic>
        <p:nvPicPr>
          <p:cNvPr id="4" name="Obrázek 3" descr="map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785794"/>
            <a:ext cx="7715273" cy="5786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Přímá spojovací šipka 5"/>
          <p:cNvCxnSpPr/>
          <p:nvPr/>
        </p:nvCxnSpPr>
        <p:spPr>
          <a:xfrm rot="5400000">
            <a:off x="4964909" y="3178967"/>
            <a:ext cx="142876" cy="7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 rot="5400000">
            <a:off x="4750595" y="3536157"/>
            <a:ext cx="35719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rot="5400000">
            <a:off x="4696373" y="4039904"/>
            <a:ext cx="479169" cy="1353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rot="10800000">
            <a:off x="3857620" y="4000504"/>
            <a:ext cx="1000132" cy="2873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 rot="5400000" flipH="1" flipV="1">
            <a:off x="3679422" y="3892950"/>
            <a:ext cx="214314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šipka 24"/>
          <p:cNvCxnSpPr/>
          <p:nvPr/>
        </p:nvCxnSpPr>
        <p:spPr>
          <a:xfrm flipV="1">
            <a:off x="3929058" y="3071810"/>
            <a:ext cx="1143008" cy="7143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1. den – Česká republika</a:t>
            </a:r>
          </a:p>
          <a:p>
            <a:pPr>
              <a:buFontTx/>
              <a:buChar char="-"/>
            </a:pPr>
            <a:r>
              <a:rPr lang="cs-CZ" sz="2800" dirty="0">
                <a:latin typeface="Arial Narrow" pitchFamily="34" charset="0"/>
              </a:rPr>
              <a:t>České Budějovice, </a:t>
            </a:r>
            <a:r>
              <a:rPr lang="cs-CZ" sz="2800">
                <a:latin typeface="Arial Narrow" pitchFamily="34" charset="0"/>
              </a:rPr>
              <a:t>Zlatá </a:t>
            </a:r>
            <a:r>
              <a:rPr lang="cs-CZ" sz="2800" smtClean="0">
                <a:latin typeface="Arial Narrow" pitchFamily="34" charset="0"/>
              </a:rPr>
              <a:t>Koruna</a:t>
            </a:r>
            <a:r>
              <a:rPr lang="cs-CZ" sz="2800" dirty="0">
                <a:latin typeface="Arial Narrow" pitchFamily="34" charset="0"/>
              </a:rPr>
              <a:t>, Vyšší Brod</a:t>
            </a:r>
          </a:p>
          <a:p>
            <a:endParaRPr lang="cs-CZ" sz="2800" dirty="0">
              <a:latin typeface="Arial Narrow" pitchFamily="34" charset="0"/>
            </a:endParaRPr>
          </a:p>
          <a:p>
            <a:r>
              <a:rPr lang="cs-CZ" sz="2800" dirty="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2. den – Rakousko</a:t>
            </a:r>
          </a:p>
          <a:p>
            <a:pPr>
              <a:buFontTx/>
              <a:buChar char="-"/>
            </a:pPr>
            <a:r>
              <a:rPr lang="cs-CZ" sz="2800" dirty="0" err="1">
                <a:latin typeface="Arial Narrow" pitchFamily="34" charset="0"/>
              </a:rPr>
              <a:t>Linz</a:t>
            </a:r>
            <a:r>
              <a:rPr lang="cs-CZ" sz="2800" dirty="0" smtClean="0">
                <a:latin typeface="Arial Narrow" pitchFamily="34" charset="0"/>
              </a:rPr>
              <a:t>, </a:t>
            </a:r>
            <a:r>
              <a:rPr lang="cs-CZ" sz="2800" dirty="0" err="1">
                <a:latin typeface="Arial Narrow" pitchFamily="34" charset="0"/>
              </a:rPr>
              <a:t>Schärding</a:t>
            </a:r>
            <a:endParaRPr lang="cs-CZ" sz="2800" dirty="0">
              <a:latin typeface="Arial Narrow" pitchFamily="34" charset="0"/>
            </a:endParaRPr>
          </a:p>
          <a:p>
            <a:endParaRPr lang="cs-CZ" sz="2800" dirty="0">
              <a:latin typeface="Arial Narrow" pitchFamily="34" charset="0"/>
            </a:endParaRPr>
          </a:p>
          <a:p>
            <a:r>
              <a:rPr lang="cs-CZ" sz="2800" dirty="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3.den – Německo</a:t>
            </a:r>
          </a:p>
          <a:p>
            <a:pPr>
              <a:buFontTx/>
              <a:buChar char="-"/>
            </a:pPr>
            <a:r>
              <a:rPr lang="cs-CZ" sz="2800" dirty="0" smtClean="0">
                <a:latin typeface="Arial Narrow" pitchFamily="34" charset="0"/>
              </a:rPr>
              <a:t>Pasov</a:t>
            </a:r>
            <a:endParaRPr lang="cs-CZ" sz="2800" dirty="0">
              <a:latin typeface="Arial Narrow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itchFamily="82" charset="0"/>
              </a:rPr>
              <a:t>Program zájezdu</a:t>
            </a:r>
            <a:endParaRPr lang="cs-CZ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low Solid Itali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143536"/>
          </a:xfrm>
        </p:spPr>
        <p:txBody>
          <a:bodyPr>
            <a:normAutofit/>
          </a:bodyPr>
          <a:lstStyle/>
          <a:p>
            <a:r>
              <a:rPr lang="cs-CZ" sz="2600" dirty="0" smtClean="0">
                <a:latin typeface="Arial Narrow" pitchFamily="34" charset="0"/>
              </a:rPr>
              <a:t>Sraz na náměstí Přemysla Otakara II. v Českých Budějovicích</a:t>
            </a:r>
          </a:p>
          <a:p>
            <a:r>
              <a:rPr lang="cs-CZ" sz="2600" dirty="0" smtClean="0">
                <a:latin typeface="Arial Narrow" pitchFamily="34" charset="0"/>
              </a:rPr>
              <a:t>Prohlídka chrámu sv. Mikuláše (popř. individuální prohlídka Černé věže)</a:t>
            </a:r>
          </a:p>
          <a:p>
            <a:r>
              <a:rPr lang="cs-CZ" sz="2600" dirty="0" smtClean="0">
                <a:latin typeface="Arial Narrow" pitchFamily="34" charset="0"/>
              </a:rPr>
              <a:t>Návštěva dominikánského kláštera s chrámem Obětování Panny Marie na Piaristickém náměstí</a:t>
            </a:r>
          </a:p>
          <a:p>
            <a:r>
              <a:rPr lang="cs-CZ" sz="2600" dirty="0" smtClean="0">
                <a:latin typeface="Arial Narrow" pitchFamily="34" charset="0"/>
              </a:rPr>
              <a:t>Odjezd z Českých Budějovic</a:t>
            </a:r>
            <a:endParaRPr lang="cs-CZ" sz="2600" dirty="0">
              <a:latin typeface="Arial Narrow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itchFamily="82" charset="0"/>
              </a:rPr>
              <a:t>1. Den – Česká republika</a:t>
            </a:r>
            <a:endParaRPr lang="cs-CZ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low Solid Italic" pitchFamily="82" charset="0"/>
            </a:endParaRPr>
          </a:p>
        </p:txBody>
      </p:sp>
      <p:pic>
        <p:nvPicPr>
          <p:cNvPr id="25602" name="Picture 2" descr="http://www.visitceskebudejovice.cz/img/132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5904" y="3286133"/>
            <a:ext cx="4368096" cy="3571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r>
              <a:rPr lang="cs-CZ" sz="2600" dirty="0" smtClean="0">
                <a:latin typeface="Arial Narrow" pitchFamily="34" charset="0"/>
              </a:rPr>
              <a:t>Příjezd do Zlaté Koruny</a:t>
            </a:r>
          </a:p>
          <a:p>
            <a:r>
              <a:rPr lang="cs-CZ" sz="2600" dirty="0" smtClean="0">
                <a:latin typeface="Arial Narrow" pitchFamily="34" charset="0"/>
              </a:rPr>
              <a:t>Osobní volno, individuální oběd</a:t>
            </a:r>
          </a:p>
          <a:p>
            <a:r>
              <a:rPr lang="cs-CZ" sz="2600" dirty="0" smtClean="0">
                <a:latin typeface="Arial Narrow" pitchFamily="34" charset="0"/>
              </a:rPr>
              <a:t>Prohlídka kláštera</a:t>
            </a:r>
          </a:p>
          <a:p>
            <a:r>
              <a:rPr lang="cs-CZ" sz="2600" dirty="0" smtClean="0">
                <a:latin typeface="Arial Narrow" pitchFamily="34" charset="0"/>
              </a:rPr>
              <a:t>Odjezd ze Zlaté Koruny</a:t>
            </a:r>
          </a:p>
          <a:p>
            <a:r>
              <a:rPr lang="cs-CZ" sz="2600" dirty="0" smtClean="0">
                <a:latin typeface="Arial Narrow" pitchFamily="34" charset="0"/>
              </a:rPr>
              <a:t>Příjezd do Vyššího Brodu</a:t>
            </a:r>
          </a:p>
          <a:p>
            <a:r>
              <a:rPr lang="cs-CZ" sz="2600" dirty="0" smtClean="0">
                <a:latin typeface="Arial Narrow" pitchFamily="34" charset="0"/>
              </a:rPr>
              <a:t>Prohlídka cisterciáckého kláštera</a:t>
            </a:r>
          </a:p>
        </p:txBody>
      </p:sp>
      <p:pic>
        <p:nvPicPr>
          <p:cNvPr id="23554" name="Picture 2" descr="http://www.sevcikphoto.com/images/zlata-koruna-2.jpg"/>
          <p:cNvPicPr>
            <a:picLocks noChangeAspect="1" noChangeArrowheads="1"/>
          </p:cNvPicPr>
          <p:nvPr/>
        </p:nvPicPr>
        <p:blipFill>
          <a:blip r:embed="rId2"/>
          <a:srcRect b="6757"/>
          <a:stretch>
            <a:fillRect/>
          </a:stretch>
        </p:blipFill>
        <p:spPr bwMode="auto">
          <a:xfrm>
            <a:off x="4889357" y="0"/>
            <a:ext cx="4254643" cy="4000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6" name="Picture 4" descr="http://www.isumava.cz/storage/200702051345_vyssi_brod_JCCR_DVD_005-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67124"/>
            <a:ext cx="4786314" cy="3190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67396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 Narrow" pitchFamily="34" charset="0"/>
              </a:rPr>
              <a:t>Odjezd z Vyššího Brodu</a:t>
            </a:r>
          </a:p>
          <a:p>
            <a:r>
              <a:rPr lang="cs-CZ" sz="2600" dirty="0" smtClean="0">
                <a:latin typeface="Arial Narrow" pitchFamily="34" charset="0"/>
              </a:rPr>
              <a:t>Příjezd do Lince</a:t>
            </a:r>
          </a:p>
          <a:p>
            <a:r>
              <a:rPr lang="cs-CZ" sz="2600" dirty="0" smtClean="0">
                <a:latin typeface="Arial Narrow" pitchFamily="34" charset="0"/>
              </a:rPr>
              <a:t>Ubytování v hotelu </a:t>
            </a:r>
            <a:r>
              <a:rPr lang="cs-CZ" sz="2600" dirty="0" err="1" smtClean="0">
                <a:latin typeface="Arial Narrow" pitchFamily="34" charset="0"/>
              </a:rPr>
              <a:t>Kleinmünchen</a:t>
            </a:r>
            <a:r>
              <a:rPr lang="cs-CZ" sz="2600" dirty="0" smtClean="0">
                <a:latin typeface="Arial Narrow" pitchFamily="34" charset="0"/>
              </a:rPr>
              <a:t> </a:t>
            </a:r>
            <a:r>
              <a:rPr lang="cs-CZ" sz="2600" dirty="0" err="1" smtClean="0">
                <a:latin typeface="Arial Narrow" pitchFamily="34" charset="0"/>
              </a:rPr>
              <a:t>Garni</a:t>
            </a:r>
            <a:endParaRPr lang="cs-CZ" sz="2600" dirty="0" smtClean="0">
              <a:latin typeface="Arial Narrow" pitchFamily="34" charset="0"/>
            </a:endParaRPr>
          </a:p>
          <a:p>
            <a:r>
              <a:rPr lang="cs-CZ" sz="2600" dirty="0" smtClean="0">
                <a:latin typeface="Arial Narrow" pitchFamily="34" charset="0"/>
              </a:rPr>
              <a:t>Individuální večeře a volný program</a:t>
            </a:r>
            <a:endParaRPr lang="cs-CZ" sz="2600" dirty="0">
              <a:latin typeface="Arial Narrow" pitchFamily="34" charset="0"/>
            </a:endParaRPr>
          </a:p>
        </p:txBody>
      </p:sp>
      <p:pic>
        <p:nvPicPr>
          <p:cNvPr id="22530" name="Picture 2" descr="http://www.hotel-kleinmuenchen.at/images/hotel-aussen-bearbeitett-10-ok_lb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118" y="2986716"/>
            <a:ext cx="5929322" cy="2920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2" name="Picture 4" descr="http://www.hotel-kleinmuenchen.at/images/19.20.12-zimmer-113_lb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4595" y="2714620"/>
            <a:ext cx="2759405" cy="4143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214974"/>
          </a:xfrm>
        </p:spPr>
        <p:txBody>
          <a:bodyPr>
            <a:normAutofit/>
          </a:bodyPr>
          <a:lstStyle/>
          <a:p>
            <a:r>
              <a:rPr lang="cs-CZ" sz="2600" dirty="0" smtClean="0">
                <a:latin typeface="Arial Narrow" pitchFamily="34" charset="0"/>
              </a:rPr>
              <a:t>Snídaně, odjezd z hotelu (</a:t>
            </a:r>
            <a:r>
              <a:rPr lang="cs-CZ" sz="2600" dirty="0" err="1" smtClean="0">
                <a:latin typeface="Arial Narrow" pitchFamily="34" charset="0"/>
              </a:rPr>
              <a:t>Kleinmünchen</a:t>
            </a:r>
            <a:r>
              <a:rPr lang="cs-CZ" sz="2600" dirty="0" smtClean="0">
                <a:latin typeface="Arial Narrow" pitchFamily="34" charset="0"/>
              </a:rPr>
              <a:t> </a:t>
            </a:r>
            <a:r>
              <a:rPr lang="cs-CZ" sz="2600" dirty="0" err="1" smtClean="0">
                <a:latin typeface="Arial Narrow" pitchFamily="34" charset="0"/>
              </a:rPr>
              <a:t>Garni</a:t>
            </a:r>
            <a:r>
              <a:rPr lang="cs-CZ" sz="2600" dirty="0" smtClean="0">
                <a:latin typeface="Arial Narrow" pitchFamily="34" charset="0"/>
              </a:rPr>
              <a:t>)</a:t>
            </a:r>
          </a:p>
          <a:p>
            <a:r>
              <a:rPr lang="cs-CZ" sz="2600" dirty="0" smtClean="0">
                <a:latin typeface="Arial Narrow" pitchFamily="34" charset="0"/>
              </a:rPr>
              <a:t>Návštěva hlavního náměstí – sloup Svaté trojice</a:t>
            </a:r>
          </a:p>
          <a:p>
            <a:r>
              <a:rPr lang="cs-CZ" sz="2600" dirty="0" smtClean="0">
                <a:latin typeface="Arial Narrow" pitchFamily="34" charset="0"/>
              </a:rPr>
              <a:t>Prohlídka Alter Dom (</a:t>
            </a:r>
            <a:r>
              <a:rPr lang="cs-CZ" sz="2600" dirty="0" err="1" smtClean="0">
                <a:latin typeface="Arial Narrow" pitchFamily="34" charset="0"/>
              </a:rPr>
              <a:t>Jesuitenkirche</a:t>
            </a:r>
            <a:r>
              <a:rPr lang="cs-CZ" sz="2600" dirty="0" smtClean="0">
                <a:latin typeface="Arial Narrow" pitchFamily="34" charset="0"/>
              </a:rPr>
              <a:t>)</a:t>
            </a:r>
          </a:p>
          <a:p>
            <a:r>
              <a:rPr lang="cs-CZ" sz="2600" dirty="0" smtClean="0">
                <a:latin typeface="Arial Narrow" pitchFamily="34" charset="0"/>
              </a:rPr>
              <a:t>Prohlídka </a:t>
            </a:r>
            <a:r>
              <a:rPr lang="cs-CZ" sz="2600" dirty="0" err="1" smtClean="0">
                <a:latin typeface="Arial Narrow" pitchFamily="34" charset="0"/>
              </a:rPr>
              <a:t>Neuer</a:t>
            </a:r>
            <a:r>
              <a:rPr lang="cs-CZ" sz="2600" dirty="0" smtClean="0">
                <a:latin typeface="Arial Narrow" pitchFamily="34" charset="0"/>
              </a:rPr>
              <a:t> Dom (</a:t>
            </a:r>
            <a:r>
              <a:rPr lang="cs-CZ" sz="2600" dirty="0" err="1" smtClean="0">
                <a:latin typeface="Arial Narrow" pitchFamily="34" charset="0"/>
              </a:rPr>
              <a:t>Marien</a:t>
            </a:r>
            <a:r>
              <a:rPr lang="cs-CZ" sz="2600" dirty="0" smtClean="0">
                <a:latin typeface="Arial Narrow" pitchFamily="34" charset="0"/>
              </a:rPr>
              <a:t> Dom)</a:t>
            </a:r>
          </a:p>
          <a:p>
            <a:r>
              <a:rPr lang="cs-CZ" sz="2600" dirty="0" smtClean="0">
                <a:latin typeface="Arial Narrow" pitchFamily="34" charset="0"/>
              </a:rPr>
              <a:t>Osobní volno, individuální oběd</a:t>
            </a:r>
            <a:endParaRPr lang="cs-CZ" sz="2600" dirty="0">
              <a:latin typeface="Arial Narrow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33460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itchFamily="82" charset="0"/>
              </a:rPr>
              <a:t>2. Den - Rakousko</a:t>
            </a:r>
            <a:endParaRPr lang="cs-CZ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low Solid Italic" pitchFamily="82" charset="0"/>
            </a:endParaRPr>
          </a:p>
        </p:txBody>
      </p:sp>
      <p:pic>
        <p:nvPicPr>
          <p:cNvPr id="21506" name="Picture 2" descr="http://www.turistika.cz/foto/8381/33167/full_d9fac2_f_normalFile1-lin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4161" y="2619387"/>
            <a:ext cx="2739839" cy="4238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8" name="Picture 4" descr="http://upload.wikimedia.org/wikipedia/commons/3/3d/Neuer_Dom_Lin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859203"/>
            <a:ext cx="3857652" cy="2998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Lití písm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384</TotalTime>
  <Words>413</Words>
  <Application>Microsoft Office PowerPoint</Application>
  <PresentationFormat>Předvádění na obrazovce (4:3)</PresentationFormat>
  <Paragraphs>80</Paragraphs>
  <Slides>14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Papír</vt:lpstr>
      <vt:lpstr>Církevní památky  Euroregionu Dunaj -Vltava</vt:lpstr>
      <vt:lpstr>Úvodní informace o produktu</vt:lpstr>
      <vt:lpstr>Prezentace aplikace PowerPoint</vt:lpstr>
      <vt:lpstr>Trasa zájezdu</vt:lpstr>
      <vt:lpstr>Program zájezdu</vt:lpstr>
      <vt:lpstr>1. Den – Česká republika</vt:lpstr>
      <vt:lpstr>Prezentace aplikace PowerPoint</vt:lpstr>
      <vt:lpstr>Prezentace aplikace PowerPoint</vt:lpstr>
      <vt:lpstr>2. Den - Rakousko</vt:lpstr>
      <vt:lpstr>Prezentace aplikace PowerPoint</vt:lpstr>
      <vt:lpstr>3. Den - Německo</vt:lpstr>
      <vt:lpstr>Prezentace aplikace PowerPoint</vt:lpstr>
      <vt:lpstr>Kalkulace zájezdu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Církevní památky euroregionu  Dunaj-Vltava</dc:title>
  <dc:creator>radka</dc:creator>
  <cp:lastModifiedBy>Parmová Dagmar</cp:lastModifiedBy>
  <cp:revision>47</cp:revision>
  <dcterms:created xsi:type="dcterms:W3CDTF">2013-11-28T14:14:03Z</dcterms:created>
  <dcterms:modified xsi:type="dcterms:W3CDTF">2014-02-25T14:49:23Z</dcterms:modified>
</cp:coreProperties>
</file>