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notesMasterIdLst>
    <p:notesMasterId r:id="rId23"/>
  </p:notesMasterIdLst>
  <p:sldIdLst>
    <p:sldId id="256" r:id="rId2"/>
    <p:sldId id="257" r:id="rId3"/>
    <p:sldId id="258" r:id="rId4"/>
    <p:sldId id="268" r:id="rId5"/>
    <p:sldId id="263" r:id="rId6"/>
    <p:sldId id="264" r:id="rId7"/>
    <p:sldId id="270" r:id="rId8"/>
    <p:sldId id="271" r:id="rId9"/>
    <p:sldId id="269" r:id="rId10"/>
    <p:sldId id="266" r:id="rId11"/>
    <p:sldId id="259" r:id="rId12"/>
    <p:sldId id="260" r:id="rId13"/>
    <p:sldId id="277" r:id="rId14"/>
    <p:sldId id="262" r:id="rId15"/>
    <p:sldId id="275" r:id="rId16"/>
    <p:sldId id="280" r:id="rId17"/>
    <p:sldId id="261" r:id="rId18"/>
    <p:sldId id="273" r:id="rId19"/>
    <p:sldId id="278" r:id="rId20"/>
    <p:sldId id="279" r:id="rId21"/>
    <p:sldId id="272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49B2E-B55A-43D5-BD0E-677A8830D945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21EE6-7EC4-4A18-96E9-6AA40751276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33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21EE6-7EC4-4A18-96E9-6AA40751276A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795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21EE6-7EC4-4A18-96E9-6AA40751276A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019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A83F5-297C-4C5E-BEE9-3DBD08CFF3B8}" type="datetimeFigureOut">
              <a:rPr lang="cs-CZ" smtClean="0"/>
              <a:t>25.2.2014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F0532-6674-4CF1-834E-3CC5ED044B5A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640960" cy="2880320"/>
          </a:xfrm>
        </p:spPr>
        <p:txBody>
          <a:bodyPr/>
          <a:lstStyle/>
          <a:p>
            <a:pPr algn="ctr"/>
            <a:r>
              <a:rPr lang="cs-CZ" sz="6600" dirty="0" smtClean="0">
                <a:latin typeface="Juice ITC" panose="04040403040A02020202" pitchFamily="82" charset="0"/>
                <a:ea typeface="Cambria Math" panose="02040503050406030204" pitchFamily="18" charset="0"/>
              </a:rPr>
              <a:t>„…Nudíš-li se v kin</a:t>
            </a:r>
            <a:r>
              <a:rPr lang="cs-CZ" sz="6600" dirty="0">
                <a:latin typeface="NSimSun" panose="02010609030101010101" pitchFamily="49" charset="-122"/>
                <a:ea typeface="NSimSun" panose="02010609030101010101" pitchFamily="49" charset="-122"/>
                <a:cs typeface="Browallia New" panose="020B0604020202020204" pitchFamily="34" charset="-34"/>
              </a:rPr>
              <a:t>ě</a:t>
            </a:r>
            <a:r>
              <a:rPr lang="cs-CZ" sz="6600" dirty="0" smtClean="0">
                <a:latin typeface="Juice ITC" panose="04040403040A02020202" pitchFamily="82" charset="0"/>
                <a:ea typeface="Cambria Math" panose="02040503050406030204" pitchFamily="18" charset="0"/>
              </a:rPr>
              <a:t>, zajdi radši do jeskyn</a:t>
            </a:r>
            <a:r>
              <a:rPr lang="cs-CZ" sz="6600" dirty="0" smtClean="0">
                <a:latin typeface="NSimSun" panose="02010609030101010101" pitchFamily="49" charset="-122"/>
                <a:ea typeface="NSimSun" panose="02010609030101010101" pitchFamily="49" charset="-122"/>
                <a:cs typeface="Browallia New" panose="020B0604020202020204" pitchFamily="34" charset="-34"/>
              </a:rPr>
              <a:t>ě</a:t>
            </a:r>
            <a:r>
              <a:rPr lang="cs-CZ" sz="6600" dirty="0" smtClean="0">
                <a:latin typeface="Juice ITC" panose="04040403040A02020202" pitchFamily="82" charset="0"/>
                <a:ea typeface="Cambria Math" panose="02040503050406030204" pitchFamily="18" charset="0"/>
              </a:rPr>
              <a:t>.“</a:t>
            </a:r>
            <a:r>
              <a:rPr lang="cs-CZ" sz="6000" dirty="0" smtClean="0">
                <a:latin typeface="Juice ITC" panose="04040403040A02020202" pitchFamily="82" charset="0"/>
                <a:ea typeface="Cambria Math" panose="02040503050406030204" pitchFamily="18" charset="0"/>
              </a:rPr>
              <a:t/>
            </a:r>
            <a:br>
              <a:rPr lang="cs-CZ" sz="6000" dirty="0" smtClean="0">
                <a:latin typeface="Juice ITC" panose="04040403040A02020202" pitchFamily="82" charset="0"/>
                <a:ea typeface="Cambria Math" panose="02040503050406030204" pitchFamily="18" charset="0"/>
              </a:rPr>
            </a:br>
            <a:r>
              <a:rPr lang="cs-CZ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cs-CZ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Cambria Math" panose="02040503050406030204" pitchFamily="18" charset="0"/>
              </a:rPr>
              <a:t>Projekt  na podporu CR v Euroregionu Dunaj - Vltava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  <a:ea typeface="Cambria Math" panose="020405030504060302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5157192"/>
            <a:ext cx="7955046" cy="1459932"/>
          </a:xfrm>
        </p:spPr>
        <p:txBody>
          <a:bodyPr>
            <a:normAutofit/>
          </a:bodyPr>
          <a:lstStyle/>
          <a:p>
            <a:r>
              <a:rPr lang="cs-CZ" dirty="0"/>
              <a:t>Karolina Ondráčková			</a:t>
            </a:r>
            <a:br>
              <a:rPr lang="cs-CZ" dirty="0"/>
            </a:br>
            <a:r>
              <a:rPr lang="cs-CZ" dirty="0"/>
              <a:t>CR2A</a:t>
            </a:r>
            <a:br>
              <a:rPr lang="cs-CZ" dirty="0"/>
            </a:br>
            <a:endParaRPr lang="cs-CZ" dirty="0"/>
          </a:p>
          <a:p>
            <a:r>
              <a:rPr lang="cs-CZ" dirty="0" smtClean="0"/>
              <a:t>Střední škola a Vyšší odborná škola cestovního ruchu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08153"/>
            <a:ext cx="2741116" cy="829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125113" cy="924475"/>
          </a:xfrm>
        </p:spPr>
        <p:txBody>
          <a:bodyPr/>
          <a:lstStyle/>
          <a:p>
            <a:pPr algn="ctr"/>
            <a:r>
              <a:rPr lang="cs-CZ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2. Den - Program</a:t>
            </a:r>
            <a:endParaRPr lang="cs-CZ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4824536" cy="5602560"/>
          </a:xfrm>
        </p:spPr>
        <p:txBody>
          <a:bodyPr>
            <a:normAutofit/>
          </a:bodyPr>
          <a:lstStyle/>
          <a:p>
            <a:r>
              <a:rPr lang="cs-CZ" dirty="0" smtClean="0"/>
              <a:t>Snídaně</a:t>
            </a:r>
          </a:p>
          <a:p>
            <a:r>
              <a:rPr lang="cs-CZ" dirty="0"/>
              <a:t>Poté odjezd do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Tábora</a:t>
            </a:r>
          </a:p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Tábor</a:t>
            </a:r>
            <a:r>
              <a:rPr lang="cs-CZ" dirty="0"/>
              <a:t> – prohlídka náměstí</a:t>
            </a:r>
          </a:p>
          <a:p>
            <a:r>
              <a:rPr lang="cs-CZ" dirty="0"/>
              <a:t>Návštěva s odborným průvodcem – </a:t>
            </a:r>
            <a:r>
              <a:rPr lang="cs-CZ" sz="3200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Chýnovská jeskyně</a:t>
            </a:r>
          </a:p>
          <a:p>
            <a:r>
              <a:rPr lang="cs-CZ" dirty="0"/>
              <a:t>Odjezd do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Českého Krumlova</a:t>
            </a:r>
          </a:p>
          <a:p>
            <a:r>
              <a:rPr lang="cs-CZ" dirty="0"/>
              <a:t>Prohlídka města a návštěva - </a:t>
            </a: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Muzeum útrpného </a:t>
            </a:r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práva</a:t>
            </a:r>
            <a:b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cs-CZ" dirty="0" smtClean="0"/>
              <a:t>(</a:t>
            </a:r>
            <a:r>
              <a:rPr lang="cs-CZ" dirty="0"/>
              <a:t>Muzeum Tortury)</a:t>
            </a:r>
          </a:p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Ubytování </a:t>
            </a:r>
            <a:r>
              <a:rPr lang="cs-CZ" dirty="0"/>
              <a:t>– Hotel Bellevue</a:t>
            </a:r>
          </a:p>
          <a:p>
            <a:r>
              <a:rPr lang="cs-CZ" dirty="0"/>
              <a:t>Společná </a:t>
            </a:r>
            <a:r>
              <a:rPr lang="cs-CZ" dirty="0" smtClean="0"/>
              <a:t>večeře</a:t>
            </a:r>
          </a:p>
          <a:p>
            <a:r>
              <a:rPr lang="cs-CZ" dirty="0"/>
              <a:t>Příjemná 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noční prohlídka </a:t>
            </a:r>
            <a:r>
              <a:rPr lang="cs-CZ" dirty="0"/>
              <a:t>Krumlovem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811">
            <a:off x="6889232" y="181349"/>
            <a:ext cx="1967425" cy="2523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704">
            <a:off x="4796913" y="2132854"/>
            <a:ext cx="3444033" cy="2300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70" y="4653136"/>
            <a:ext cx="2918577" cy="193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47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0979" y="216496"/>
            <a:ext cx="7125113" cy="924475"/>
          </a:xfrm>
        </p:spPr>
        <p:txBody>
          <a:bodyPr/>
          <a:lstStyle/>
          <a:p>
            <a:pPr algn="ctr"/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Chýnovská jeskyně</a:t>
            </a:r>
            <a:r>
              <a:rPr lang="cs-CZ" b="1" u="sng" dirty="0"/>
              <a:t/>
            </a:r>
            <a:br>
              <a:rPr lang="cs-CZ" b="1" u="sng" dirty="0"/>
            </a:br>
            <a:endParaRPr lang="cs-CZ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23" y="404664"/>
            <a:ext cx="7125112" cy="2717830"/>
          </a:xfrm>
        </p:spPr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rvní </a:t>
            </a:r>
            <a:r>
              <a:rPr lang="cs-CZ" dirty="0"/>
              <a:t>zpřístupněnou jeskyní na území </a:t>
            </a:r>
            <a:r>
              <a:rPr lang="cs-CZ" dirty="0" smtClean="0"/>
              <a:t>Česka</a:t>
            </a:r>
          </a:p>
          <a:p>
            <a:r>
              <a:rPr lang="pl-PL" dirty="0"/>
              <a:t>Seznam CHÚ v okrese Tábor</a:t>
            </a:r>
            <a:endParaRPr lang="cs-CZ" dirty="0" smtClean="0"/>
          </a:p>
          <a:p>
            <a:r>
              <a:rPr lang="cs-CZ" dirty="0" smtClean="0"/>
              <a:t>Dolní Hořice východně od Tábora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6" y="260648"/>
            <a:ext cx="244827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5040560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76">
            <a:off x="5428976" y="3455105"/>
            <a:ext cx="3425384" cy="2569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ovéPole 3"/>
          <p:cNvSpPr txBox="1"/>
          <p:nvPr/>
        </p:nvSpPr>
        <p:spPr>
          <a:xfrm>
            <a:off x="5999259" y="6269647"/>
            <a:ext cx="2914499" cy="36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Netopýr Veliký</a:t>
            </a:r>
            <a:endParaRPr lang="cs-CZ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0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524" y="1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"/>
          <a:stretch/>
        </p:blipFill>
        <p:spPr bwMode="auto">
          <a:xfrm>
            <a:off x="3855118" y="0"/>
            <a:ext cx="5375582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9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tel Bellevu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9510">
            <a:off x="453509" y="844017"/>
            <a:ext cx="8159386" cy="544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" y="1412478"/>
            <a:ext cx="7620000" cy="507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195">
            <a:off x="762000" y="890588"/>
            <a:ext cx="7620000" cy="507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21" y="2118954"/>
            <a:ext cx="7796720" cy="3663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457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125113" cy="924475"/>
          </a:xfrm>
        </p:spPr>
        <p:txBody>
          <a:bodyPr/>
          <a:lstStyle/>
          <a:p>
            <a:pPr algn="ctr"/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3</a:t>
            </a:r>
            <a:r>
              <a:rPr lang="cs-CZ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 Den - Program</a:t>
            </a:r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/>
            </a:r>
            <a:b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Horní Rakousko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7920880" cy="4104456"/>
          </a:xfrm>
        </p:spPr>
        <p:txBody>
          <a:bodyPr/>
          <a:lstStyle/>
          <a:p>
            <a:r>
              <a:rPr lang="cs-CZ" dirty="0" smtClean="0"/>
              <a:t>Snídaně</a:t>
            </a:r>
          </a:p>
          <a:p>
            <a:r>
              <a:rPr lang="cs-CZ" dirty="0" smtClean="0"/>
              <a:t>Odjezd z Českého Krumlova</a:t>
            </a:r>
            <a:endParaRPr lang="cs-CZ" dirty="0"/>
          </a:p>
          <a:p>
            <a:r>
              <a:rPr lang="cs-CZ" dirty="0" smtClean="0"/>
              <a:t>Příjezd do Rakouska - </a:t>
            </a:r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Hallstatt </a:t>
            </a:r>
            <a:r>
              <a:rPr lang="cs-CZ" dirty="0" smtClean="0"/>
              <a:t>(</a:t>
            </a:r>
            <a:r>
              <a:rPr lang="cs-CZ" dirty="0"/>
              <a:t>Oblast </a:t>
            </a:r>
            <a:r>
              <a:rPr lang="cs-CZ" dirty="0" smtClean="0"/>
              <a:t>Dachstein)</a:t>
            </a:r>
          </a:p>
          <a:p>
            <a:r>
              <a:rPr lang="cs-CZ" dirty="0"/>
              <a:t>Exkurze do </a:t>
            </a:r>
            <a:r>
              <a:rPr lang="cs-CZ" sz="3200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S</a:t>
            </a:r>
            <a:r>
              <a:rPr lang="cs-CZ" sz="32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olných </a:t>
            </a:r>
            <a:r>
              <a:rPr lang="cs-CZ" sz="3200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dolů </a:t>
            </a:r>
            <a:r>
              <a:rPr lang="cs-CZ" dirty="0" smtClean="0"/>
              <a:t>– </a:t>
            </a:r>
            <a:r>
              <a:rPr lang="cs-CZ" sz="32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(Salzbergwerk Hallstatt)</a:t>
            </a:r>
            <a:endParaRPr lang="cs-CZ" sz="3200" b="1" u="sng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r>
              <a:rPr lang="cs-CZ" dirty="0" smtClean="0"/>
              <a:t>Prohlídka a návštěva - </a:t>
            </a:r>
            <a:r>
              <a:rPr lang="cs-CZ" sz="3200" b="1" u="sng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Velká ledová jeskyně (Rieseneishöhle)</a:t>
            </a:r>
          </a:p>
          <a:p>
            <a:r>
              <a:rPr lang="cs-CZ" dirty="0" smtClean="0"/>
              <a:t>Odjezd do Jindřichova Hradce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1676400" cy="111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77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125113" cy="924475"/>
          </a:xfrm>
        </p:spPr>
        <p:txBody>
          <a:bodyPr/>
          <a:lstStyle/>
          <a:p>
            <a:pPr algn="ctr"/>
            <a:r>
              <a:rPr lang="cs-CZ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Hallstatt</a:t>
            </a:r>
            <a:endParaRPr lang="cs-CZ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909" y="1249771"/>
            <a:ext cx="4824536" cy="2467261"/>
          </a:xfrm>
        </p:spPr>
        <p:txBody>
          <a:bodyPr/>
          <a:lstStyle/>
          <a:p>
            <a:r>
              <a:rPr lang="cs-CZ" dirty="0"/>
              <a:t>923 </a:t>
            </a:r>
            <a:r>
              <a:rPr lang="cs-CZ" dirty="0" smtClean="0"/>
              <a:t>obyvatel</a:t>
            </a:r>
          </a:p>
          <a:p>
            <a:r>
              <a:rPr lang="cs-CZ" dirty="0" smtClean="0"/>
              <a:t>Solná komora – Rakousko</a:t>
            </a:r>
          </a:p>
          <a:p>
            <a:r>
              <a:rPr lang="cs-CZ" dirty="0" smtClean="0"/>
              <a:t>Halštatské jezero</a:t>
            </a:r>
          </a:p>
          <a:p>
            <a:r>
              <a:rPr lang="cs-CZ" dirty="0" smtClean="0"/>
              <a:t>Světové dědictví </a:t>
            </a:r>
            <a:r>
              <a:rPr lang="cs-CZ" dirty="0"/>
              <a:t>UNESCO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033">
            <a:off x="251520" y="3687331"/>
            <a:ext cx="4824536" cy="2733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86" y="908720"/>
            <a:ext cx="952500" cy="1181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335">
            <a:off x="5371047" y="2847984"/>
            <a:ext cx="3505572" cy="242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73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9260" y="188640"/>
            <a:ext cx="7125113" cy="924475"/>
          </a:xfrm>
        </p:spPr>
        <p:txBody>
          <a:bodyPr/>
          <a:lstStyle/>
          <a:p>
            <a:pPr algn="ctr"/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Salzbergweg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04664"/>
            <a:ext cx="4032448" cy="4296461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ejstarší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solné doly </a:t>
            </a:r>
            <a:r>
              <a:rPr lang="cs-CZ" dirty="0"/>
              <a:t>v Evropě</a:t>
            </a:r>
          </a:p>
          <a:p>
            <a:r>
              <a:rPr lang="cs-CZ" dirty="0" smtClean="0"/>
              <a:t>Speciální úbory</a:t>
            </a:r>
          </a:p>
          <a:p>
            <a:r>
              <a:rPr lang="cs-CZ" dirty="0" smtClean="0"/>
              <a:t>J</a:t>
            </a:r>
            <a:r>
              <a:rPr lang="pt-BR" dirty="0" smtClean="0"/>
              <a:t>ízd</a:t>
            </a:r>
            <a:r>
              <a:rPr lang="cs-CZ" dirty="0" smtClean="0"/>
              <a:t>a</a:t>
            </a:r>
            <a:r>
              <a:rPr lang="pt-BR" dirty="0" smtClean="0"/>
              <a:t> </a:t>
            </a:r>
            <a:r>
              <a:rPr lang="pt-BR" dirty="0"/>
              <a:t>v malém dřevěném 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vláčku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Odborný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výklad </a:t>
            </a:r>
            <a:r>
              <a:rPr lang="cs-CZ" dirty="0"/>
              <a:t>o těžbě </a:t>
            </a:r>
            <a:r>
              <a:rPr lang="cs-CZ" dirty="0" smtClean="0"/>
              <a:t>soli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850">
            <a:off x="3639170" y="3747960"/>
            <a:ext cx="3744416" cy="2786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326">
            <a:off x="5063942" y="1328380"/>
            <a:ext cx="3649481" cy="273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71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Velká ledová jeskyně na Dachsteinu  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(</a:t>
            </a:r>
            <a:r>
              <a:rPr lang="cs-CZ" sz="4800" b="1" dirty="0" smtClean="0">
                <a:latin typeface="Gabriola" panose="04040605051002020D02" pitchFamily="82" charset="0"/>
              </a:rPr>
              <a:t>Rieseneishöhle)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16832"/>
            <a:ext cx="8136904" cy="4392488"/>
          </a:xfrm>
        </p:spPr>
        <p:txBody>
          <a:bodyPr>
            <a:normAutofit/>
          </a:bodyPr>
          <a:lstStyle/>
          <a:p>
            <a:r>
              <a:rPr lang="cs-CZ" b="1" dirty="0"/>
              <a:t>Oblast Dachstein</a:t>
            </a:r>
          </a:p>
          <a:p>
            <a:r>
              <a:rPr lang="cs-CZ" b="1" dirty="0"/>
              <a:t>nedaleko </a:t>
            </a:r>
            <a:r>
              <a:rPr lang="cs-CZ" b="1" dirty="0" smtClean="0"/>
              <a:t>Hallstattu </a:t>
            </a:r>
            <a:r>
              <a:rPr lang="cs-CZ" b="1" dirty="0"/>
              <a:t>- Obertraun</a:t>
            </a:r>
            <a:endParaRPr lang="cs-CZ" b="1" dirty="0" smtClean="0"/>
          </a:p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„Třpytící se ledoví obři“ v nitru velehory Dachstein</a:t>
            </a:r>
          </a:p>
          <a:p>
            <a:r>
              <a:rPr lang="cs-CZ" dirty="0" smtClean="0"/>
              <a:t>Řadí </a:t>
            </a:r>
            <a:r>
              <a:rPr lang="cs-CZ" dirty="0"/>
              <a:t>se k největším ledovým jeskyním na </a:t>
            </a:r>
            <a:r>
              <a:rPr lang="cs-CZ" dirty="0" smtClean="0"/>
              <a:t>světě</a:t>
            </a:r>
          </a:p>
          <a:p>
            <a:r>
              <a:rPr lang="cs-CZ" dirty="0" smtClean="0"/>
              <a:t>Části (největší): </a:t>
            </a:r>
          </a:p>
          <a:p>
            <a:pPr marL="0" indent="0">
              <a:buNone/>
            </a:pPr>
            <a:r>
              <a:rPr lang="cs-CZ" dirty="0" smtClean="0"/>
              <a:t>- Dóm </a:t>
            </a:r>
            <a:r>
              <a:rPr lang="cs-CZ" dirty="0"/>
              <a:t>krále </a:t>
            </a:r>
            <a:r>
              <a:rPr lang="cs-CZ" dirty="0" smtClean="0"/>
              <a:t>Artuše,</a:t>
            </a:r>
            <a:br>
              <a:rPr lang="cs-CZ" dirty="0" smtClean="0"/>
            </a:br>
            <a:r>
              <a:rPr lang="cs-CZ" dirty="0" smtClean="0"/>
              <a:t>- Ledový palác</a:t>
            </a:r>
            <a:br>
              <a:rPr lang="cs-CZ" dirty="0" smtClean="0"/>
            </a:br>
            <a:r>
              <a:rPr lang="cs-CZ" dirty="0" smtClean="0"/>
              <a:t>- Dóm Parzival</a:t>
            </a:r>
            <a:br>
              <a:rPr lang="cs-CZ" dirty="0" smtClean="0"/>
            </a:br>
            <a:r>
              <a:rPr lang="cs-CZ" dirty="0" smtClean="0"/>
              <a:t>- Dóm Tristana</a:t>
            </a:r>
            <a:br>
              <a:rPr lang="cs-CZ" dirty="0" smtClean="0"/>
            </a:br>
            <a:r>
              <a:rPr lang="cs-CZ" dirty="0" smtClean="0"/>
              <a:t>- Krápníkový dóm</a:t>
            </a:r>
            <a:br>
              <a:rPr lang="cs-CZ" dirty="0" smtClean="0"/>
            </a:br>
            <a:r>
              <a:rPr lang="cs-CZ" dirty="0" smtClean="0"/>
              <a:t>- Ledová </a:t>
            </a:r>
            <a:r>
              <a:rPr lang="cs-CZ" dirty="0"/>
              <a:t>kaplička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34470"/>
            <a:ext cx="4953000" cy="2476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00">
            <a:off x="719774" y="550724"/>
            <a:ext cx="6510342" cy="488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584">
            <a:off x="1443795" y="1236785"/>
            <a:ext cx="7050360" cy="476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05015"/>
            <a:ext cx="5807218" cy="398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634">
            <a:off x="902271" y="1168674"/>
            <a:ext cx="6987049" cy="4642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72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125113" cy="924475"/>
          </a:xfrm>
        </p:spPr>
        <p:txBody>
          <a:bodyPr/>
          <a:lstStyle/>
          <a:p>
            <a:pPr algn="ctr"/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Co vzít s sebou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45390" y="764704"/>
            <a:ext cx="4032448" cy="2357790"/>
          </a:xfrm>
        </p:spPr>
        <p:txBody>
          <a:bodyPr/>
          <a:lstStyle/>
          <a:p>
            <a:r>
              <a:rPr lang="cs-CZ" dirty="0" smtClean="0"/>
              <a:t>Teplé oblečení do </a:t>
            </a:r>
            <a:r>
              <a:rPr lang="cs-CZ" dirty="0" smtClean="0"/>
              <a:t>jeskyní</a:t>
            </a:r>
            <a:endParaRPr lang="cs-CZ" dirty="0" smtClean="0"/>
          </a:p>
          <a:p>
            <a:r>
              <a:rPr lang="cs-CZ" dirty="0" smtClean="0"/>
              <a:t>Pohodlnou sportovní obuv (vhodnou pro turistiku)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00714"/>
            <a:ext cx="4718709" cy="352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64592"/>
            <a:ext cx="2108858" cy="2601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9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 descr="http://www.evropskyregion.cz/galerie/tinymce/110406_Projektgebiet_EDM_600dpi_Ausschnit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" y="-126776"/>
            <a:ext cx="9171113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 flipV="1">
            <a:off x="6732240" y="1196752"/>
            <a:ext cx="648072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084168" y="1169488"/>
            <a:ext cx="1224136" cy="6393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5508104" y="2038997"/>
            <a:ext cx="409810" cy="13287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4644009" y="3645025"/>
            <a:ext cx="720079" cy="21602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V="1">
            <a:off x="4817101" y="2703389"/>
            <a:ext cx="1627107" cy="310187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ál 27"/>
          <p:cNvSpPr/>
          <p:nvPr/>
        </p:nvSpPr>
        <p:spPr>
          <a:xfrm>
            <a:off x="5220072" y="3214800"/>
            <a:ext cx="216024" cy="214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vál 30"/>
          <p:cNvSpPr/>
          <p:nvPr/>
        </p:nvSpPr>
        <p:spPr>
          <a:xfrm>
            <a:off x="7412066" y="1126568"/>
            <a:ext cx="216024" cy="214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Pěticípá hvězda 3"/>
          <p:cNvSpPr/>
          <p:nvPr/>
        </p:nvSpPr>
        <p:spPr>
          <a:xfrm>
            <a:off x="6318194" y="2481834"/>
            <a:ext cx="252028" cy="22155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42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Kalkulace zájezdu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640960" cy="4248472"/>
          </a:xfrm>
        </p:spPr>
        <p:txBody>
          <a:bodyPr/>
          <a:lstStyle/>
          <a:p>
            <a:r>
              <a:rPr lang="cs-C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 zahrnuje</a:t>
            </a:r>
            <a:r>
              <a:rPr lang="cs-CZ" dirty="0"/>
              <a:t>:  dopravu,  2x ubytování se snídaní</a:t>
            </a:r>
            <a:r>
              <a:rPr lang="cs-CZ" dirty="0" smtClean="0"/>
              <a:t>, 2x večeře, </a:t>
            </a:r>
            <a:r>
              <a:rPr lang="cs-CZ" dirty="0"/>
              <a:t>průvodce, pojištění CK proti </a:t>
            </a:r>
            <a:r>
              <a:rPr lang="cs-CZ" dirty="0" smtClean="0"/>
              <a:t>úpadku, vstupy</a:t>
            </a:r>
            <a:endParaRPr lang="cs-CZ" dirty="0"/>
          </a:p>
          <a:p>
            <a:endParaRPr lang="cs-CZ" dirty="0"/>
          </a:p>
          <a:p>
            <a:r>
              <a:rPr lang="cs-CZ" u="sng" dirty="0"/>
              <a:t>Cena nezahrnuje</a:t>
            </a:r>
            <a:r>
              <a:rPr lang="cs-CZ" dirty="0"/>
              <a:t>: </a:t>
            </a:r>
            <a:r>
              <a:rPr lang="cs-CZ" dirty="0" smtClean="0"/>
              <a:t>vlastní stravování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+mj-ea"/>
                <a:cs typeface="Trebuchet MS"/>
              </a:rPr>
              <a:t>K</a:t>
            </a:r>
            <a:r>
              <a:rPr lang="cs-CZ" dirty="0"/>
              <a:t>ATALOGOVÁ CENA: 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+mj-ea"/>
              </a:rPr>
              <a:t>4.310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+mj-ea"/>
                <a:cs typeface="Trebuchet MS"/>
              </a:rPr>
              <a:t>,- </a:t>
            </a:r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ea typeface="+mj-ea"/>
                <a:cs typeface="Trebuchet MS"/>
              </a:rPr>
              <a:t>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3768" y="1628800"/>
            <a:ext cx="4817171" cy="924475"/>
          </a:xfrm>
        </p:spPr>
        <p:txBody>
          <a:bodyPr/>
          <a:lstStyle/>
          <a:p>
            <a:r>
              <a:rPr lang="cs-CZ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Děkuji za pozornost </a:t>
            </a:r>
            <a:r>
              <a:rPr lang="cs-CZ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  <a:sym typeface="Wingdings" panose="05000000000000000000" pitchFamily="2" charset="2"/>
              </a:rPr>
              <a:t> </a:t>
            </a:r>
            <a:endParaRPr lang="cs-CZ" sz="48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197">
            <a:off x="1573665" y="3054614"/>
            <a:ext cx="2857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3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Úvodní informace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412776"/>
            <a:ext cx="7125112" cy="4051437"/>
          </a:xfrm>
        </p:spPr>
        <p:txBody>
          <a:bodyPr/>
          <a:lstStyle/>
          <a:p>
            <a:r>
              <a:rPr lang="cs-CZ" dirty="0" smtClean="0"/>
              <a:t>3 dny</a:t>
            </a:r>
          </a:p>
          <a:p>
            <a:r>
              <a:rPr lang="cs-CZ" dirty="0" smtClean="0"/>
              <a:t>3 oblasti – Kraj Vysočina, Jihočeský kraj, Horní Rakousko</a:t>
            </a:r>
          </a:p>
          <a:p>
            <a:r>
              <a:rPr lang="cs-CZ" dirty="0" smtClean="0"/>
              <a:t>Období – </a:t>
            </a:r>
            <a:r>
              <a:rPr lang="cs-CZ" b="1" dirty="0"/>
              <a:t>č</a:t>
            </a:r>
            <a:r>
              <a:rPr lang="cs-CZ" b="1" dirty="0" smtClean="0"/>
              <a:t>ervenec - srpen</a:t>
            </a:r>
            <a:endParaRPr lang="cs-CZ" dirty="0" smtClean="0"/>
          </a:p>
          <a:p>
            <a:r>
              <a:rPr lang="cs-CZ" dirty="0" smtClean="0"/>
              <a:t>Produkt je určen pro milovníky </a:t>
            </a:r>
            <a:r>
              <a:rPr lang="cs-CZ" dirty="0" smtClean="0"/>
              <a:t>jeskyní</a:t>
            </a:r>
            <a:endParaRPr lang="cs-CZ" dirty="0" smtClean="0"/>
          </a:p>
          <a:p>
            <a:r>
              <a:rPr lang="cs-CZ" dirty="0" smtClean="0"/>
              <a:t>Náročné fyzické zatížení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Doprava a Ubytování</a:t>
            </a:r>
            <a:endParaRPr lang="cs-CZ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3648" y="1484784"/>
            <a:ext cx="7306973" cy="2845775"/>
          </a:xfrm>
        </p:spPr>
        <p:txBody>
          <a:bodyPr/>
          <a:lstStyle/>
          <a:p>
            <a:r>
              <a:rPr lang="cs-CZ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VENTO line </a:t>
            </a:r>
            <a:r>
              <a:rPr lang="cs-CZ" dirty="0" smtClean="0"/>
              <a:t>– autobusová přeprava (45 míst)</a:t>
            </a:r>
          </a:p>
          <a:p>
            <a:r>
              <a:rPr lang="cs-CZ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 x ubytování </a:t>
            </a:r>
            <a:r>
              <a:rPr lang="cs-CZ" dirty="0" smtClean="0"/>
              <a:t>- </a:t>
            </a:r>
            <a:r>
              <a:rPr lang="cs-CZ" dirty="0"/>
              <a:t>Hotel </a:t>
            </a:r>
            <a:r>
              <a:rPr lang="cs-CZ" dirty="0" smtClean="0"/>
              <a:t>Kaskáda (</a:t>
            </a:r>
            <a:r>
              <a:rPr lang="cs-CZ" dirty="0"/>
              <a:t>Ledeč nad </a:t>
            </a:r>
            <a:r>
              <a:rPr lang="cs-CZ" dirty="0" smtClean="0"/>
              <a:t>Sázavou)</a:t>
            </a:r>
          </a:p>
          <a:p>
            <a:pPr marL="0" indent="0">
              <a:buNone/>
            </a:pPr>
            <a:r>
              <a:rPr lang="cs-CZ" dirty="0" smtClean="0"/>
              <a:t>				</a:t>
            </a:r>
            <a:r>
              <a:rPr lang="cs-CZ" dirty="0"/>
              <a:t>  </a:t>
            </a:r>
            <a:r>
              <a:rPr lang="cs-CZ" dirty="0" smtClean="0"/>
              <a:t>   </a:t>
            </a:r>
            <a:r>
              <a:rPr lang="cs-CZ" dirty="0"/>
              <a:t>-Hotel Bellevue (</a:t>
            </a:r>
            <a:r>
              <a:rPr lang="cs-CZ" dirty="0" smtClean="0"/>
              <a:t>Český Krumlov)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13490"/>
            <a:ext cx="4392488" cy="2917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849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24" y="156794"/>
            <a:ext cx="5868144" cy="1001475"/>
          </a:xfrm>
        </p:spPr>
        <p:txBody>
          <a:bodyPr/>
          <a:lstStyle/>
          <a:p>
            <a:pPr algn="ctr"/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1</a:t>
            </a:r>
            <a:r>
              <a:rPr lang="cs-CZ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. Den  - Program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9743" y="1761011"/>
            <a:ext cx="5184576" cy="439248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Odjezd z Jindřichova Hradce do Havlíčkova Brodu </a:t>
            </a:r>
          </a:p>
          <a:p>
            <a:r>
              <a:rPr lang="cs-CZ" dirty="0"/>
              <a:t>Návštěva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Muzeum </a:t>
            </a: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Vysočiny </a:t>
            </a:r>
            <a:r>
              <a:rPr lang="cs-CZ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Výstava</a:t>
            </a:r>
            <a:r>
              <a:rPr lang="cs-CZ" dirty="0" smtClean="0"/>
              <a:t> </a:t>
            </a:r>
            <a:r>
              <a:rPr lang="cs-CZ" dirty="0"/>
              <a:t>- </a:t>
            </a:r>
            <a:r>
              <a:rPr lang="cs-CZ" b="1" dirty="0"/>
              <a:t>"Cesta do </a:t>
            </a:r>
            <a:r>
              <a:rPr lang="cs-CZ" b="1" dirty="0" smtClean="0"/>
              <a:t>pravěku“</a:t>
            </a:r>
            <a:endParaRPr lang="cs-CZ" dirty="0" smtClean="0"/>
          </a:p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Průvodcovský okruh po městě </a:t>
            </a:r>
            <a:r>
              <a:rPr lang="cs-CZ" dirty="0"/>
              <a:t>– náměstí, Havlíčkův Dům</a:t>
            </a:r>
          </a:p>
          <a:p>
            <a:r>
              <a:rPr lang="cs-CZ" dirty="0" smtClean="0"/>
              <a:t>Osobní volno - individuální oběd</a:t>
            </a:r>
          </a:p>
          <a:p>
            <a:r>
              <a:rPr lang="cs-CZ" dirty="0"/>
              <a:t>Odjezd  - Ledeč nad </a:t>
            </a:r>
            <a:r>
              <a:rPr lang="cs-CZ" dirty="0" smtClean="0"/>
              <a:t>Sázavou</a:t>
            </a:r>
          </a:p>
          <a:p>
            <a:r>
              <a:rPr lang="cs-CZ" dirty="0"/>
              <a:t>Návštěva </a:t>
            </a:r>
            <a:r>
              <a:rPr lang="cs-CZ" sz="32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Gabriola" panose="04040605051002020D02" pitchFamily="82" charset="0"/>
              </a:rPr>
              <a:t>Ledečského krasu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(Jeskyně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</a:t>
            </a:r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 </a:t>
            </a:r>
            <a:r>
              <a:rPr lang="cs-CZ" dirty="0"/>
              <a:t>odborný výklad od průvodce</a:t>
            </a:r>
          </a:p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Ubytování</a:t>
            </a:r>
            <a:r>
              <a:rPr lang="cs-CZ" dirty="0"/>
              <a:t> - Hotel Kaskáda ***</a:t>
            </a:r>
          </a:p>
          <a:p>
            <a:r>
              <a:rPr lang="cs-CZ" dirty="0"/>
              <a:t>Společná večeře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84" y="4149080"/>
            <a:ext cx="3492984" cy="253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fotokunc.cz/eshop/files/products/img00009%5b3%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52" y="165031"/>
            <a:ext cx="2234372" cy="319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Ledečský kras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700808"/>
            <a:ext cx="7125112" cy="4051437"/>
          </a:xfrm>
        </p:spPr>
        <p:txBody>
          <a:bodyPr/>
          <a:lstStyle/>
          <a:p>
            <a:r>
              <a:rPr lang="cs-CZ" dirty="0" smtClean="0"/>
              <a:t>Havlíčkův Brod - Ledeč nad Sázavou </a:t>
            </a:r>
          </a:p>
          <a:p>
            <a:r>
              <a:rPr lang="cs-CZ" dirty="0" smtClean="0"/>
              <a:t>1940</a:t>
            </a:r>
          </a:p>
          <a:p>
            <a:r>
              <a:rPr lang="cs-CZ" dirty="0"/>
              <a:t>P</a:t>
            </a:r>
            <a:r>
              <a:rPr lang="cs-CZ" dirty="0" smtClean="0"/>
              <a:t>řes </a:t>
            </a:r>
            <a:r>
              <a:rPr lang="cs-CZ" dirty="0"/>
              <a:t>100 metrů </a:t>
            </a:r>
            <a:r>
              <a:rPr lang="cs-CZ" dirty="0" smtClean="0"/>
              <a:t>dlouhá</a:t>
            </a:r>
          </a:p>
          <a:p>
            <a:r>
              <a:rPr lang="cs-CZ" dirty="0" smtClean="0"/>
              <a:t>Dvě </a:t>
            </a:r>
            <a:r>
              <a:rPr lang="cs-CZ" dirty="0"/>
              <a:t>souběžně klesající chodby s jezírky a barevnými krápníky, výzdoba </a:t>
            </a:r>
            <a:r>
              <a:rPr lang="cs-CZ" dirty="0" smtClean="0"/>
              <a:t>- převážně </a:t>
            </a:r>
            <a:r>
              <a:rPr lang="cs-CZ" dirty="0"/>
              <a:t>zničena</a:t>
            </a:r>
            <a:endParaRPr lang="cs-CZ" dirty="0" smtClean="0"/>
          </a:p>
          <a:p>
            <a:r>
              <a:rPr lang="cs-CZ" u="sng" dirty="0" smtClean="0"/>
              <a:t>Navštívíme</a:t>
            </a:r>
            <a:r>
              <a:rPr lang="cs-CZ" dirty="0" smtClean="0"/>
              <a:t> : </a:t>
            </a:r>
          </a:p>
          <a:p>
            <a:r>
              <a:rPr lang="cs-CZ" dirty="0" smtClean="0">
                <a:solidFill>
                  <a:srgbClr val="00B050"/>
                </a:solidFill>
              </a:rPr>
              <a:t>• Jeskyně Šeptouchov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dirty="0"/>
              <a:t>vápencová jeskyně pod vrchem </a:t>
            </a:r>
            <a:r>
              <a:rPr lang="cs-CZ" dirty="0" smtClean="0"/>
              <a:t>Šeptouchov</a:t>
            </a:r>
          </a:p>
          <a:p>
            <a:r>
              <a:rPr lang="cs-CZ" dirty="0" smtClean="0">
                <a:solidFill>
                  <a:srgbClr val="00B050"/>
                </a:solidFill>
              </a:rPr>
              <a:t>• Jeskyně </a:t>
            </a:r>
            <a:r>
              <a:rPr lang="cs-CZ" dirty="0">
                <a:solidFill>
                  <a:srgbClr val="00B050"/>
                </a:solidFill>
              </a:rPr>
              <a:t>Na Hůrce </a:t>
            </a:r>
            <a:r>
              <a:rPr lang="cs-CZ" dirty="0"/>
              <a:t>– největší jeskyně Ledečského </a:t>
            </a:r>
            <a:r>
              <a:rPr lang="cs-CZ" dirty="0" smtClean="0"/>
              <a:t>krasu</a:t>
            </a:r>
          </a:p>
          <a:p>
            <a:r>
              <a:rPr lang="cs-CZ" dirty="0" smtClean="0">
                <a:solidFill>
                  <a:srgbClr val="00B050"/>
                </a:solidFill>
              </a:rPr>
              <a:t>• Čertovy díry</a:t>
            </a:r>
          </a:p>
        </p:txBody>
      </p:sp>
    </p:spTree>
    <p:extLst>
      <p:ext uri="{BB962C8B-B14F-4D97-AF65-F5344CB8AC3E}">
        <p14:creationId xmlns:p14="http://schemas.microsoft.com/office/powerpoint/2010/main" val="37212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945">
            <a:off x="372405" y="833657"/>
            <a:ext cx="8001241" cy="5336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ovéPole 3"/>
          <p:cNvSpPr txBox="1"/>
          <p:nvPr/>
        </p:nvSpPr>
        <p:spPr>
          <a:xfrm>
            <a:off x="5004048" y="18428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anose="020B0504020000000003" pitchFamily="34" charset="0"/>
              </a:rPr>
              <a:t>Upravený krasový pramen</a:t>
            </a:r>
            <a:endParaRPr lang="cs-CZ" b="1" dirty="0">
              <a:solidFill>
                <a:schemeClr val="accent5">
                  <a:lumMod val="60000"/>
                  <a:lumOff val="40000"/>
                </a:schemeClr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4" y="555790"/>
            <a:ext cx="428625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77763"/>
            <a:ext cx="4170040" cy="3127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166">
            <a:off x="4534617" y="611894"/>
            <a:ext cx="4089470" cy="3067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69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0" y="2876925"/>
            <a:ext cx="5334000" cy="361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5334000" cy="361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304">
            <a:off x="5880977" y="4293097"/>
            <a:ext cx="2985351" cy="2025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003">
            <a:off x="314858" y="479579"/>
            <a:ext cx="3243064" cy="2200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676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Léto</Template>
  <TotalTime>849</TotalTime>
  <Words>402</Words>
  <Application>Microsoft Office PowerPoint</Application>
  <PresentationFormat>Předvádění na obrazovce (4:3)</PresentationFormat>
  <Paragraphs>84</Paragraphs>
  <Slides>21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Summer</vt:lpstr>
      <vt:lpstr>„…Nudíš-li se v kině, zajdi radši do jeskyně.“  Projekt  na podporu CR v Euroregionu Dunaj - Vltava</vt:lpstr>
      <vt:lpstr>Prezentace aplikace PowerPoint</vt:lpstr>
      <vt:lpstr>Úvodní informace</vt:lpstr>
      <vt:lpstr>Doprava a Ubytování</vt:lpstr>
      <vt:lpstr>1. Den  - Program</vt:lpstr>
      <vt:lpstr>Ledečský kras</vt:lpstr>
      <vt:lpstr>Prezentace aplikace PowerPoint</vt:lpstr>
      <vt:lpstr>Prezentace aplikace PowerPoint</vt:lpstr>
      <vt:lpstr>Prezentace aplikace PowerPoint</vt:lpstr>
      <vt:lpstr>2. Den - Program</vt:lpstr>
      <vt:lpstr>Chýnovská jeskyně </vt:lpstr>
      <vt:lpstr>Prezentace aplikace PowerPoint</vt:lpstr>
      <vt:lpstr>Prezentace aplikace PowerPoint</vt:lpstr>
      <vt:lpstr>3. Den - Program Horní Rakousko</vt:lpstr>
      <vt:lpstr>Hallstatt</vt:lpstr>
      <vt:lpstr>Salzbergweg</vt:lpstr>
      <vt:lpstr>Velká ledová jeskyně na Dachsteinu  (Rieseneishöhle) </vt:lpstr>
      <vt:lpstr>Prezentace aplikace PowerPoint</vt:lpstr>
      <vt:lpstr>Co vzít s sebou</vt:lpstr>
      <vt:lpstr>Kalkulace zájezdu</vt:lpstr>
      <vt:lpstr>Děkuji za pozornost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Karolina</dc:creator>
  <cp:lastModifiedBy>Parmová Dagmar</cp:lastModifiedBy>
  <cp:revision>101</cp:revision>
  <dcterms:created xsi:type="dcterms:W3CDTF">2013-12-06T18:38:54Z</dcterms:created>
  <dcterms:modified xsi:type="dcterms:W3CDTF">2014-02-25T10:48:28Z</dcterms:modified>
</cp:coreProperties>
</file>