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8" r:id="rId2"/>
    <p:sldId id="271" r:id="rId3"/>
    <p:sldId id="301" r:id="rId4"/>
    <p:sldId id="308" r:id="rId5"/>
    <p:sldId id="309" r:id="rId6"/>
    <p:sldId id="310" r:id="rId7"/>
    <p:sldId id="312" r:id="rId8"/>
    <p:sldId id="289" r:id="rId9"/>
    <p:sldId id="290" r:id="rId10"/>
    <p:sldId id="306" r:id="rId1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spar, Armin" initials="KA" lastIdx="1" clrIdx="0">
    <p:extLst>
      <p:ext uri="{19B8F6BF-5375-455C-9EA6-DF929625EA0E}">
        <p15:presenceInfo xmlns:p15="http://schemas.microsoft.com/office/powerpoint/2012/main" userId="S-1-5-21-1393060369-1102717077-1881041405-2208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8" y="6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12E26-2105-4018-8330-6116590873C6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B8CD8-55A6-4842-88F6-A4EBBF8C4DE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81348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560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54986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9954986" cy="43513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345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272393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6486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65179" cy="132556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65179" cy="4351338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835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88785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8878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151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08082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61953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20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120373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9639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63933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984422" y="1681163"/>
            <a:ext cx="49883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984422" y="2505075"/>
            <a:ext cx="4988379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7727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8464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938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864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5602" y="987425"/>
            <a:ext cx="584676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4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52835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192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97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8978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title="Standort-Logo Oberösterreich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9580" y="5462588"/>
            <a:ext cx="720000" cy="720000"/>
          </a:xfrm>
          <a:prstGeom prst="rect">
            <a:avLst/>
          </a:prstGeom>
        </p:spPr>
      </p:pic>
      <p:pic>
        <p:nvPicPr>
          <p:cNvPr id="8" name="Grafik 7" title="Landeswappen Oberösterreich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210" y="365125"/>
            <a:ext cx="540000" cy="9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2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0kyLMOsFEQ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93097" y="1786148"/>
            <a:ext cx="9698903" cy="384717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de-AT" sz="3200" dirty="0"/>
              <a:t>Praxis in </a:t>
            </a:r>
            <a:r>
              <a:rPr lang="de-AT" sz="3200" dirty="0" smtClean="0"/>
              <a:t>Oberösterreich</a:t>
            </a:r>
            <a:endParaRPr lang="de-DE" altLang="de-DE" sz="1600" i="1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i="1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i="1" dirty="0" smtClean="0"/>
          </a:p>
          <a:p>
            <a:r>
              <a:rPr lang="de-AT" altLang="de-DE" sz="1800" b="1" i="1" dirty="0"/>
              <a:t>Armin Kaspar </a:t>
            </a:r>
            <a:r>
              <a:rPr lang="de-AT" altLang="de-DE" sz="1800" b="1" i="1" dirty="0" err="1"/>
              <a:t>BSc</a:t>
            </a:r>
            <a:endParaRPr lang="de-AT" altLang="de-DE" sz="1800" b="1" i="1" dirty="0"/>
          </a:p>
          <a:p>
            <a:pPr>
              <a:lnSpc>
                <a:spcPct val="80000"/>
              </a:lnSpc>
            </a:pPr>
            <a:r>
              <a:rPr lang="de-DE" altLang="de-DE" sz="1800" b="1" i="1" dirty="0"/>
              <a:t>Martin </a:t>
            </a:r>
            <a:r>
              <a:rPr lang="de-DE" altLang="de-DE" sz="1800" b="1" i="1" dirty="0" smtClean="0"/>
              <a:t>Waslmeier</a:t>
            </a:r>
            <a:endParaRPr lang="de-AT" altLang="de-DE" sz="1800" b="1" i="1" dirty="0"/>
          </a:p>
          <a:p>
            <a:pPr eaLnBrk="1" hangingPunct="1">
              <a:lnSpc>
                <a:spcPct val="80000"/>
              </a:lnSpc>
            </a:pPr>
            <a:endParaRPr lang="de-AT" altLang="de-DE" sz="1600" i="1" dirty="0" smtClean="0"/>
          </a:p>
          <a:p>
            <a:pPr>
              <a:lnSpc>
                <a:spcPct val="80000"/>
              </a:lnSpc>
            </a:pPr>
            <a:r>
              <a:rPr lang="de-AT" altLang="de-DE" sz="1800" dirty="0"/>
              <a:t>Amt der Oberösterreichischen Landesregierung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Abteilung Umweltschutz/Strahlenschutz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4021 Linz, Kärntnerstraße 10-12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Tel.:	(+43 732) 77 20-145 32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 </a:t>
            </a:r>
            <a:r>
              <a:rPr lang="de-AT" altLang="de-DE" sz="1800" dirty="0" err="1"/>
              <a:t>E-mail</a:t>
            </a:r>
            <a:r>
              <a:rPr lang="de-AT" altLang="de-DE" sz="1800" dirty="0"/>
              <a:t>: 	</a:t>
            </a:r>
            <a:r>
              <a:rPr lang="de-AT" altLang="de-DE" sz="1800" dirty="0">
                <a:solidFill>
                  <a:srgbClr val="0070C0"/>
                </a:solidFill>
              </a:rPr>
              <a:t>armin.kaspar@ooe.gv.at</a:t>
            </a:r>
            <a:r>
              <a:rPr lang="de-AT" altLang="de-DE" sz="1800" dirty="0">
                <a:solidFill>
                  <a:srgbClr val="005DA4"/>
                </a:solidFill>
              </a:rPr>
              <a:t> </a:t>
            </a:r>
            <a:endParaRPr lang="de-AT" altLang="de-DE" sz="1800" dirty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t="17075" r="42561" b="16825"/>
          <a:stretch/>
        </p:blipFill>
        <p:spPr>
          <a:xfrm>
            <a:off x="268458" y="0"/>
            <a:ext cx="3582212" cy="685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0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Energiecontracting</a:t>
            </a:r>
            <a:r>
              <a:rPr lang="de-AT" dirty="0" smtClean="0"/>
              <a:t> für österreichische Gemeinden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AT" b="1" u="sng" dirty="0" smtClean="0"/>
              <a:t>Ermöglichung umfangreicher Beleuchtungssanierung</a:t>
            </a:r>
          </a:p>
          <a:p>
            <a:pPr marL="0" indent="0">
              <a:buNone/>
            </a:pPr>
            <a:r>
              <a:rPr lang="de-AT" dirty="0" smtClean="0"/>
              <a:t/>
            </a:r>
            <a:br>
              <a:rPr lang="de-AT" dirty="0" smtClean="0"/>
            </a:br>
            <a:r>
              <a:rPr lang="de-AT" sz="2400" dirty="0" err="1" smtClean="0"/>
              <a:t>Contractor</a:t>
            </a:r>
            <a:r>
              <a:rPr lang="de-AT" sz="2400" dirty="0" smtClean="0"/>
              <a:t> (meistens Großfirmen):</a:t>
            </a:r>
          </a:p>
          <a:p>
            <a:r>
              <a:rPr lang="de-AT" sz="2400" dirty="0" smtClean="0"/>
              <a:t>plant das Projekt </a:t>
            </a:r>
          </a:p>
          <a:p>
            <a:r>
              <a:rPr lang="de-AT" sz="2400" dirty="0" smtClean="0"/>
              <a:t>errichtet das Projekt (finanziert das Projekt vor)</a:t>
            </a:r>
          </a:p>
          <a:p>
            <a:r>
              <a:rPr lang="de-AT" sz="2400" dirty="0" smtClean="0"/>
              <a:t>behält sich die jährlichen </a:t>
            </a:r>
            <a:r>
              <a:rPr lang="de-AT" sz="2400" dirty="0"/>
              <a:t>Wartungs- und </a:t>
            </a:r>
            <a:r>
              <a:rPr lang="de-AT" sz="2400" dirty="0" smtClean="0"/>
              <a:t>Energieeinsparung</a:t>
            </a:r>
          </a:p>
          <a:p>
            <a:endParaRPr lang="de-AT" sz="2400" dirty="0" smtClean="0"/>
          </a:p>
          <a:p>
            <a:pPr marL="0" indent="0">
              <a:buNone/>
            </a:pPr>
            <a:r>
              <a:rPr lang="de-AT" sz="2400" dirty="0" smtClean="0"/>
              <a:t>Mindest-Investition: 50.000 €</a:t>
            </a:r>
          </a:p>
          <a:p>
            <a:r>
              <a:rPr lang="de-AT" sz="2400" b="1" dirty="0" smtClean="0"/>
              <a:t>40 % Zuschuss (Förderung durch das Land OÖ) </a:t>
            </a:r>
            <a:r>
              <a:rPr lang="de-AT" sz="2400" dirty="0" smtClean="0"/>
              <a:t>– max. 75.000 €</a:t>
            </a:r>
          </a:p>
          <a:p>
            <a:r>
              <a:rPr lang="de-AT" sz="2400" dirty="0" err="1" smtClean="0"/>
              <a:t>Contracting</a:t>
            </a:r>
            <a:r>
              <a:rPr lang="de-AT" sz="2400" dirty="0" smtClean="0"/>
              <a:t>-Laufzeit max. 10 Jahre</a:t>
            </a:r>
          </a:p>
          <a:p>
            <a:pPr marL="0" indent="0">
              <a:buNone/>
            </a:pPr>
            <a:endParaRPr lang="de-AT" sz="2400" dirty="0" smtClean="0"/>
          </a:p>
          <a:p>
            <a:pPr marL="0" indent="0">
              <a:buNone/>
            </a:pPr>
            <a:r>
              <a:rPr lang="de-AT" b="1" u="sng" dirty="0" smtClean="0"/>
              <a:t>Umweltförderung</a:t>
            </a:r>
          </a:p>
          <a:p>
            <a:pPr marL="0" indent="0">
              <a:buNone/>
            </a:pPr>
            <a:r>
              <a:rPr lang="de-AT" sz="2400" dirty="0" smtClean="0"/>
              <a:t>20 % von ECP - Planungsgrundlage Ö. Leitfaden Außenbeleuchtung</a:t>
            </a:r>
          </a:p>
          <a:p>
            <a:pPr marL="0" indent="0">
              <a:buNone/>
            </a:pPr>
            <a:r>
              <a:rPr lang="de-AT" sz="2400" dirty="0" smtClean="0"/>
              <a:t>50 €/Lichtpunkt Zusatzförderung falls Lichtfarbe &lt;= 2.000 K</a:t>
            </a:r>
          </a:p>
          <a:p>
            <a:pPr marL="0" indent="0">
              <a:buNone/>
            </a:pPr>
            <a:endParaRPr lang="de-AT" sz="2400" dirty="0" smtClean="0"/>
          </a:p>
        </p:txBody>
      </p:sp>
    </p:spTree>
    <p:extLst>
      <p:ext uri="{BB962C8B-B14F-4D97-AF65-F5344CB8AC3E}">
        <p14:creationId xmlns:p14="http://schemas.microsoft.com/office/powerpoint/2010/main" val="242903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Mustergemeinden</a:t>
            </a:r>
            <a:endParaRPr lang="de-AT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392" y="1416368"/>
            <a:ext cx="5456958" cy="4778692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6271925" y="4707644"/>
            <a:ext cx="5067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977">
              <a:lnSpc>
                <a:spcPct val="80000"/>
              </a:lnSpc>
            </a:pPr>
            <a:r>
              <a:rPr lang="de-DE" altLang="de-DE" sz="2000" dirty="0" smtClean="0">
                <a:solidFill>
                  <a:prstClr val="black"/>
                </a:solidFill>
              </a:rPr>
              <a:t>Film:</a:t>
            </a:r>
          </a:p>
          <a:p>
            <a:pPr marL="97977">
              <a:lnSpc>
                <a:spcPct val="80000"/>
              </a:lnSpc>
            </a:pPr>
            <a:r>
              <a:rPr lang="de-AT" altLang="de-DE" sz="2000" dirty="0" smtClean="0">
                <a:solidFill>
                  <a:prstClr val="black"/>
                </a:solidFill>
                <a:hlinkClick r:id="rId3"/>
              </a:rPr>
              <a:t>Licht im Einklang mit Mensch und Natur</a:t>
            </a:r>
            <a:r>
              <a:rPr lang="de-DE" altLang="de-DE" sz="2000" dirty="0" smtClean="0">
                <a:solidFill>
                  <a:prstClr val="black"/>
                </a:solidFill>
              </a:rPr>
              <a:t>  </a:t>
            </a:r>
            <a:endParaRPr lang="de-DE" altLang="de-DE" sz="2000" dirty="0">
              <a:solidFill>
                <a:prstClr val="black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540" y="2152151"/>
            <a:ext cx="4365837" cy="245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9741" y="1028700"/>
            <a:ext cx="5822769" cy="356616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dirty="0" smtClean="0"/>
              <a:t>Sternenpark                 Attersee-Traunsee</a:t>
            </a:r>
            <a:br>
              <a:rPr lang="de-AT" dirty="0" smtClean="0"/>
            </a:br>
            <a:r>
              <a:rPr lang="de-AT" sz="2800" dirty="0"/>
              <a:t/>
            </a:r>
            <a:br>
              <a:rPr lang="de-AT" sz="2800" dirty="0"/>
            </a:br>
            <a:r>
              <a:rPr lang="de-AT" sz="2800" dirty="0" err="1" smtClean="0"/>
              <a:t>Weyregg</a:t>
            </a:r>
            <a:r>
              <a:rPr lang="de-AT" sz="2800" dirty="0" smtClean="0"/>
              <a:t/>
            </a:r>
            <a:br>
              <a:rPr lang="de-AT" sz="2800" dirty="0" smtClean="0"/>
            </a:br>
            <a:r>
              <a:rPr lang="de-AT" sz="2800" dirty="0" err="1" smtClean="0"/>
              <a:t>Schörfling</a:t>
            </a:r>
            <a:r>
              <a:rPr lang="de-AT" sz="2800" dirty="0" smtClean="0"/>
              <a:t/>
            </a:r>
            <a:br>
              <a:rPr lang="de-AT" sz="2800" dirty="0" smtClean="0"/>
            </a:br>
            <a:r>
              <a:rPr lang="de-AT" sz="2800" dirty="0" err="1" smtClean="0"/>
              <a:t>Aurach</a:t>
            </a:r>
            <a:r>
              <a:rPr lang="de-AT" sz="2800" dirty="0" smtClean="0"/>
              <a:t/>
            </a:r>
            <a:br>
              <a:rPr lang="de-AT" sz="2800" dirty="0" smtClean="0"/>
            </a:br>
            <a:r>
              <a:rPr lang="de-AT" sz="2800" dirty="0" smtClean="0"/>
              <a:t>Altmünster</a:t>
            </a:r>
            <a:br>
              <a:rPr lang="de-AT" sz="2800" dirty="0" smtClean="0"/>
            </a:br>
            <a:r>
              <a:rPr lang="de-AT" sz="2800" dirty="0" smtClean="0"/>
              <a:t>Steinbach</a:t>
            </a:r>
            <a:br>
              <a:rPr lang="de-AT" sz="2800" dirty="0" smtClean="0"/>
            </a:b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0010"/>
            <a:ext cx="5692276" cy="702945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316" y="5380310"/>
            <a:ext cx="2723673" cy="134053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7968" y="2226644"/>
            <a:ext cx="3422212" cy="20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600" dirty="0" smtClean="0"/>
              <a:t>Notwendige Adaptierungen</a:t>
            </a:r>
            <a:endParaRPr lang="de-AT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Umstellung Kirchenbeleuchtung Steinbach</a:t>
            </a:r>
          </a:p>
          <a:p>
            <a:r>
              <a:rPr lang="de-AT" dirty="0" smtClean="0"/>
              <a:t>Umstellung Straßenzug Altmünster (</a:t>
            </a:r>
            <a:r>
              <a:rPr lang="de-AT" dirty="0" smtClean="0">
                <a:sym typeface="Wingdings" panose="05000000000000000000" pitchFamily="2" charset="2"/>
              </a:rPr>
              <a:t> 3.000 K)</a:t>
            </a:r>
            <a:endParaRPr lang="de-AT" dirty="0" smtClean="0"/>
          </a:p>
          <a:p>
            <a:r>
              <a:rPr lang="de-AT" dirty="0" smtClean="0"/>
              <a:t>Umgestaltung </a:t>
            </a:r>
            <a:r>
              <a:rPr lang="de-AT" dirty="0" err="1" smtClean="0"/>
              <a:t>Kandelaberleuchten</a:t>
            </a:r>
            <a:r>
              <a:rPr lang="de-AT" dirty="0"/>
              <a:t> </a:t>
            </a:r>
            <a:r>
              <a:rPr lang="de-AT" dirty="0" smtClean="0"/>
              <a:t>in Steinbach</a:t>
            </a:r>
          </a:p>
          <a:p>
            <a:r>
              <a:rPr lang="de-AT" dirty="0" smtClean="0"/>
              <a:t>Abschirmung nicht abgeschirmter Leuchten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566" y="1758540"/>
            <a:ext cx="1757631" cy="311110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36" y="4090161"/>
            <a:ext cx="5271608" cy="262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6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3600" dirty="0" smtClean="0"/>
              <a:t>Organisation Sternenpark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3200" dirty="0" smtClean="0"/>
              <a:t>Management: Verein Naturpark Attersee-Traunsee</a:t>
            </a:r>
          </a:p>
          <a:p>
            <a:pPr lvl="1"/>
            <a:r>
              <a:rPr lang="de-AT" sz="2800" dirty="0" smtClean="0"/>
              <a:t>Führungen, Veranstaltungen für Bürger und Gewerbebetriebe</a:t>
            </a:r>
          </a:p>
          <a:p>
            <a:pPr lvl="1"/>
            <a:r>
              <a:rPr lang="de-AT" sz="2800" smtClean="0"/>
              <a:t>Öffentlichkeits- </a:t>
            </a:r>
            <a:r>
              <a:rPr lang="de-AT" sz="2800" dirty="0" smtClean="0"/>
              <a:t>und Medienarbeit</a:t>
            </a:r>
          </a:p>
          <a:p>
            <a:pPr lvl="1"/>
            <a:r>
              <a:rPr lang="de-AT" sz="2800" dirty="0" smtClean="0"/>
              <a:t>Koordination mit lokalen Stakeholdern</a:t>
            </a:r>
          </a:p>
          <a:p>
            <a:pPr lvl="1"/>
            <a:r>
              <a:rPr lang="de-AT" sz="2800" dirty="0" smtClean="0"/>
              <a:t>jährlicher Bericht an die IDA</a:t>
            </a:r>
          </a:p>
          <a:p>
            <a:pPr lvl="1"/>
            <a:r>
              <a:rPr lang="de-AT" sz="2800" dirty="0" smtClean="0"/>
              <a:t>Obsorge </a:t>
            </a:r>
            <a:r>
              <a:rPr lang="de-AT" sz="2800" dirty="0"/>
              <a:t>für Einhaltung der </a:t>
            </a:r>
            <a:r>
              <a:rPr lang="de-AT" sz="2800" dirty="0" smtClean="0"/>
              <a:t>Lichtmanagement-Pläne</a:t>
            </a:r>
          </a:p>
          <a:p>
            <a:pPr lvl="1"/>
            <a:r>
              <a:rPr lang="de-AT" sz="2800" dirty="0" smtClean="0"/>
              <a:t>Obsorge </a:t>
            </a:r>
            <a:r>
              <a:rPr lang="de-AT" sz="2800" dirty="0"/>
              <a:t>für </a:t>
            </a:r>
            <a:r>
              <a:rPr lang="de-AT" sz="2800" dirty="0" smtClean="0"/>
              <a:t>Realisierung </a:t>
            </a:r>
            <a:r>
              <a:rPr lang="de-AT" sz="2800" dirty="0"/>
              <a:t>der Nachrüstungen </a:t>
            </a:r>
            <a:endParaRPr lang="de-AT" sz="2800" dirty="0" smtClean="0"/>
          </a:p>
        </p:txBody>
      </p:sp>
      <p:pic>
        <p:nvPicPr>
          <p:cNvPr id="1026" name="Picture 2" descr="Naturpark Attersee-Trauns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576" y="2740163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62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600" dirty="0"/>
              <a:t>Light Management Plan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AT" dirty="0" smtClean="0"/>
              <a:t>mittels Gemeinderatsbeschlüssen umgesetzt</a:t>
            </a:r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r>
              <a:rPr lang="de-AT" dirty="0" smtClean="0"/>
              <a:t>Außenbeleuchtung &gt; 500 </a:t>
            </a:r>
            <a:r>
              <a:rPr lang="de-AT" dirty="0" err="1" smtClean="0"/>
              <a:t>Lumen</a:t>
            </a:r>
            <a:endParaRPr lang="de-AT" dirty="0" smtClean="0"/>
          </a:p>
          <a:p>
            <a:r>
              <a:rPr lang="de-AT" dirty="0" smtClean="0"/>
              <a:t>nur wenn nötig</a:t>
            </a:r>
          </a:p>
          <a:p>
            <a:r>
              <a:rPr lang="de-AT" dirty="0" smtClean="0"/>
              <a:t>abgeschirmt</a:t>
            </a:r>
          </a:p>
          <a:p>
            <a:r>
              <a:rPr lang="de-AT" dirty="0" err="1" smtClean="0"/>
              <a:t>warmweiß</a:t>
            </a:r>
            <a:endParaRPr lang="de-AT" dirty="0" smtClean="0"/>
          </a:p>
          <a:p>
            <a:r>
              <a:rPr lang="de-AT" dirty="0" smtClean="0"/>
              <a:t>in der Intensität begrenzt</a:t>
            </a:r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r>
              <a:rPr lang="de-AT" dirty="0" smtClean="0"/>
              <a:t>Schilder: spezielle Regelung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3774">
            <a:off x="7485049" y="2976396"/>
            <a:ext cx="2197958" cy="3309331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2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Beleuchtung von Natur- und Kulturdenkmälern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Region </a:t>
            </a:r>
            <a:r>
              <a:rPr lang="de-AT" dirty="0" err="1" smtClean="0"/>
              <a:t>Sterngartl-Gusental</a:t>
            </a:r>
            <a:r>
              <a:rPr lang="de-AT" dirty="0" smtClean="0"/>
              <a:t> und </a:t>
            </a:r>
            <a:r>
              <a:rPr lang="de-AT" dirty="0"/>
              <a:t>MAS </a:t>
            </a:r>
            <a:r>
              <a:rPr lang="de-AT" dirty="0" err="1"/>
              <a:t>Rozkvět</a:t>
            </a:r>
            <a:r>
              <a:rPr lang="de-AT" dirty="0"/>
              <a:t> (CZ)</a:t>
            </a:r>
          </a:p>
          <a:p>
            <a:r>
              <a:rPr lang="de-AT" dirty="0" smtClean="0"/>
              <a:t>Erstprojekt zur Erhebung der Denkmäler und Konzepterstellung für die Adaptierung</a:t>
            </a:r>
          </a:p>
          <a:p>
            <a:r>
              <a:rPr lang="de-AT" dirty="0" smtClean="0"/>
              <a:t>Verbindung der Regionen zu einem Lichtschutzgebiet </a:t>
            </a:r>
          </a:p>
          <a:p>
            <a:r>
              <a:rPr lang="de-AT" dirty="0" err="1" smtClean="0"/>
              <a:t>Interreg</a:t>
            </a:r>
            <a:r>
              <a:rPr lang="de-AT" dirty="0" smtClean="0"/>
              <a:t>-Projekt zur Finanzierung der Adaptierungen</a:t>
            </a:r>
            <a:endParaRPr lang="de-AT" dirty="0"/>
          </a:p>
        </p:txBody>
      </p:sp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6" b="5827"/>
          <a:stretch/>
        </p:blipFill>
        <p:spPr>
          <a:xfrm>
            <a:off x="2724788" y="4254760"/>
            <a:ext cx="5531647" cy="260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4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Unterstützung der Gemeinden bei der Straßenbeleuchtungserneuerung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11179"/>
            <a:ext cx="3285172" cy="438022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16553" r="15067" b="20802"/>
          <a:stretch/>
        </p:blipFill>
        <p:spPr>
          <a:xfrm>
            <a:off x="7480108" y="1825625"/>
            <a:ext cx="3223271" cy="178308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l="26721" r="6488"/>
          <a:stretch/>
        </p:blipFill>
        <p:spPr>
          <a:xfrm>
            <a:off x="4425134" y="2383409"/>
            <a:ext cx="2753211" cy="309159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108" y="3759510"/>
            <a:ext cx="3223271" cy="241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3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Ablauf bei der Erneuerung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73084" cy="4351338"/>
          </a:xfrm>
        </p:spPr>
        <p:txBody>
          <a:bodyPr>
            <a:normAutofit/>
          </a:bodyPr>
          <a:lstStyle/>
          <a:p>
            <a:r>
              <a:rPr lang="de-AT" sz="3200" dirty="0" smtClean="0"/>
              <a:t>Nachhaltiges Gesamtkonzept erstellen</a:t>
            </a:r>
          </a:p>
          <a:p>
            <a:pPr lvl="1"/>
            <a:r>
              <a:rPr lang="de-AT" dirty="0" smtClean="0"/>
              <a:t>Lichtplaner hinzuziehen!</a:t>
            </a:r>
            <a:r>
              <a:rPr lang="de-AT" dirty="0"/>
              <a:t>	</a:t>
            </a:r>
            <a:endParaRPr lang="de-AT" dirty="0" smtClean="0"/>
          </a:p>
          <a:p>
            <a:pPr lvl="1"/>
            <a:endParaRPr lang="de-AT" dirty="0" smtClean="0">
              <a:sym typeface="Wingdings" panose="05000000000000000000" pitchFamily="2" charset="2"/>
            </a:endParaRPr>
          </a:p>
          <a:p>
            <a:r>
              <a:rPr lang="de-AT" sz="3200" dirty="0" smtClean="0"/>
              <a:t>Bestandsaufnahme und Bewertung</a:t>
            </a:r>
          </a:p>
          <a:p>
            <a:endParaRPr lang="de-AT" sz="3200" dirty="0" smtClean="0"/>
          </a:p>
          <a:p>
            <a:r>
              <a:rPr lang="de-AT" sz="3200" dirty="0" smtClean="0"/>
              <a:t>Entscheidung</a:t>
            </a:r>
          </a:p>
          <a:p>
            <a:pPr lvl="1"/>
            <a:r>
              <a:rPr lang="de-AT" dirty="0" smtClean="0"/>
              <a:t>Erhalt Altanlage  –  Teilerneuerung  –  Erneuerung</a:t>
            </a:r>
          </a:p>
          <a:p>
            <a:endParaRPr lang="de-AT" sz="3200" dirty="0"/>
          </a:p>
        </p:txBody>
      </p:sp>
    </p:spTree>
    <p:extLst>
      <p:ext uri="{BB962C8B-B14F-4D97-AF65-F5344CB8AC3E}">
        <p14:creationId xmlns:p14="http://schemas.microsoft.com/office/powerpoint/2010/main" val="413085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Breitbild</PresentationFormat>
  <Paragraphs>67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PowerPoint-Präsentation</vt:lpstr>
      <vt:lpstr>Mustergemeinden</vt:lpstr>
      <vt:lpstr>Sternenpark                 Attersee-Traunsee  Weyregg Schörfling Aurach Altmünster Steinbach </vt:lpstr>
      <vt:lpstr>Notwendige Adaptierungen</vt:lpstr>
      <vt:lpstr>Organisation Sternenpark</vt:lpstr>
      <vt:lpstr>Light Management Plan</vt:lpstr>
      <vt:lpstr>Beleuchtung von Natur- und Kulturdenkmälern</vt:lpstr>
      <vt:lpstr>Unterstützung der Gemeinden bei der Straßenbeleuchtungserneuerung</vt:lpstr>
      <vt:lpstr>Ablauf bei der Erneuerung</vt:lpstr>
      <vt:lpstr>Energiecontracting für österreichische Gemeinden</vt:lpstr>
    </vt:vector>
  </TitlesOfParts>
  <Company>Land Oberösterreich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Kaufmann, Mariella</dc:creator>
  <cp:lastModifiedBy>Kaspar, Armin</cp:lastModifiedBy>
  <cp:revision>62</cp:revision>
  <cp:lastPrinted>2021-06-10T17:11:06Z</cp:lastPrinted>
  <dcterms:created xsi:type="dcterms:W3CDTF">2020-06-30T10:20:05Z</dcterms:created>
  <dcterms:modified xsi:type="dcterms:W3CDTF">2022-04-20T07:37:18Z</dcterms:modified>
</cp:coreProperties>
</file>