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327" r:id="rId8"/>
    <p:sldId id="264" r:id="rId9"/>
    <p:sldId id="265" r:id="rId10"/>
    <p:sldId id="332" r:id="rId11"/>
    <p:sldId id="333" r:id="rId12"/>
    <p:sldId id="334" r:id="rId13"/>
    <p:sldId id="335" r:id="rId14"/>
    <p:sldId id="336" r:id="rId15"/>
    <p:sldId id="260" r:id="rId16"/>
    <p:sldId id="329" r:id="rId17"/>
    <p:sldId id="262" r:id="rId18"/>
    <p:sldId id="330" r:id="rId19"/>
    <p:sldId id="331" r:id="rId20"/>
    <p:sldId id="266" r:id="rId21"/>
    <p:sldId id="337" r:id="rId22"/>
    <p:sldId id="338" r:id="rId23"/>
    <p:sldId id="339" r:id="rId24"/>
    <p:sldId id="340" r:id="rId25"/>
    <p:sldId id="341" r:id="rId26"/>
    <p:sldId id="343" r:id="rId27"/>
    <p:sldId id="342" r:id="rId28"/>
    <p:sldId id="290" r:id="rId29"/>
    <p:sldId id="291" r:id="rId30"/>
    <p:sldId id="292" r:id="rId31"/>
    <p:sldId id="326" r:id="rId32"/>
    <p:sldId id="279" r:id="rId33"/>
    <p:sldId id="280" r:id="rId34"/>
    <p:sldId id="281" r:id="rId35"/>
    <p:sldId id="282" r:id="rId36"/>
    <p:sldId id="283" r:id="rId37"/>
    <p:sldId id="284" r:id="rId38"/>
    <p:sldId id="295" r:id="rId39"/>
    <p:sldId id="285" r:id="rId40"/>
    <p:sldId id="288" r:id="rId41"/>
    <p:sldId id="344" r:id="rId42"/>
    <p:sldId id="286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22" r:id="rId57"/>
    <p:sldId id="309" r:id="rId58"/>
    <p:sldId id="312" r:id="rId59"/>
    <p:sldId id="313" r:id="rId60"/>
    <p:sldId id="314" r:id="rId61"/>
    <p:sldId id="315" r:id="rId62"/>
    <p:sldId id="316" r:id="rId63"/>
    <p:sldId id="318" r:id="rId64"/>
    <p:sldId id="317" r:id="rId65"/>
    <p:sldId id="319" r:id="rId66"/>
    <p:sldId id="323" r:id="rId67"/>
    <p:sldId id="324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51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7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33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38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3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19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35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38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76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80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3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E1273-66A6-4A68-B9BE-846E8AE6439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9201-599C-4AFD-B6CA-A73BEB0E0F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55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esfcr.cz/documents/21802/798871/Pokyny+pro+evidenci+rozsahu+a+typu+podpory+jednotliv%C3%BDm+podpo%C5%99en%C3%BDm+osob%C3%A1m/47844036-98d0-4c08-befa-ba98b55480b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sfcr.cz/detail-clanku/-/asset_publisher/BBFAoaudKGfE/content/sablony-pro-vytvoreni-nastroju-povinne-public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fcr.cz/" TargetMode="External"/><Relationship Id="rId5" Type="http://schemas.openxmlformats.org/officeDocument/2006/relationships/hyperlink" Target="http://www.masrozkvet.cz/" TargetMode="External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mailto:fakenbergova@masrozkvet.cz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990656" cy="40324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600" b="1" dirty="0"/>
              <a:t>SEMINÁŘ PRO ŽADATELE	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b="1" dirty="0" smtClean="0">
                <a:solidFill>
                  <a:srgbClr val="0070C0"/>
                </a:solidFill>
              </a:rPr>
              <a:t>Výzva MAS </a:t>
            </a:r>
            <a:r>
              <a:rPr lang="cs-CZ" sz="3600" b="1" dirty="0">
                <a:solidFill>
                  <a:srgbClr val="0070C0"/>
                </a:solidFill>
              </a:rPr>
              <a:t>č. </a:t>
            </a:r>
            <a:r>
              <a:rPr lang="cs-CZ" sz="3600" b="1" dirty="0" smtClean="0">
                <a:solidFill>
                  <a:srgbClr val="0070C0"/>
                </a:solidFill>
              </a:rPr>
              <a:t>7 </a:t>
            </a:r>
            <a:r>
              <a:rPr lang="cs-CZ" sz="3600" b="1" dirty="0">
                <a:solidFill>
                  <a:srgbClr val="0070C0"/>
                </a:solidFill>
              </a:rPr>
              <a:t>SOCIÁLNÍ SLUŽBY A SOCIÁLNÍ ZAČLEŇOVÁNÍ – </a:t>
            </a:r>
            <a:r>
              <a:rPr lang="cs-CZ" sz="3600" b="1" dirty="0" smtClean="0">
                <a:solidFill>
                  <a:srgbClr val="0070C0"/>
                </a:solidFill>
              </a:rPr>
              <a:t>II.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600" b="1" dirty="0" smtClean="0"/>
              <a:t>v</a:t>
            </a:r>
            <a:r>
              <a:rPr lang="cs-CZ" sz="3600" b="1" dirty="0"/>
              <a:t> rámci Operačního programu Zaměstnanost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7848871" cy="936104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Centrum </a:t>
            </a:r>
            <a:r>
              <a:rPr lang="cs-CZ" b="1" dirty="0"/>
              <a:t>pro neziskový </a:t>
            </a:r>
            <a:r>
              <a:rPr lang="cs-CZ" b="1" dirty="0" smtClean="0"/>
              <a:t>sektor </a:t>
            </a:r>
            <a:r>
              <a:rPr lang="cs-CZ" b="1" dirty="0" smtClean="0"/>
              <a:t>Lhenice, </a:t>
            </a:r>
            <a:r>
              <a:rPr lang="cs-CZ" b="1" dirty="0" smtClean="0"/>
              <a:t>7.8.2018</a:t>
            </a:r>
            <a:endParaRPr lang="cs-CZ" dirty="0"/>
          </a:p>
        </p:txBody>
      </p:sp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1104512" cy="86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tasova_2\Desktop\MAS\Výzvy MAS\OPZ\pravidla\loga\ESIF_OPZ_IROP_barev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7200"/>
            <a:ext cx="4212699" cy="7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0" y="363870"/>
            <a:ext cx="6912724" cy="11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2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P</a:t>
            </a:r>
            <a:r>
              <a:rPr lang="cs-CZ" sz="2800" b="1" dirty="0" smtClean="0">
                <a:solidFill>
                  <a:schemeClr val="tx1"/>
                </a:solidFill>
              </a:rPr>
              <a:t>římé náklady:</a:t>
            </a:r>
          </a:p>
          <a:p>
            <a:pPr marL="0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sz="2400" dirty="0" smtClean="0"/>
              <a:t>1. osobní </a:t>
            </a:r>
            <a:r>
              <a:rPr lang="cs-CZ" sz="2400" dirty="0"/>
              <a:t>náklady</a:t>
            </a:r>
          </a:p>
          <a:p>
            <a:r>
              <a:rPr lang="cs-CZ" sz="2400" dirty="0" smtClean="0"/>
              <a:t>2. zařízení </a:t>
            </a:r>
            <a:r>
              <a:rPr lang="cs-CZ" sz="2400" dirty="0"/>
              <a:t>a vybavení a nákup spotřebního materiálu</a:t>
            </a:r>
          </a:p>
          <a:p>
            <a:r>
              <a:rPr lang="cs-CZ" sz="2400" dirty="0" smtClean="0"/>
              <a:t>3. nákup </a:t>
            </a:r>
            <a:r>
              <a:rPr lang="cs-CZ" sz="2400" dirty="0"/>
              <a:t>služeb</a:t>
            </a:r>
          </a:p>
          <a:p>
            <a:r>
              <a:rPr lang="cs-CZ" sz="2400" dirty="0" smtClean="0"/>
              <a:t>4. drobné </a:t>
            </a:r>
            <a:r>
              <a:rPr lang="cs-CZ" sz="2400" dirty="0"/>
              <a:t>stavební úpravy (do 40 tis. Kč)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400" b="1" dirty="0"/>
              <a:t>POUZE výdaje spojené se členy realizačního týmu pracující s cílovou skupinou</a:t>
            </a: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4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800" b="1" dirty="0" smtClean="0"/>
              <a:t>Osobní náklady:</a:t>
            </a:r>
          </a:p>
          <a:p>
            <a:r>
              <a:rPr lang="cs-CZ" sz="2400" dirty="0"/>
              <a:t>Mzdy a platy (včetně dohod, odměn, náhrady za dovolenou, překážky v práci apod.)</a:t>
            </a:r>
          </a:p>
          <a:p>
            <a:r>
              <a:rPr lang="cs-CZ" sz="2400" dirty="0"/>
              <a:t>Obvyklé ceny a mzdy – </a:t>
            </a:r>
            <a:r>
              <a:rPr lang="cs-CZ" sz="2400" dirty="0">
                <a:hlinkClick r:id="rId2"/>
              </a:rPr>
              <a:t>www.esfcr.cz</a:t>
            </a:r>
            <a:endParaRPr lang="cs-CZ" sz="2400" dirty="0"/>
          </a:p>
          <a:p>
            <a:r>
              <a:rPr lang="cs-CZ" sz="2400" dirty="0"/>
              <a:t>Max. úvazek 1,0 dohromady u všech subjektů zapojených do daného projektu (tj. součet veškerých úvazků zaměstnance u zaměstnavatele/ů včetně případných dohod nesmí překročit jeden pracovní úvazek), a to po celou dobu zapojení daného pracovníka do realizace projektu OPZ</a:t>
            </a:r>
          </a:p>
          <a:p>
            <a:endParaRPr lang="cs-CZ" sz="2400" dirty="0"/>
          </a:p>
          <a:p>
            <a:r>
              <a:rPr lang="cs-CZ" sz="2400" dirty="0"/>
              <a:t>Kapitola 6.4.1 Specifická část pravidel pro žadatele a příjemce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9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2. Zařízení </a:t>
            </a:r>
            <a:r>
              <a:rPr lang="cs-CZ" sz="2800" b="1" dirty="0"/>
              <a:t>a vybavení a nákup spotřebního </a:t>
            </a:r>
            <a:r>
              <a:rPr lang="cs-CZ" sz="2800" b="1" dirty="0" smtClean="0"/>
              <a:t>materiálu:</a:t>
            </a:r>
          </a:p>
          <a:p>
            <a:pPr marL="0" indent="0">
              <a:buNone/>
            </a:pPr>
            <a:endParaRPr lang="cs-CZ" sz="2800" b="1" dirty="0"/>
          </a:p>
          <a:p>
            <a:r>
              <a:rPr lang="cs-CZ" sz="2800" dirty="0"/>
              <a:t>Neinvestiční výdaje – neodpisovaný hmotný (pořizovací cena nižší než 40 tis. Kč) a nehmotný majetek (pořizovací cena nižší než 60 tis. Kč)</a:t>
            </a:r>
          </a:p>
          <a:p>
            <a:r>
              <a:rPr lang="cs-CZ" sz="2800" dirty="0"/>
              <a:t>U nákupu vybavení pro realizační tým např. PC, lze do nákladů uvést pouze 1 ks na 1 úvazek, pokud je úvazek nižší, lze uplatnit pouze část PC vztahující se k danému úvazku (např. 0,3 úvazek = 0,3 ceny počítače)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2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</a:t>
            </a:r>
            <a:r>
              <a:rPr lang="cs-CZ" sz="2800" b="1" dirty="0" smtClean="0"/>
              <a:t>. Nákup služeb:</a:t>
            </a:r>
          </a:p>
          <a:p>
            <a:pPr marL="0" indent="0">
              <a:buNone/>
            </a:pPr>
            <a:endParaRPr lang="cs-CZ" sz="2800" b="1" dirty="0"/>
          </a:p>
          <a:p>
            <a:r>
              <a:rPr lang="cs-CZ" sz="2800" dirty="0"/>
              <a:t>Služby nezbytné pro realizaci aktivit, musí vytvářet novou hodnotu</a:t>
            </a:r>
          </a:p>
          <a:p>
            <a:r>
              <a:rPr lang="cs-CZ" sz="2800" dirty="0"/>
              <a:t>Např. lektorské služby, zpracování analýz, vytvoření nových publikací, pronájem prostor pro práci s CS, školení, kurzy 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4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4. </a:t>
            </a:r>
            <a:r>
              <a:rPr lang="cs-CZ" sz="2800" b="1" dirty="0"/>
              <a:t>Drobné stavební úpravy (do 40 tis. Kč</a:t>
            </a:r>
            <a:r>
              <a:rPr lang="cs-CZ" sz="2800" b="1" dirty="0" smtClean="0"/>
              <a:t>):</a:t>
            </a:r>
          </a:p>
          <a:p>
            <a:pPr marL="0" indent="0">
              <a:buNone/>
            </a:pPr>
            <a:endParaRPr lang="cs-CZ" sz="2800" b="1" dirty="0"/>
          </a:p>
          <a:p>
            <a:r>
              <a:rPr lang="cs-CZ" sz="2800" dirty="0"/>
              <a:t>Výdaje na drobné stavební úpravy jsou způsobilé pouze tehdy, pokud cena všech dokončených stavebních úprav v jednom zdaňovacím období nepřesáhne v úhrnu 40.000 Kč na každou jednotlivou účetní položku majetku</a:t>
            </a:r>
          </a:p>
          <a:p>
            <a:r>
              <a:rPr lang="cs-CZ" sz="2800" dirty="0"/>
              <a:t>Drobná stavební úprava prostoru vymezenému na realizaci dané aktivity z daného </a:t>
            </a:r>
            <a:r>
              <a:rPr lang="cs-CZ" sz="2800" dirty="0" smtClean="0"/>
              <a:t>projektu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1294"/>
            <a:ext cx="6418900" cy="10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3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600" b="1" dirty="0"/>
              <a:t>Popis možných zaměření </a:t>
            </a:r>
            <a:r>
              <a:rPr lang="cs-CZ" sz="3600" b="1" dirty="0" smtClean="0"/>
              <a:t>projektů</a:t>
            </a:r>
            <a:r>
              <a:rPr lang="cs-CZ" sz="4000" b="1" dirty="0" smtClean="0"/>
              <a:t>:</a:t>
            </a:r>
          </a:p>
          <a:p>
            <a:r>
              <a:rPr lang="cs-CZ" dirty="0" smtClean="0"/>
              <a:t>Zajištění </a:t>
            </a:r>
            <a:r>
              <a:rPr lang="cs-CZ" dirty="0"/>
              <a:t>provozních výdajů stávajících sociálních služeb a pořízení provozního vybavení </a:t>
            </a:r>
          </a:p>
          <a:p>
            <a:r>
              <a:rPr lang="cs-CZ" dirty="0" smtClean="0"/>
              <a:t>Zavedení </a:t>
            </a:r>
            <a:r>
              <a:rPr lang="cs-CZ" dirty="0"/>
              <a:t>nové sociální služby dle režimu zákona o sociálních službách – zajištění financování provozních výdajů a pořízení vybavení pro jejich provoz </a:t>
            </a:r>
          </a:p>
          <a:p>
            <a:r>
              <a:rPr lang="cs-CZ" dirty="0" smtClean="0"/>
              <a:t>Rozšíření </a:t>
            </a:r>
            <a:r>
              <a:rPr lang="cs-CZ" dirty="0"/>
              <a:t>terénních sociálních služeb – zajištění financování provozních výdajů a pořízení vybavení pro jejich </a:t>
            </a:r>
            <a:r>
              <a:rPr lang="cs-CZ" dirty="0" smtClean="0"/>
              <a:t>provoz</a:t>
            </a:r>
          </a:p>
          <a:p>
            <a:r>
              <a:rPr lang="cs-CZ" dirty="0" smtClean="0"/>
              <a:t>Fakultativní </a:t>
            </a:r>
            <a:r>
              <a:rPr lang="cs-CZ" dirty="0"/>
              <a:t>činnosti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Budou </a:t>
            </a:r>
            <a:r>
              <a:rPr lang="cs-CZ" dirty="0"/>
              <a:t>podporovány pouze aktivity, které mají přímý dopad na cílové skupiny, tj. aktivity zaměřené na přímou práci s cílovými skupinami.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2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Cílové skupiny: </a:t>
            </a:r>
          </a:p>
          <a:p>
            <a:pPr marL="0" indent="0">
              <a:buNone/>
            </a:pPr>
            <a:r>
              <a:rPr lang="cs-CZ" dirty="0"/>
              <a:t>V rámci skupiny podporovaných aktivit A) Podpora sociálního začleňování osob sociálně vyloučených či sociálním vyloučením ohrožených prostřednictvím poskytování vybraných sociálních služeb v souladu se zákonem č. 108/2006 Sb., o sociálních službách, a prostřednictvím dalších programů a činností v oblasti sociálního začleňování jsou cílovou skupinou zejména </a:t>
            </a:r>
            <a:r>
              <a:rPr lang="cs-CZ" b="1" dirty="0"/>
              <a:t>osoby sociálně vyloučené a osoby sociálním vyloučením ohrožené</a:t>
            </a:r>
            <a:r>
              <a:rPr lang="cs-CZ" dirty="0"/>
              <a:t>, např. osoby se zdravotním postižením, osoby s kombinovanými diagnózami atd. </a:t>
            </a:r>
          </a:p>
          <a:p>
            <a:pPr marL="0" indent="0">
              <a:buNone/>
            </a:pPr>
            <a:r>
              <a:rPr lang="cs-CZ" dirty="0"/>
              <a:t>Cílovou skupinou mohou být </a:t>
            </a:r>
            <a:r>
              <a:rPr lang="cs-CZ" b="1" dirty="0"/>
              <a:t>také sociální pracovníci a pracovníci v sociálních službách</a:t>
            </a:r>
            <a:r>
              <a:rPr lang="cs-CZ" dirty="0"/>
              <a:t>, případně další pracovníci v přímé práci s klienty pouze však ve vztahu k doplňkovým aktivitám projektu zaměřeného na přímou podporu cílové skupiny osob sociálně vyloučených nebo sociálním vyloučením ohrožených.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0">
              <a:buFontTx/>
              <a:buChar char="-"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6234"/>
            <a:ext cx="6202876" cy="10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Cílové skupiny: </a:t>
            </a:r>
            <a:endParaRPr lang="cs-CZ" dirty="0"/>
          </a:p>
          <a:p>
            <a:pPr lvl="0"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14001"/>
              </p:ext>
            </p:extLst>
          </p:nvPr>
        </p:nvGraphicFramePr>
        <p:xfrm>
          <a:off x="395536" y="1825683"/>
          <a:ext cx="8424936" cy="4541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3"/>
                <a:gridCol w="5616623"/>
              </a:tblGrid>
              <a:tr h="28737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Název cílové skupiny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Definice cílové skupiny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7182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Osoby sociálně vyloučené a osoby sociálním vyloučením ohrožené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Arial"/>
                        </a:rPr>
                        <a:t>Osoby vyčleněné nebo ohrožené vyčleněním mimo běžný život společnosti, které se do něj v důsledku nepříznivé sociální situace nemohou zapojit.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Arial"/>
                        </a:rPr>
                        <a:t>Osoby se zdravotním postižením (včetně osob s duševním onemocněním)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Osoby s tělesným, mentálním, duševním, smyslovým nebo kombinovaným postižením, jehož dopady činí nebo mohou činit osobu závislou na pomoci jiné osoby.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Osoby s kombinovanými diagnózami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Arial"/>
                        </a:rPr>
                        <a:t>Osoby s více druhy postižení (tělesným, mentálním, duševním, smyslovým), jehož dopady činí nebo mohou činit osobu závislou na pomoci jiné osoby.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235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Osoby ohrožené specifickými zdravotními riziky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Osoby ohrožené nezdravým životním stylem, závislostmi, žijící v oblastech s vyšším výskytem specifických zdravotních rizik, ve vyloučených lokalitách a v regionech ohrožených chudobou.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Cílové skupiny: </a:t>
            </a:r>
            <a:endParaRPr lang="cs-CZ" dirty="0"/>
          </a:p>
          <a:p>
            <a:pPr lvl="0"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37844"/>
              </p:ext>
            </p:extLst>
          </p:nvPr>
        </p:nvGraphicFramePr>
        <p:xfrm>
          <a:off x="395536" y="1825683"/>
          <a:ext cx="8424936" cy="4784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6048672"/>
              </a:tblGrid>
              <a:tr h="28737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Název cílové skupiny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Definice cílové skupiny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2375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700">
                          <a:effectLst/>
                          <a:latin typeface="Calibri"/>
                          <a:ea typeface="Calibri"/>
                          <a:cs typeface="Arial"/>
                        </a:rPr>
                        <a:t>Osoby pečující o malé děti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700">
                          <a:effectLst/>
                          <a:latin typeface="Calibri"/>
                          <a:ea typeface="Calibri"/>
                          <a:cs typeface="Arial"/>
                        </a:rPr>
                        <a:t>Osoby pečující o osobu mladší 15 let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700">
                          <a:effectLst/>
                          <a:latin typeface="Calibri"/>
                          <a:ea typeface="Calibri"/>
                          <a:cs typeface="Arial"/>
                        </a:rPr>
                        <a:t>Osoby pečující o jiné závislé osoby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700">
                          <a:effectLst/>
                          <a:latin typeface="Calibri"/>
                          <a:ea typeface="Calibri"/>
                          <a:cs typeface="Arial"/>
                        </a:rPr>
                        <a:t>Osoby pečující o osobu mladší 10 let, závislou na péči druhé osoby v I. stupni závislosti nebo pečující o osobu jakéhokoliv věku, která je závislá na péči druhé osoby ve II., III. nebo IV. stupni závislosti.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700">
                          <a:effectLst/>
                          <a:latin typeface="Calibri"/>
                          <a:ea typeface="Calibri"/>
                          <a:cs typeface="Arial"/>
                        </a:rPr>
                        <a:t>Rodiče samoživitelé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700">
                          <a:effectLst/>
                          <a:latin typeface="Calibri"/>
                          <a:ea typeface="Calibri"/>
                          <a:cs typeface="Arial"/>
                        </a:rPr>
                        <a:t>Neprovdané, ovdovělé nebo rozvedené ženy, svobodní, ovdovělí nebo rozvedení muži a ženy i muži osamělí z jiných vážných důvodů, nežijí-li s druhem, popřípadě s družkou nebo s partnerem, kteří pečují o osobu mladší 15 let.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235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700">
                          <a:effectLst/>
                          <a:latin typeface="Calibri"/>
                          <a:ea typeface="Calibri"/>
                          <a:cs typeface="Arial"/>
                        </a:rPr>
                        <a:t>Neformální pečovatelé a dobrovolníci působící v oblasti sociálních služeb a sociální integrace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700" dirty="0">
                          <a:effectLst/>
                          <a:latin typeface="Calibri"/>
                          <a:ea typeface="Calibri"/>
                          <a:cs typeface="Arial"/>
                        </a:rPr>
                        <a:t>Osoby vykonávající nezbytnou péči o fyzickou osobu, která se podle zákona č. 108/2006 Sb., o sociálních službách považuje za osobu závislou na pomoci jiné fyzické osoby 4/5; Dobrovolníci podle § 115 odst. 2 zákona č. 108/2006 Sb., o sociálních službách, a podle § 3 zákona č. 198/2002 Sb., o dobrovolnické službě a o změně některých zákonů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2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Cílové skupiny: </a:t>
            </a:r>
            <a:endParaRPr lang="cs-CZ" dirty="0"/>
          </a:p>
          <a:p>
            <a:pPr lvl="0"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82410"/>
              </p:ext>
            </p:extLst>
          </p:nvPr>
        </p:nvGraphicFramePr>
        <p:xfrm>
          <a:off x="395536" y="1825683"/>
          <a:ext cx="8424936" cy="4880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3"/>
                <a:gridCol w="5616623"/>
              </a:tblGrid>
              <a:tr h="28737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Název cílové skupiny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</a:rPr>
                        <a:t>Definice cílové skupiny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7182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Arial"/>
                        </a:rPr>
                        <a:t>Osoby ohrožené domácím násilím a závislostmi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Arial"/>
                        </a:rPr>
                        <a:t>Osoby, které jsou ohroženy blízkými osobami žijícími ve společné domácnosti (psychické, fyzické či sexuální násilí a dále osoby, které jsou ve stavu závislosti, kdy se bez dané látky, aktivity nebo osoby nedokáží obejít (např. závislost na návykové látce, na hazardních hrách, na práci apod.).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Arial"/>
                        </a:rPr>
                        <a:t>Osoby ohrožené vícenásobnými riziky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Arial"/>
                        </a:rPr>
                        <a:t>Osoby se speciálními vzdělávacími potřebami, ohrožené umístěním do institucionální výchovy, vyrůstající v rodinách ohrožených chudobou nebo nefunkčních rodinách, v náhradní rodinné péči apod.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96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Arial"/>
                        </a:rPr>
                        <a:t>Sociální pracovníci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Arial"/>
                        </a:rPr>
                        <a:t>Pracovníci, na které se vztahuje §109 a 110 zákona č. 108/2006 Sb., o sociálních službách.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Arial"/>
                        </a:rPr>
                        <a:t>Pracovníci v sociálních službách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Pro účely této výzvy jsou to pracovníci v sociálních službách, na které se vztahuje § 116 zákona č. 108/2006 Sb., o sociálních službách.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990656" cy="4941168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/>
              <a:t> </a:t>
            </a:r>
            <a:br>
              <a:rPr lang="cs-CZ" sz="3200" dirty="0"/>
            </a:br>
            <a:r>
              <a:rPr lang="cs-CZ" sz="3100" b="1" u="sng" dirty="0">
                <a:solidFill>
                  <a:srgbClr val="0070C0"/>
                </a:solidFill>
              </a:rPr>
              <a:t>Program semináře: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 smtClean="0"/>
              <a:t>- </a:t>
            </a:r>
            <a:r>
              <a:rPr lang="cs-CZ" sz="3200" dirty="0"/>
              <a:t>Představení výzvy</a:t>
            </a:r>
            <a:br>
              <a:rPr lang="cs-CZ" sz="3200" dirty="0"/>
            </a:br>
            <a:r>
              <a:rPr lang="cs-CZ" sz="3200" dirty="0" smtClean="0"/>
              <a:t>- Podporované </a:t>
            </a:r>
            <a:r>
              <a:rPr lang="cs-CZ" sz="3200" dirty="0"/>
              <a:t>aktivity</a:t>
            </a:r>
            <a:br>
              <a:rPr lang="cs-CZ" sz="3200" dirty="0"/>
            </a:br>
            <a:r>
              <a:rPr lang="cs-CZ" sz="3200" dirty="0" smtClean="0"/>
              <a:t>- Indikátory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- Způsobilost </a:t>
            </a:r>
            <a:r>
              <a:rPr lang="cs-CZ" sz="3200" dirty="0"/>
              <a:t>výdajů</a:t>
            </a:r>
            <a:br>
              <a:rPr lang="cs-CZ" sz="3200" dirty="0"/>
            </a:br>
            <a:r>
              <a:rPr lang="cs-CZ" sz="3200" dirty="0" smtClean="0"/>
              <a:t>- Proces </a:t>
            </a:r>
            <a:r>
              <a:rPr lang="cs-CZ" sz="3200" dirty="0"/>
              <a:t>hodnocení a výběr projektů</a:t>
            </a:r>
            <a:br>
              <a:rPr lang="cs-CZ" sz="3200" dirty="0"/>
            </a:br>
            <a:r>
              <a:rPr lang="cs-CZ" sz="3200" dirty="0" smtClean="0"/>
              <a:t>- Publicita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- IS </a:t>
            </a:r>
            <a:r>
              <a:rPr lang="cs-CZ" sz="3200" dirty="0"/>
              <a:t>KP 14+</a:t>
            </a:r>
            <a:br>
              <a:rPr lang="cs-CZ" sz="3200" dirty="0"/>
            </a:br>
            <a:r>
              <a:rPr lang="cs-CZ" sz="3200" dirty="0" smtClean="0"/>
              <a:t>- Zpráva </a:t>
            </a:r>
            <a:r>
              <a:rPr lang="cs-CZ" sz="3200" dirty="0"/>
              <a:t>o realizaci</a:t>
            </a:r>
            <a:br>
              <a:rPr lang="cs-CZ" sz="3200" dirty="0"/>
            </a:br>
            <a:r>
              <a:rPr lang="cs-CZ" sz="3200" dirty="0" smtClean="0"/>
              <a:t>- Důležité </a:t>
            </a:r>
            <a:r>
              <a:rPr lang="cs-CZ" sz="3200" dirty="0"/>
              <a:t>odkazy</a:t>
            </a:r>
            <a:br>
              <a:rPr lang="cs-CZ" sz="3200" dirty="0"/>
            </a:br>
            <a:r>
              <a:rPr lang="cs-CZ" sz="3200" dirty="0" smtClean="0"/>
              <a:t>- Kontakty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0" y="260648"/>
            <a:ext cx="6912724" cy="11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1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096963"/>
            <a:ext cx="8712968" cy="55003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Podporované aktivity:</a:t>
            </a:r>
          </a:p>
          <a:p>
            <a:pPr marL="0" indent="0">
              <a:buNone/>
            </a:pPr>
            <a:r>
              <a:rPr lang="cs-CZ" b="1" dirty="0"/>
              <a:t>A) Podpora sociálního začleňování osob sociálně vyloučených či sociálním vyloučením ohrožených prostřednictvím poskytování vybraných sociálních služeb a prostřednictvím dalších programů a činností v oblasti sociálního začleňování </a:t>
            </a:r>
            <a:endParaRPr lang="cs-CZ" dirty="0"/>
          </a:p>
          <a:p>
            <a:r>
              <a:rPr lang="cs-CZ" dirty="0" smtClean="0"/>
              <a:t>Tyto aktivity musí </a:t>
            </a:r>
            <a:r>
              <a:rPr lang="cs-CZ" dirty="0"/>
              <a:t>mít vždy přímý dopad na cílové skupiny, tj. jsou zaměřeny na přímou práci s cílovými </a:t>
            </a:r>
            <a:r>
              <a:rPr lang="cs-CZ" dirty="0" smtClean="0"/>
              <a:t>skupinami; v</a:t>
            </a:r>
            <a:r>
              <a:rPr lang="cs-CZ" dirty="0"/>
              <a:t> projektech je možné </a:t>
            </a:r>
            <a:r>
              <a:rPr lang="cs-CZ" dirty="0" smtClean="0"/>
              <a:t>podpořit </a:t>
            </a:r>
            <a:r>
              <a:rPr lang="cs-CZ" dirty="0"/>
              <a:t>i aktivity zaměřené na strategickou/koncepční/metodickou činnost (např. jednou z aktivit projektu může být vytvoření metodiky pro práci s konkrétní cílovou skupinou apod., ale zároveň projekt musí obsahovat aktivity, které v přímé práci s cílovou skupinou ověřují vytvořenou metodiku).</a:t>
            </a:r>
          </a:p>
          <a:p>
            <a:r>
              <a:rPr lang="cs-CZ" dirty="0"/>
              <a:t>Stejně tak je možné v projektech podporovat vzdělávací aktivity pro cílové skupiny, ale opět jen spolu s aktivitami zaměřenými na komplexnější podporu cílových </a:t>
            </a:r>
            <a:r>
              <a:rPr lang="cs-CZ" dirty="0" smtClean="0"/>
              <a:t>skupin.</a:t>
            </a:r>
            <a:endParaRPr lang="cs-CZ" dirty="0"/>
          </a:p>
        </p:txBody>
      </p:sp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72" y="315689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4709"/>
            <a:ext cx="5760640" cy="9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8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096963"/>
            <a:ext cx="8712968" cy="55003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b="1" dirty="0" smtClean="0"/>
              <a:t>1.1. Sociální služby</a:t>
            </a:r>
          </a:p>
          <a:p>
            <a:r>
              <a:rPr lang="cs-CZ" b="1" dirty="0"/>
              <a:t>Odborné sociální poradenství </a:t>
            </a:r>
            <a:r>
              <a:rPr lang="cs-CZ" dirty="0"/>
              <a:t>- § </a:t>
            </a:r>
            <a:r>
              <a:rPr lang="cs-CZ" dirty="0" smtClean="0"/>
              <a:t>37 (občanské, </a:t>
            </a:r>
            <a:r>
              <a:rPr lang="cs-CZ" dirty="0"/>
              <a:t>rodinné </a:t>
            </a:r>
            <a:r>
              <a:rPr lang="cs-CZ" dirty="0" smtClean="0"/>
              <a:t>poradny</a:t>
            </a:r>
            <a:r>
              <a:rPr lang="cs-CZ" dirty="0"/>
              <a:t> </a:t>
            </a:r>
            <a:r>
              <a:rPr lang="cs-CZ" dirty="0" smtClean="0"/>
              <a:t>apod.); </a:t>
            </a:r>
            <a:r>
              <a:rPr lang="cs-CZ" dirty="0"/>
              <a:t>budou podporovány i </a:t>
            </a:r>
            <a:r>
              <a:rPr lang="cs-CZ" b="1" dirty="0"/>
              <a:t>mobilní terénní týmy</a:t>
            </a:r>
            <a:r>
              <a:rPr lang="cs-CZ" dirty="0"/>
              <a:t> poskytující odborné sociální poradenství </a:t>
            </a:r>
          </a:p>
          <a:p>
            <a:r>
              <a:rPr lang="cs-CZ" b="1" dirty="0" smtClean="0"/>
              <a:t>Sociálně </a:t>
            </a:r>
            <a:r>
              <a:rPr lang="cs-CZ" b="1" dirty="0"/>
              <a:t>aktivizační služby pro rodiny s dětmi </a:t>
            </a:r>
            <a:r>
              <a:rPr lang="cs-CZ" dirty="0"/>
              <a:t>- § </a:t>
            </a:r>
            <a:r>
              <a:rPr lang="cs-CZ" dirty="0" smtClean="0"/>
              <a:t>65 </a:t>
            </a:r>
            <a:r>
              <a:rPr lang="cs-CZ" dirty="0"/>
              <a:t>(poskytované rodinám s dětmi, u nichž je ohrožen vývoj dítěte v důsledku dopadů dlouhodobé krizové sociální </a:t>
            </a:r>
            <a:r>
              <a:rPr lang="cs-CZ" dirty="0" smtClean="0"/>
              <a:t>situace…)</a:t>
            </a:r>
            <a:endParaRPr lang="cs-CZ" dirty="0"/>
          </a:p>
          <a:p>
            <a:r>
              <a:rPr lang="cs-CZ" b="1" dirty="0" smtClean="0"/>
              <a:t>Nízkoprahová </a:t>
            </a:r>
            <a:r>
              <a:rPr lang="cs-CZ" b="1" dirty="0"/>
              <a:t>zařízení pro děti a mládež </a:t>
            </a:r>
            <a:r>
              <a:rPr lang="cs-CZ" dirty="0"/>
              <a:t>- § </a:t>
            </a:r>
            <a:r>
              <a:rPr lang="cs-CZ" dirty="0" smtClean="0"/>
              <a:t>62 (pro </a:t>
            </a:r>
            <a:r>
              <a:rPr lang="cs-CZ" dirty="0"/>
              <a:t>účely této výzvy bude podporována pouze cílová skupina osob ve věku od 15 do 26 </a:t>
            </a:r>
            <a:r>
              <a:rPr lang="cs-CZ" dirty="0" smtClean="0"/>
              <a:t>let)</a:t>
            </a:r>
            <a:endParaRPr lang="cs-CZ" dirty="0"/>
          </a:p>
          <a:p>
            <a:r>
              <a:rPr lang="cs-CZ" b="1" dirty="0"/>
              <a:t>Sociální rehabilitace </a:t>
            </a:r>
            <a:r>
              <a:rPr lang="cs-CZ" dirty="0"/>
              <a:t>- § 70</a:t>
            </a:r>
          </a:p>
          <a:p>
            <a:r>
              <a:rPr lang="cs-CZ" b="1" dirty="0" smtClean="0"/>
              <a:t>Sociálně </a:t>
            </a:r>
            <a:r>
              <a:rPr lang="cs-CZ" b="1" dirty="0"/>
              <a:t>terapeutické dílny </a:t>
            </a:r>
            <a:r>
              <a:rPr lang="cs-CZ" dirty="0"/>
              <a:t>- § </a:t>
            </a:r>
            <a:r>
              <a:rPr lang="cs-CZ" dirty="0" smtClean="0"/>
              <a:t>67 (</a:t>
            </a:r>
            <a:r>
              <a:rPr lang="cs-CZ" dirty="0"/>
              <a:t>cílem je dlouhodobá a pravidelná podpora zdokonalování pracovních návyků a dovedností prostřednictvím sociálně pracovní terapie)</a:t>
            </a:r>
            <a:endParaRPr lang="cs-CZ" b="1" dirty="0"/>
          </a:p>
          <a:p>
            <a:r>
              <a:rPr lang="cs-CZ" b="1" dirty="0"/>
              <a:t>Osobní asistence - </a:t>
            </a:r>
            <a:r>
              <a:rPr lang="cs-CZ" dirty="0"/>
              <a:t>§ </a:t>
            </a:r>
            <a:r>
              <a:rPr lang="cs-CZ" dirty="0" smtClean="0"/>
              <a:t>39 </a:t>
            </a:r>
            <a:r>
              <a:rPr lang="cs-CZ" dirty="0"/>
              <a:t>(pro účely této výzvy poskytovaná pouze osobám, které mají sníženou soběstačnost z důvodu chronického onemocnění nebo zdravotního postižení) </a:t>
            </a:r>
            <a:endParaRPr lang="cs-CZ" dirty="0" smtClean="0"/>
          </a:p>
          <a:p>
            <a:r>
              <a:rPr lang="cs-CZ" b="1" dirty="0"/>
              <a:t>Odlehčovací služby - </a:t>
            </a:r>
            <a:r>
              <a:rPr lang="cs-CZ" dirty="0"/>
              <a:t>§ 44 </a:t>
            </a:r>
          </a:p>
        </p:txBody>
      </p:sp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860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4334"/>
            <a:ext cx="6202876" cy="10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096963"/>
            <a:ext cx="8712968" cy="55003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1.1. Sociální služby</a:t>
            </a:r>
            <a:r>
              <a:rPr lang="cs-CZ" b="1" dirty="0"/>
              <a:t> </a:t>
            </a:r>
            <a:r>
              <a:rPr lang="cs-CZ" b="1" dirty="0" smtClean="0"/>
              <a:t>– další specifika aktivit</a:t>
            </a:r>
          </a:p>
          <a:p>
            <a:r>
              <a:rPr lang="cs-CZ" dirty="0"/>
              <a:t>Budou podporovány uvedené druhy sociálních služeb pro vymezené cílové skupiny </a:t>
            </a:r>
            <a:r>
              <a:rPr lang="cs-CZ" b="1" dirty="0"/>
              <a:t>se zaměřením na návrat těchto osob zpět a na trh práce, na udržení se na trhu práce a na umožnění přístupu ke službám podporujícím návrat na trh práce</a:t>
            </a:r>
          </a:p>
          <a:p>
            <a:r>
              <a:rPr lang="cs-CZ" dirty="0"/>
              <a:t>Jedná se o služby </a:t>
            </a:r>
            <a:r>
              <a:rPr lang="cs-CZ" b="1" dirty="0"/>
              <a:t>registrované v rámci zákona č. 108/2006 Sb</a:t>
            </a:r>
            <a:r>
              <a:rPr lang="cs-CZ" dirty="0"/>
              <a:t>. a dále jsou součástí sítě sociálních služeb uvedené </a:t>
            </a:r>
            <a:r>
              <a:rPr lang="cs-CZ" b="1" dirty="0"/>
              <a:t>ve střednědobém plánu rozvoje sociálních služeb Jihočeského </a:t>
            </a:r>
            <a:r>
              <a:rPr lang="cs-CZ" b="1" dirty="0" smtClean="0"/>
              <a:t>kraje – podmíněná síť</a:t>
            </a:r>
            <a:endParaRPr lang="cs-CZ" b="1" dirty="0"/>
          </a:p>
          <a:p>
            <a:r>
              <a:rPr lang="cs-CZ" dirty="0"/>
              <a:t>Budou podporovány pouze sociální služby poskytované </a:t>
            </a:r>
            <a:r>
              <a:rPr lang="cs-CZ" b="1" dirty="0"/>
              <a:t>terénní a ambulantní formou</a:t>
            </a:r>
          </a:p>
          <a:p>
            <a:r>
              <a:rPr lang="cs-CZ" dirty="0" smtClean="0"/>
              <a:t>Možno </a:t>
            </a:r>
            <a:r>
              <a:rPr lang="cs-CZ" dirty="0"/>
              <a:t>celoživotní vzdělávání pracovníků – </a:t>
            </a:r>
            <a:r>
              <a:rPr lang="cs-CZ" dirty="0" smtClean="0"/>
              <a:t>musí </a:t>
            </a:r>
            <a:r>
              <a:rPr lang="cs-CZ" dirty="0"/>
              <a:t>přímo souviset s poskytováním základních činností sociální služby, rozsah maximálně 24 hodin za kalendářní rok</a:t>
            </a:r>
          </a:p>
          <a:p>
            <a:r>
              <a:rPr lang="cs-CZ" dirty="0"/>
              <a:t>Sociální služba v kombinaci s jinou aktivitou – soc. služba vždy jako samostatná aktivita</a:t>
            </a:r>
          </a:p>
          <a:p>
            <a:pPr marL="0" indent="0">
              <a:buNone/>
            </a:pPr>
            <a:endParaRPr lang="cs-CZ" b="1" dirty="0" smtClean="0"/>
          </a:p>
        </p:txBody>
      </p:sp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037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206"/>
            <a:ext cx="6130868" cy="10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8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096963"/>
            <a:ext cx="8712968" cy="5500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b="1" dirty="0" smtClean="0"/>
              <a:t>1.2. </a:t>
            </a:r>
            <a:r>
              <a:rPr lang="cs-CZ" sz="3600" b="1" dirty="0"/>
              <a:t>Další programy a činnosti v oblasti sociálního </a:t>
            </a:r>
            <a:r>
              <a:rPr lang="cs-CZ" sz="3600" b="1" dirty="0" smtClean="0"/>
              <a:t>začleňování</a:t>
            </a:r>
          </a:p>
          <a:p>
            <a:pPr marL="0" indent="0">
              <a:buNone/>
            </a:pPr>
            <a:r>
              <a:rPr lang="cs-CZ" dirty="0" smtClean="0"/>
              <a:t>= </a:t>
            </a:r>
            <a:r>
              <a:rPr lang="cs-CZ" b="1" dirty="0" smtClean="0"/>
              <a:t>fakultativní činnosti </a:t>
            </a:r>
            <a:r>
              <a:rPr lang="cs-CZ" b="1" dirty="0"/>
              <a:t>nad rámec základních činností sociálních služeb podle zákona č. 108/2006 Sb., o sociálních </a:t>
            </a:r>
            <a:r>
              <a:rPr lang="cs-CZ" b="1" dirty="0" smtClean="0"/>
              <a:t>službách </a:t>
            </a:r>
            <a:r>
              <a:rPr lang="cs-CZ" dirty="0" smtClean="0"/>
              <a:t>(doprovodné programy, činnosti, které navazují na poskytování základních činností sociální služby, realizované </a:t>
            </a:r>
            <a:r>
              <a:rPr lang="cs-CZ" dirty="0"/>
              <a:t>v přirozeném sociálním prostředí osob z cílových skupin, tj. aktivity realizované terénní nebo ambulantní </a:t>
            </a:r>
            <a:r>
              <a:rPr lang="cs-CZ" dirty="0" smtClean="0"/>
              <a:t>formou) </a:t>
            </a:r>
          </a:p>
          <a:p>
            <a:pPr marL="0" indent="0">
              <a:buNone/>
            </a:pPr>
            <a:r>
              <a:rPr lang="cs-CZ" dirty="0" smtClean="0"/>
              <a:t>Nelze </a:t>
            </a:r>
            <a:r>
              <a:rPr lang="cs-CZ" dirty="0"/>
              <a:t>podporovat programy, které mají charakter sociální služby, avšak nejsou jako sociální služba </a:t>
            </a:r>
            <a:r>
              <a:rPr lang="cs-CZ" dirty="0" smtClean="0"/>
              <a:t>registrovány.</a:t>
            </a:r>
          </a:p>
        </p:txBody>
      </p:sp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5037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206"/>
            <a:ext cx="6130868" cy="10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0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096963"/>
            <a:ext cx="8892480" cy="55003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600" b="1" dirty="0" smtClean="0"/>
              <a:t>1.2. </a:t>
            </a:r>
            <a:r>
              <a:rPr lang="cs-CZ" sz="3600" b="1" dirty="0"/>
              <a:t>Další programy a činnosti v oblasti </a:t>
            </a:r>
            <a:r>
              <a:rPr lang="cs-CZ" sz="3600" b="1" dirty="0" smtClean="0"/>
              <a:t>sociálního začleňování</a:t>
            </a:r>
          </a:p>
          <a:p>
            <a:pPr marL="0" indent="0">
              <a:buNone/>
            </a:pPr>
            <a:r>
              <a:rPr lang="cs-CZ" sz="2600" b="1" dirty="0" smtClean="0"/>
              <a:t>a) </a:t>
            </a:r>
            <a:r>
              <a:rPr lang="cs-CZ" sz="2600" dirty="0"/>
              <a:t>Aktivity směřující k </a:t>
            </a:r>
            <a:r>
              <a:rPr lang="cs-CZ" sz="2600" b="1" dirty="0"/>
              <a:t>podpoře mladým lidem ze sociálně znevýhodněného prostředí</a:t>
            </a:r>
            <a:r>
              <a:rPr lang="cs-CZ" sz="2600" dirty="0"/>
              <a:t> při vstupu do samostatného života po ukončení nebo i v průběhu jejich vzdělávání </a:t>
            </a:r>
            <a:r>
              <a:rPr lang="cs-CZ" sz="2600" dirty="0" smtClean="0"/>
              <a:t>(např. vzdělávací aktivity </a:t>
            </a:r>
            <a:r>
              <a:rPr lang="cs-CZ" sz="2600" dirty="0"/>
              <a:t>na podporu rozvoje psychosociálních </a:t>
            </a:r>
            <a:r>
              <a:rPr lang="cs-CZ" sz="2600" dirty="0" smtClean="0"/>
              <a:t>dovedností</a:t>
            </a:r>
            <a:r>
              <a:rPr lang="cs-CZ" sz="2600" dirty="0"/>
              <a:t>, právního povědomí, posílení osobních </a:t>
            </a:r>
            <a:r>
              <a:rPr lang="cs-CZ" sz="2600" dirty="0" smtClean="0"/>
              <a:t>kompetencí atd.)</a:t>
            </a:r>
          </a:p>
          <a:p>
            <a:pPr marL="0" indent="0">
              <a:buNone/>
            </a:pPr>
            <a:r>
              <a:rPr lang="cs-CZ" sz="2600" b="1" dirty="0" smtClean="0"/>
              <a:t>b) </a:t>
            </a:r>
            <a:r>
              <a:rPr lang="cs-CZ" sz="2600" dirty="0"/>
              <a:t>Aktivity a programy sekundární a terciární prevence </a:t>
            </a:r>
            <a:r>
              <a:rPr lang="cs-CZ" sz="2600" b="1" dirty="0"/>
              <a:t>pro osoby s chronickým duševním onemocněním</a:t>
            </a:r>
            <a:r>
              <a:rPr lang="cs-CZ" sz="2600" dirty="0"/>
              <a:t> a jejich rodinné </a:t>
            </a:r>
            <a:r>
              <a:rPr lang="cs-CZ" sz="2600" dirty="0" smtClean="0"/>
              <a:t>příslušníky (např. </a:t>
            </a:r>
            <a:r>
              <a:rPr lang="cs-CZ" sz="2600" dirty="0"/>
              <a:t>specializované právní poradenství, svépomocné a aktivizační programy atd</a:t>
            </a:r>
            <a:r>
              <a:rPr lang="cs-CZ" sz="2600" dirty="0" smtClean="0"/>
              <a:t>.)</a:t>
            </a:r>
          </a:p>
          <a:p>
            <a:pPr marL="0" indent="0">
              <a:buNone/>
            </a:pPr>
            <a:r>
              <a:rPr lang="cs-CZ" sz="2600" b="1" dirty="0" smtClean="0"/>
              <a:t>c) </a:t>
            </a:r>
            <a:r>
              <a:rPr lang="cs-CZ" sz="2600" b="1" dirty="0"/>
              <a:t>Motivační programy přispívající k sociálnímu začlenění nebo k prevenci sociálního vyloučení osob v nepříznivé sociální situaci</a:t>
            </a:r>
            <a:r>
              <a:rPr lang="cs-CZ" sz="2600" dirty="0"/>
              <a:t>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b="1" dirty="0" smtClean="0"/>
              <a:t>d) </a:t>
            </a:r>
            <a:r>
              <a:rPr lang="cs-CZ" sz="2600" dirty="0"/>
              <a:t>Programy a aktivity v oblasti </a:t>
            </a:r>
            <a:r>
              <a:rPr lang="cs-CZ" sz="2600" b="1" dirty="0"/>
              <a:t>sociálně-právní ochrany dětí</a:t>
            </a:r>
            <a:r>
              <a:rPr lang="cs-CZ" sz="2600" dirty="0"/>
              <a:t> zaměřené na preventivní programy na podporu </a:t>
            </a:r>
            <a:r>
              <a:rPr lang="cs-CZ" sz="2600" dirty="0" smtClean="0"/>
              <a:t>rodiny. </a:t>
            </a:r>
            <a:r>
              <a:rPr lang="cs-CZ" sz="2600" dirty="0"/>
              <a:t>Jedná se pouze o aktivity, které nejsou současně podporovány ze státní dotace na výkon sociálně-právní ochrany dětí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endParaRPr lang="cs-CZ" sz="3600" b="1" dirty="0" smtClean="0"/>
          </a:p>
        </p:txBody>
      </p:sp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860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206"/>
            <a:ext cx="6130868" cy="10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57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096963"/>
            <a:ext cx="8892480" cy="55003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b="1" dirty="0" smtClean="0"/>
              <a:t>1.2. </a:t>
            </a:r>
            <a:r>
              <a:rPr lang="cs-CZ" sz="3600" b="1" dirty="0"/>
              <a:t>Další programy a činnosti v oblasti </a:t>
            </a:r>
            <a:r>
              <a:rPr lang="cs-CZ" sz="3600" b="1" dirty="0" smtClean="0"/>
              <a:t>sociálního začleňování</a:t>
            </a:r>
          </a:p>
          <a:p>
            <a:pPr marL="0" indent="0">
              <a:buNone/>
            </a:pPr>
            <a:r>
              <a:rPr lang="cs-CZ" sz="2200" dirty="0" smtClean="0"/>
              <a:t>e) </a:t>
            </a:r>
            <a:r>
              <a:rPr lang="cs-CZ" sz="2200" dirty="0"/>
              <a:t>Aktivity zaměřené na podporu </a:t>
            </a:r>
            <a:r>
              <a:rPr lang="cs-CZ" sz="2200" b="1" dirty="0"/>
              <a:t>pečujících osob a </a:t>
            </a:r>
            <a:r>
              <a:rPr lang="cs-CZ" sz="2200" b="1" dirty="0" smtClean="0"/>
              <a:t>neformální péče </a:t>
            </a:r>
            <a:r>
              <a:rPr lang="cs-CZ" sz="2200" dirty="0" smtClean="0"/>
              <a:t>(</a:t>
            </a:r>
            <a:r>
              <a:rPr lang="cs-CZ" sz="2200" dirty="0"/>
              <a:t>tj. péče poskytovaná osobě závislé v rámci rodin nebo komunit osobami </a:t>
            </a:r>
            <a:r>
              <a:rPr lang="cs-CZ" sz="2200" dirty="0" smtClean="0"/>
              <a:t>blízkými) </a:t>
            </a:r>
            <a:r>
              <a:rPr lang="cs-CZ" sz="2200" b="1" dirty="0" smtClean="0"/>
              <a:t> a sdílené </a:t>
            </a:r>
            <a:r>
              <a:rPr lang="cs-CZ" sz="2200" b="1" dirty="0"/>
              <a:t>péče</a:t>
            </a:r>
            <a:r>
              <a:rPr lang="cs-CZ" sz="2200" dirty="0"/>
              <a:t> (tj. kombinace péče poskytované profesionálními poskytovateli a neformálními pečovateli), včetně rozvoje </a:t>
            </a:r>
            <a:r>
              <a:rPr lang="cs-CZ" sz="2200" b="1" dirty="0"/>
              <a:t>domácí paliativní péče</a:t>
            </a:r>
            <a:r>
              <a:rPr lang="cs-CZ" sz="2200" dirty="0"/>
              <a:t> (terénní mobilní týmy, vzdělávání a poradenství pro osoby pečující apod</a:t>
            </a:r>
            <a:r>
              <a:rPr lang="cs-CZ" sz="2200" dirty="0" smtClean="0"/>
              <a:t>.); podporovány </a:t>
            </a:r>
            <a:r>
              <a:rPr lang="cs-CZ" sz="2200" dirty="0"/>
              <a:t>budou zejména </a:t>
            </a:r>
            <a:r>
              <a:rPr lang="cs-CZ" sz="2200" b="1" dirty="0"/>
              <a:t>podpůrné služby určené pro pečující osoby</a:t>
            </a:r>
            <a:r>
              <a:rPr lang="cs-CZ" sz="2200" dirty="0"/>
              <a:t>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f) </a:t>
            </a:r>
            <a:r>
              <a:rPr lang="cs-CZ" sz="2200" dirty="0"/>
              <a:t>Aktivity zaměřené na </a:t>
            </a:r>
            <a:r>
              <a:rPr lang="cs-CZ" sz="2200" b="1" dirty="0"/>
              <a:t>předcházení ekonomické nestability</a:t>
            </a:r>
            <a:r>
              <a:rPr lang="cs-CZ" sz="2200" dirty="0"/>
              <a:t> osob z cílových skupin - posilování finanční gramotnosti osob ohrožených předlužeností, finanční plánování a řešení </a:t>
            </a:r>
            <a:r>
              <a:rPr lang="cs-CZ" sz="2200" dirty="0" smtClean="0"/>
              <a:t>zadluženosti atd.</a:t>
            </a:r>
          </a:p>
          <a:p>
            <a:pPr marL="0" indent="0">
              <a:buNone/>
            </a:pPr>
            <a:r>
              <a:rPr lang="cs-CZ" sz="2200" dirty="0" smtClean="0"/>
              <a:t>g) </a:t>
            </a:r>
            <a:r>
              <a:rPr lang="cs-CZ" sz="2200" b="1" dirty="0"/>
              <a:t>Aktivity místních samospráv při optimalizaci zajištění činností a výkonu sociální práce na svém území</a:t>
            </a:r>
            <a:r>
              <a:rPr lang="cs-CZ" sz="2200" dirty="0"/>
              <a:t> - podpora profesionální realizace sociální práce jako činnosti zaměřené na pomoc jednotlivcům, skupinám či komunitám</a:t>
            </a:r>
            <a:endParaRPr lang="cs-CZ" sz="2200" dirty="0" smtClean="0"/>
          </a:p>
          <a:p>
            <a:pPr marL="0" indent="0">
              <a:buNone/>
            </a:pPr>
            <a:r>
              <a:rPr lang="cs-CZ" sz="2600" b="1" dirty="0" smtClean="0"/>
              <a:t>Podrobný popis aktivit viz Příloha 1 výzvy.</a:t>
            </a:r>
            <a:endParaRPr lang="cs-CZ" sz="2600" b="1" dirty="0"/>
          </a:p>
          <a:p>
            <a:pPr marL="0" indent="0">
              <a:buNone/>
            </a:pPr>
            <a:endParaRPr lang="cs-CZ" sz="3600" b="1" dirty="0" smtClean="0"/>
          </a:p>
        </p:txBody>
      </p:sp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5037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206"/>
            <a:ext cx="6130868" cy="10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b="1" dirty="0"/>
              <a:t>Povinná dokumentace pro </a:t>
            </a:r>
            <a:r>
              <a:rPr lang="cs-CZ" sz="3600" b="1" dirty="0" smtClean="0"/>
              <a:t>aktivity:</a:t>
            </a:r>
          </a:p>
          <a:p>
            <a:pPr marL="0" indent="0">
              <a:buNone/>
            </a:pPr>
            <a:endParaRPr lang="cs-CZ" sz="3600" b="1" dirty="0" smtClean="0"/>
          </a:p>
          <a:p>
            <a:pPr algn="just"/>
            <a:r>
              <a:rPr lang="cs-CZ" sz="3600" dirty="0"/>
              <a:t>Písemná nebo ústní smlouva s klientem o poskytování služby</a:t>
            </a:r>
          </a:p>
          <a:p>
            <a:pPr algn="just"/>
            <a:r>
              <a:rPr lang="cs-CZ" sz="3600" dirty="0"/>
              <a:t>Evidence podpořených osob</a:t>
            </a:r>
          </a:p>
          <a:p>
            <a:pPr algn="just"/>
            <a:r>
              <a:rPr lang="cs-CZ" sz="3600" dirty="0"/>
              <a:t>Prokazatelnost vykazovaných hodnot – záznamy o každém klientovi, prezenční listiny, monitorovací listy podpořených osob atd</a:t>
            </a:r>
            <a:r>
              <a:rPr lang="cs-CZ" sz="3600" dirty="0" smtClean="0"/>
              <a:t>.</a:t>
            </a:r>
          </a:p>
          <a:p>
            <a:pPr marL="0" indent="0" algn="just">
              <a:buNone/>
            </a:pPr>
            <a:endParaRPr lang="cs-CZ" sz="3600" dirty="0"/>
          </a:p>
          <a:p>
            <a:pPr marL="0" indent="0" algn="just">
              <a:buNone/>
            </a:pPr>
            <a:r>
              <a:rPr lang="cs-CZ" sz="3600" dirty="0"/>
              <a:t>Sledované indikátory se vyplňují dle uvedených pokynů:</a:t>
            </a:r>
          </a:p>
          <a:p>
            <a:pPr algn="just"/>
            <a:r>
              <a:rPr lang="cs-CZ" sz="3600" dirty="0">
                <a:hlinkClick r:id="rId2"/>
              </a:rPr>
              <a:t>https://www.esfcr.cz/documents/21802/798871/Pokyny+pro+evidenci+rozsahu+a+typu+podpory+jednotliv%C3%BDm+podpo%C5%99en%C3%BDm+osob%C3%A1m/47844036-98d0-4c08-befa-ba98b55480bb</a:t>
            </a:r>
            <a:r>
              <a:rPr lang="cs-CZ" sz="3600" dirty="0"/>
              <a:t> </a:t>
            </a:r>
            <a:endParaRPr lang="cs-CZ" sz="3600" b="1" dirty="0" smtClean="0"/>
          </a:p>
          <a:p>
            <a:pPr marL="0" indent="0">
              <a:buNone/>
            </a:pPr>
            <a:endParaRPr lang="cs-CZ" sz="2600" b="1" dirty="0"/>
          </a:p>
          <a:p>
            <a:pPr marL="0" indent="0">
              <a:buNone/>
            </a:pPr>
            <a:endParaRPr lang="cs-CZ" sz="3600" b="1" dirty="0" smtClean="0"/>
          </a:p>
        </p:txBody>
      </p:sp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206"/>
            <a:ext cx="6130868" cy="10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8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096963"/>
            <a:ext cx="8892480" cy="5500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b="1" dirty="0" smtClean="0"/>
              <a:t>Nepodporované aktivity:</a:t>
            </a:r>
          </a:p>
          <a:p>
            <a:pPr lvl="0"/>
            <a:r>
              <a:rPr lang="cs-CZ" sz="2800" dirty="0"/>
              <a:t>Volnočasové aktivity </a:t>
            </a:r>
          </a:p>
          <a:p>
            <a:pPr lvl="0"/>
            <a:r>
              <a:rPr lang="cs-CZ" sz="2800" dirty="0"/>
              <a:t>PC/jazykové kurzy jako samostatný projekt </a:t>
            </a:r>
          </a:p>
          <a:p>
            <a:pPr lvl="0"/>
            <a:r>
              <a:rPr lang="cs-CZ" sz="2800" dirty="0"/>
              <a:t>Osvětová činnost/kampaně jako samostatný projekt </a:t>
            </a:r>
          </a:p>
          <a:p>
            <a:pPr lvl="0"/>
            <a:r>
              <a:rPr lang="cs-CZ" sz="2800" dirty="0"/>
              <a:t>Tvorba komplexních vzdělávacích programů včetně e-</a:t>
            </a:r>
            <a:r>
              <a:rPr lang="cs-CZ" sz="2800" dirty="0" err="1"/>
              <a:t>learningových</a:t>
            </a:r>
            <a:r>
              <a:rPr lang="cs-CZ" sz="2800" dirty="0"/>
              <a:t> kurzů </a:t>
            </a:r>
          </a:p>
          <a:p>
            <a:pPr lvl="0"/>
            <a:r>
              <a:rPr lang="cs-CZ" sz="2800" dirty="0"/>
              <a:t>Všeobecné psychologické poradenství, pokud nebude součástí komplexní poradenské práce s účastníkem projektu </a:t>
            </a:r>
          </a:p>
          <a:p>
            <a:pPr lvl="0"/>
            <a:r>
              <a:rPr lang="cs-CZ" sz="2800" dirty="0"/>
              <a:t>Zahraniční stáže </a:t>
            </a:r>
          </a:p>
          <a:p>
            <a:r>
              <a:rPr lang="cs-CZ" sz="2800" dirty="0"/>
              <a:t>Vzdělávání členů realizačního týmu s výjimkou případů uvedených výše v textu. Potřebnost vzdělávacích aktivit zdůvodní žadatel v projektové žádosti.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>
              <a:buNone/>
            </a:pPr>
            <a:endParaRPr lang="cs-CZ" sz="36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988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206"/>
            <a:ext cx="6130868" cy="10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72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Vykazování </a:t>
            </a:r>
            <a:r>
              <a:rPr lang="cs-CZ" sz="2800" b="1" dirty="0" smtClean="0"/>
              <a:t>indikátorů:</a:t>
            </a:r>
          </a:p>
          <a:p>
            <a:pPr marL="0" indent="0">
              <a:buNone/>
            </a:pPr>
            <a:endParaRPr lang="cs-CZ" sz="800" b="1" dirty="0" smtClean="0"/>
          </a:p>
          <a:p>
            <a:r>
              <a:rPr lang="cs-CZ" sz="2200" dirty="0" smtClean="0"/>
              <a:t>Povinnost </a:t>
            </a:r>
            <a:r>
              <a:rPr lang="cs-CZ" sz="2200" dirty="0"/>
              <a:t>stanovit v žádosti cílové hodnoty indikátorů</a:t>
            </a:r>
          </a:p>
          <a:p>
            <a:pPr marL="457200" lvl="1" indent="0" algn="just">
              <a:buNone/>
            </a:pPr>
            <a:r>
              <a:rPr lang="cs-CZ" sz="2200" dirty="0" smtClean="0"/>
              <a:t>- Včetně </a:t>
            </a:r>
            <a:r>
              <a:rPr lang="cs-CZ" sz="2200" dirty="0"/>
              <a:t>popisu způsobu stanovení této hodnoty</a:t>
            </a:r>
          </a:p>
          <a:p>
            <a:pPr algn="just"/>
            <a:r>
              <a:rPr lang="cs-CZ" sz="2200" dirty="0"/>
              <a:t>Nastavení je závazné u indikátorů povinných k naplňování projektu </a:t>
            </a:r>
          </a:p>
          <a:p>
            <a:pPr marL="457200" lvl="1" indent="0" algn="just">
              <a:buNone/>
            </a:pPr>
            <a:r>
              <a:rPr lang="cs-CZ" sz="2200" dirty="0" smtClean="0"/>
              <a:t>- Úprava </a:t>
            </a:r>
            <a:r>
              <a:rPr lang="cs-CZ" sz="2200" dirty="0"/>
              <a:t>– </a:t>
            </a:r>
            <a:r>
              <a:rPr lang="cs-CZ" sz="2200" b="1" dirty="0"/>
              <a:t>podstatnou změnou</a:t>
            </a:r>
          </a:p>
          <a:p>
            <a:pPr marL="457200" lvl="1" indent="0" algn="just">
              <a:buNone/>
            </a:pPr>
            <a:r>
              <a:rPr lang="cs-CZ" sz="2200" dirty="0" smtClean="0"/>
              <a:t>- Při </a:t>
            </a:r>
            <a:r>
              <a:rPr lang="cs-CZ" sz="2200" dirty="0"/>
              <a:t>nesplnění - </a:t>
            </a:r>
            <a:r>
              <a:rPr lang="cs-CZ" sz="2200" b="1" dirty="0"/>
              <a:t>sankce</a:t>
            </a:r>
          </a:p>
          <a:p>
            <a:pPr algn="just"/>
            <a:r>
              <a:rPr lang="cs-CZ" sz="2200" dirty="0"/>
              <a:t>Průběžné sledování jejich naplnění</a:t>
            </a:r>
          </a:p>
          <a:p>
            <a:pPr marL="457200" lvl="1" indent="0" algn="just">
              <a:buNone/>
            </a:pPr>
            <a:r>
              <a:rPr lang="cs-CZ" sz="2200" dirty="0" smtClean="0"/>
              <a:t>- Ve </a:t>
            </a:r>
            <a:r>
              <a:rPr lang="cs-CZ" sz="2200" dirty="0"/>
              <a:t>zprávách o realizaci projektu </a:t>
            </a:r>
          </a:p>
          <a:p>
            <a:pPr algn="just"/>
            <a:r>
              <a:rPr lang="cs-CZ" sz="2200" dirty="0"/>
              <a:t>Prokazatelnost vykazovaných hodnot</a:t>
            </a:r>
          </a:p>
          <a:p>
            <a:pPr marL="457200" lvl="1" indent="0" algn="just">
              <a:buNone/>
            </a:pPr>
            <a:r>
              <a:rPr lang="cs-CZ" sz="2200" dirty="0" smtClean="0"/>
              <a:t>- Záznamy </a:t>
            </a:r>
            <a:r>
              <a:rPr lang="cs-CZ" sz="2200" dirty="0"/>
              <a:t>o každém klientovi, prezenční listiny atd. ověřitelné případnou kontrolou, monitorovací </a:t>
            </a:r>
            <a:r>
              <a:rPr lang="cs-CZ" sz="2200" dirty="0" smtClean="0"/>
              <a:t>listy</a:t>
            </a:r>
            <a:endParaRPr lang="cs-CZ" sz="22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206"/>
            <a:ext cx="6130868" cy="10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Indikátory se závazkem: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000" dirty="0"/>
              <a:t>V žádosti o podporu žadatel </a:t>
            </a:r>
            <a:r>
              <a:rPr lang="cs-CZ" sz="2000" b="1" dirty="0"/>
              <a:t>uvede cílovou hodnotu</a:t>
            </a:r>
            <a:r>
              <a:rPr lang="cs-CZ" sz="2000" dirty="0"/>
              <a:t> (tj. hodnotu, která se chápe jako </a:t>
            </a:r>
            <a:r>
              <a:rPr lang="cs-CZ" sz="2000" b="1" dirty="0"/>
              <a:t>závazek žadatele</a:t>
            </a:r>
            <a:r>
              <a:rPr lang="cs-CZ" sz="2000" dirty="0"/>
              <a:t>, kterého má dosáhnout díky realizaci projektu uvedeného v žádosti </a:t>
            </a:r>
            <a:r>
              <a:rPr lang="cs-CZ" sz="2000" dirty="0" smtClean="0"/>
              <a:t>o podporu) k následujícím indikátorům:</a:t>
            </a:r>
          </a:p>
          <a:p>
            <a:pPr marL="0" indent="0">
              <a:buNone/>
            </a:pPr>
            <a:endParaRPr lang="cs-CZ" sz="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00358"/>
              </p:ext>
            </p:extLst>
          </p:nvPr>
        </p:nvGraphicFramePr>
        <p:xfrm>
          <a:off x="503548" y="3573016"/>
          <a:ext cx="8136904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4145"/>
                <a:gridCol w="3686375"/>
                <a:gridCol w="1728192"/>
                <a:gridCol w="172819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Kód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Název indikátoru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Měrná jednotka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Typ indikátoru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60000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Celkový počet účastníků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Účastníci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Výstup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Kapacita podpořených služeb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Využívání podpořených služeb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8574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Představení výzvy:</a:t>
            </a:r>
          </a:p>
          <a:p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83657"/>
              </p:ext>
            </p:extLst>
          </p:nvPr>
        </p:nvGraphicFramePr>
        <p:xfrm>
          <a:off x="395536" y="1844824"/>
          <a:ext cx="8136904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7951"/>
                <a:gridCol w="3858953"/>
              </a:tblGrid>
              <a:tr h="38404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Číslo výzvy MAS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594/03_16_047/CLLD_15_01_266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cs-CZ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Název výzvy MAS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/>
                        <a:t>Výzva MAS Rozkvět, </a:t>
                      </a:r>
                      <a:r>
                        <a:rPr lang="cs-CZ" sz="1600" dirty="0" err="1" smtClean="0"/>
                        <a:t>z.s</a:t>
                      </a:r>
                      <a:r>
                        <a:rPr lang="cs-CZ" sz="1600" dirty="0" smtClean="0"/>
                        <a:t>. – SOCIÁLNÍ SLUŽBY A SOCIÁLNÍ ZAČLEŇOVÁNÍ – </a:t>
                      </a:r>
                      <a:r>
                        <a:rPr lang="cs-CZ" sz="1600" dirty="0" smtClean="0"/>
                        <a:t>II.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04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Druh výzvy MAS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Kolová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Určení z hlediska konkurence mezi projekty v rámci výzvy MAS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Otevřená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57609"/>
              </p:ext>
            </p:extLst>
          </p:nvPr>
        </p:nvGraphicFramePr>
        <p:xfrm>
          <a:off x="395536" y="4293096"/>
          <a:ext cx="8136904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5816"/>
                <a:gridCol w="3941088"/>
              </a:tblGrid>
              <a:tr h="3291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Datum vyhlášení výzvy MAS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/>
                        <a:t>06 .08. 2018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1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Datum zahájení příjmu žádostí o podporu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/>
                        <a:t>06. 08. 2018</a:t>
                      </a:r>
                      <a:r>
                        <a:rPr lang="cs-CZ" sz="1600" b="1" dirty="0" smtClean="0">
                          <a:effectLst/>
                        </a:rPr>
                        <a:t>, </a:t>
                      </a:r>
                      <a:r>
                        <a:rPr lang="cs-CZ" sz="1600" b="1" dirty="0">
                          <a:effectLst/>
                        </a:rPr>
                        <a:t>4</a:t>
                      </a:r>
                      <a:r>
                        <a:rPr lang="cs-CZ" sz="1600" b="1" dirty="0" smtClean="0">
                          <a:effectLst/>
                        </a:rPr>
                        <a:t>:00 </a:t>
                      </a:r>
                      <a:r>
                        <a:rPr lang="cs-CZ" sz="1600" b="1" dirty="0">
                          <a:effectLst/>
                        </a:rPr>
                        <a:t>hodin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1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Datum ukončení příjmu žádostí o podporu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/>
                        <a:t>10</a:t>
                      </a:r>
                      <a:r>
                        <a:rPr lang="fi-FI" sz="1600" b="1" dirty="0" smtClean="0"/>
                        <a:t>. </a:t>
                      </a:r>
                      <a:r>
                        <a:rPr lang="cs-CZ" sz="1600" b="1" dirty="0" smtClean="0"/>
                        <a:t>09</a:t>
                      </a:r>
                      <a:r>
                        <a:rPr lang="fi-FI" sz="1600" b="1" dirty="0" smtClean="0"/>
                        <a:t>. 201</a:t>
                      </a:r>
                      <a:r>
                        <a:rPr lang="cs-CZ" sz="1600" b="1" dirty="0" smtClean="0"/>
                        <a:t>8</a:t>
                      </a:r>
                      <a:r>
                        <a:rPr lang="fi-FI" sz="1600" b="1" dirty="0" smtClean="0"/>
                        <a:t>, </a:t>
                      </a:r>
                      <a:r>
                        <a:rPr lang="fi-FI" sz="1600" b="1" dirty="0" smtClean="0"/>
                        <a:t>12:00 hodin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35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Maximální délka, na kterou je žadatel oprávněn projekt naplánovat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effectLst/>
                        </a:rPr>
                        <a:t>max. 36 měsíců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35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Nejzazší datum pro ukončení fyzické realizace projektu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30. </a:t>
                      </a:r>
                      <a:r>
                        <a:rPr lang="cs-CZ" sz="1600" b="1" dirty="0" smtClean="0">
                          <a:effectLst/>
                        </a:rPr>
                        <a:t>06. 2022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6706932" cy="11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22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Indikátory:</a:t>
            </a:r>
          </a:p>
          <a:p>
            <a:r>
              <a:rPr lang="cs-CZ" sz="2000" dirty="0"/>
              <a:t>V případě, že projekt podporu získá, bude mít žadatel povinnost kromě indikátorů se závazkem </a:t>
            </a:r>
            <a:r>
              <a:rPr lang="cs-CZ" sz="2000" b="1" dirty="0"/>
              <a:t>vykazovat dosažené hodnoty také pro</a:t>
            </a:r>
            <a:r>
              <a:rPr lang="cs-CZ" sz="2000" dirty="0"/>
              <a:t>:</a:t>
            </a:r>
          </a:p>
          <a:p>
            <a:pPr marL="457200" indent="-457200">
              <a:buAutoNum type="alphaLcParenR"/>
            </a:pPr>
            <a:r>
              <a:rPr lang="cs-CZ" sz="2000" b="1" dirty="0" smtClean="0"/>
              <a:t>Indikátory </a:t>
            </a:r>
            <a:r>
              <a:rPr lang="cs-CZ" sz="2000" b="1" dirty="0"/>
              <a:t>výstupů</a:t>
            </a:r>
            <a:r>
              <a:rPr lang="cs-CZ" sz="2000" dirty="0"/>
              <a:t>, které navazují na charakteristiky účastníků jako je </a:t>
            </a:r>
            <a:r>
              <a:rPr lang="cs-CZ" sz="2000" b="1" dirty="0"/>
              <a:t>např. věk, postavení na trhu práce, případné znevýhodnění, atd</a:t>
            </a:r>
            <a:r>
              <a:rPr lang="cs-CZ" sz="2000" dirty="0"/>
              <a:t>. Tyto indikátory se načítají automaticky z Monitorovacího listu podpořené osoby skrze informační systém IS ESF 2014+, který příjemce zpracovává společně se Zprávou o realizaci projektu (</a:t>
            </a:r>
            <a:r>
              <a:rPr lang="cs-CZ" sz="2000" dirty="0" err="1"/>
              <a:t>ZoR</a:t>
            </a:r>
            <a:r>
              <a:rPr lang="cs-CZ" sz="2000" dirty="0"/>
              <a:t>); </a:t>
            </a:r>
            <a:endParaRPr lang="cs-CZ" sz="2000" dirty="0" smtClean="0"/>
          </a:p>
          <a:p>
            <a:pPr marL="457200" indent="-457200">
              <a:buAutoNum type="alphaLcParenR"/>
            </a:pPr>
            <a:r>
              <a:rPr lang="cs-CZ" sz="2000" b="1" dirty="0"/>
              <a:t>Indikátory z tabulek uvedených níže</a:t>
            </a:r>
            <a:r>
              <a:rPr lang="cs-CZ" sz="2000" dirty="0"/>
              <a:t>, které jsou </a:t>
            </a:r>
            <a:r>
              <a:rPr lang="cs-CZ" sz="2000" b="1" dirty="0"/>
              <a:t>relevantní vůči plánovaným aktivitám a podporovaným cílovým skupinám projektu</a:t>
            </a:r>
            <a:r>
              <a:rPr lang="cs-CZ" sz="2000" dirty="0"/>
              <a:t>. Žadatel má povinnost v žádosti o podporu u těchto indikátorů vyplnit pole cílová hodnota. Pokud je daný indikátor vůči projektovým aktivitám nerelevantní, pak je možné u něj uvést cílovou hodnotu 0. U výsledkových indikátorů, které se týkají účastníků, žadatel uvede vždy cílovou hodnotu 0.</a:t>
            </a:r>
          </a:p>
          <a:p>
            <a:pPr marL="0" indent="0">
              <a:buNone/>
            </a:pPr>
            <a:endParaRPr lang="cs-CZ" sz="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Indikátory bez závazku:</a:t>
            </a:r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endParaRPr lang="cs-CZ" sz="1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06294"/>
              </p:ext>
            </p:extLst>
          </p:nvPr>
        </p:nvGraphicFramePr>
        <p:xfrm>
          <a:off x="251520" y="1916831"/>
          <a:ext cx="8568952" cy="4824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424">
                  <a:extLst>
                    <a:ext uri="{9D8B030D-6E8A-4147-A177-3AD203B41FA5}">
                      <a16:colId xmlns:a16="http://schemas.microsoft.com/office/drawing/2014/main" xmlns="" val="1624073060"/>
                    </a:ext>
                  </a:extLst>
                </a:gridCol>
                <a:gridCol w="5555999">
                  <a:extLst>
                    <a:ext uri="{9D8B030D-6E8A-4147-A177-3AD203B41FA5}">
                      <a16:colId xmlns:a16="http://schemas.microsoft.com/office/drawing/2014/main" xmlns="" val="686945586"/>
                    </a:ext>
                  </a:extLst>
                </a:gridCol>
                <a:gridCol w="1242789">
                  <a:extLst>
                    <a:ext uri="{9D8B030D-6E8A-4147-A177-3AD203B41FA5}">
                      <a16:colId xmlns:a16="http://schemas.microsoft.com/office/drawing/2014/main" xmlns="" val="173255391"/>
                    </a:ext>
                  </a:extLst>
                </a:gridCol>
                <a:gridCol w="994740">
                  <a:extLst>
                    <a:ext uri="{9D8B030D-6E8A-4147-A177-3AD203B41FA5}">
                      <a16:colId xmlns:a16="http://schemas.microsoft.com/office/drawing/2014/main" xmlns="" val="279117544"/>
                    </a:ext>
                  </a:extLst>
                </a:gridCol>
              </a:tblGrid>
              <a:tr h="67724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Kód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Název indikátoru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Měrná jednotka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indikátoru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67533340"/>
                  </a:ext>
                </a:extLst>
              </a:tr>
              <a:tr h="677245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napsaných a zveřejněných analytických a strategických dokumentů (vč. evaluačních)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87509073"/>
                  </a:ext>
                </a:extLst>
              </a:tr>
              <a:tr h="677245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 v procesu vzdělávání/odborné přípravy po ukončení své účasti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86565056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Účastníci, kteří získali kvalifikaci pro ukončení své účasti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08964486"/>
                  </a:ext>
                </a:extLst>
              </a:tr>
              <a:tr h="1015867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Znevýhodnění účastníci, kteří po ukončení své účasti hledají zaměstnání, jsou v procesu vzdělávání/odborné přípravy, rozšiřují si kvalifikaci nebo jsou zaměstnaní, a to i OSVČ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16955019"/>
                  </a:ext>
                </a:extLst>
              </a:tr>
              <a:tr h="677245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67315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Bývalí účastníci projektů v oblasti sociálních služeb, u nichž služba naplnila svůj účel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22292058"/>
                  </a:ext>
                </a:extLst>
              </a:tr>
              <a:tr h="748675"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67310 </a:t>
                      </a: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Bývalí účastníci projektů, u nichž intervence formou sociální práce naplnila svůj účel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65817067"/>
                  </a:ext>
                </a:extLst>
              </a:tr>
            </a:tbl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  <a:endParaRPr lang="cs-CZ" sz="2800" b="1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1. </a:t>
            </a:r>
            <a:r>
              <a:rPr lang="cs-CZ" sz="2400" b="1" u="sng" dirty="0" smtClean="0"/>
              <a:t>Osobní </a:t>
            </a:r>
            <a:r>
              <a:rPr lang="cs-CZ" sz="2400" b="1" u="sng" dirty="0"/>
              <a:t>náklady </a:t>
            </a:r>
            <a:endParaRPr lang="cs-CZ" sz="2400" u="sng" dirty="0"/>
          </a:p>
          <a:p>
            <a:r>
              <a:rPr lang="cs-CZ" sz="2400" dirty="0" smtClean="0"/>
              <a:t>mzdy </a:t>
            </a:r>
            <a:r>
              <a:rPr lang="cs-CZ" sz="2400" dirty="0"/>
              <a:t>a platy členů realizačního týmu (RT</a:t>
            </a:r>
            <a:r>
              <a:rPr lang="cs-CZ" sz="2400" dirty="0" smtClean="0"/>
              <a:t>): </a:t>
            </a:r>
            <a:endParaRPr lang="cs-CZ" sz="2400" dirty="0"/>
          </a:p>
          <a:p>
            <a:r>
              <a:rPr lang="cs-CZ" sz="2400" dirty="0" smtClean="0"/>
              <a:t>pracovní </a:t>
            </a:r>
            <a:r>
              <a:rPr lang="cs-CZ" sz="2400" dirty="0"/>
              <a:t>smlouvy (PS) </a:t>
            </a:r>
          </a:p>
          <a:p>
            <a:r>
              <a:rPr lang="cs-CZ" sz="2400" dirty="0" smtClean="0"/>
              <a:t>dohoda </a:t>
            </a:r>
            <a:r>
              <a:rPr lang="cs-CZ" sz="2400" dirty="0"/>
              <a:t>o pracovní činnosti (DPČ) </a:t>
            </a:r>
          </a:p>
          <a:p>
            <a:pPr lvl="1"/>
            <a:r>
              <a:rPr lang="cs-CZ" sz="2000" dirty="0" smtClean="0"/>
              <a:t>týdenní </a:t>
            </a:r>
            <a:r>
              <a:rPr lang="cs-CZ" sz="2000" dirty="0"/>
              <a:t>rozsah nesmí v průměru překračovat 20 hodin, a to maximálně za dobu 52 týdnů. Do částky 2499 Kč za měsíc zaměstnanec ani zaměstnavatel zdravotní a sociální pojištění neplatí. Od částky 2500 Kč za měsíc vzniká povinnost platby zdravotního a sociálního pojištění </a:t>
            </a:r>
          </a:p>
          <a:p>
            <a:r>
              <a:rPr lang="cs-CZ" sz="2400" dirty="0" smtClean="0"/>
              <a:t>dohoda </a:t>
            </a:r>
            <a:r>
              <a:rPr lang="cs-CZ" sz="2400" dirty="0"/>
              <a:t>o provedení práce (DPP) </a:t>
            </a:r>
          </a:p>
          <a:p>
            <a:pPr lvl="1"/>
            <a:r>
              <a:rPr lang="cs-CZ" sz="2000" dirty="0" smtClean="0"/>
              <a:t>rozsah </a:t>
            </a:r>
            <a:r>
              <a:rPr lang="cs-CZ" sz="2000" dirty="0"/>
              <a:t>práce nesmí překročit 300 hodin v kalendářním roce u jednoho zaměstnavatele. Zdravotní a sociální pojištění se platní jen pokud odměna přesáhne 10 000 Kč (včetně) 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22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200" b="1" dirty="0" smtClean="0"/>
              <a:t>Ostatní </a:t>
            </a:r>
            <a:r>
              <a:rPr lang="cs-CZ" sz="2200" b="1" dirty="0"/>
              <a:t>osobní náklady (dovolená, odměny, odstupné) </a:t>
            </a:r>
          </a:p>
          <a:p>
            <a:r>
              <a:rPr lang="pl-PL" sz="2200" dirty="0" smtClean="0"/>
              <a:t>prostředky </a:t>
            </a:r>
            <a:r>
              <a:rPr lang="pl-PL" sz="2200" dirty="0"/>
              <a:t>na případné odvody z DPP </a:t>
            </a:r>
          </a:p>
          <a:p>
            <a:r>
              <a:rPr lang="cs-CZ" sz="2200" dirty="0" smtClean="0"/>
              <a:t>prostředky </a:t>
            </a:r>
            <a:r>
              <a:rPr lang="cs-CZ" sz="2200" dirty="0"/>
              <a:t>na vyplácení odměn (Odměny jsou způsobilým výdajem za podmínky, že jsou odměnou za splnění mimořádného nebo zvlášť významného úkolu. Součet poskytnutých odměn člena realizačního týmu v daném kalendářním roce však nesmí překročit 25 % jeho mzdy nebo platu za rok), </a:t>
            </a:r>
          </a:p>
          <a:p>
            <a:r>
              <a:rPr lang="cs-CZ" sz="2200" dirty="0" smtClean="0"/>
              <a:t>prostředky </a:t>
            </a:r>
            <a:r>
              <a:rPr lang="cs-CZ" sz="2200" dirty="0"/>
              <a:t>na úhradu výdajů, které překračují jednotkovou cenu rozpočtu z důvodu čerpání dovolené (průměr pro výpočet dovolené může být vyšší a to ovlivní celkovou výši náhrady) </a:t>
            </a:r>
          </a:p>
          <a:p>
            <a:r>
              <a:rPr lang="cs-CZ" sz="2200" dirty="0" smtClean="0"/>
              <a:t>při </a:t>
            </a:r>
            <a:r>
              <a:rPr lang="cs-CZ" sz="2200" dirty="0"/>
              <a:t>převodu z DPP na DPČ je třeba počítat s odvody na soc. a zdravotní pojištění ve výši 34 % z odměny z dohody 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0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  <a:endParaRPr lang="cs-CZ" sz="2400" b="1" dirty="0" smtClean="0"/>
          </a:p>
          <a:p>
            <a:endParaRPr lang="cs-CZ" sz="2400" dirty="0"/>
          </a:p>
          <a:p>
            <a:pPr marL="0" indent="0">
              <a:buNone/>
            </a:pPr>
            <a:r>
              <a:rPr lang="cs-CZ" sz="2200" b="1" dirty="0"/>
              <a:t>Stanovení výše hodinové sazby </a:t>
            </a:r>
            <a:endParaRPr lang="cs-CZ" sz="2200" dirty="0"/>
          </a:p>
          <a:p>
            <a:r>
              <a:rPr lang="cs-CZ" sz="2200" dirty="0" smtClean="0"/>
              <a:t>Při </a:t>
            </a:r>
            <a:r>
              <a:rPr lang="cs-CZ" sz="2200" dirty="0"/>
              <a:t>stanovení výše hodinové sazby za práci pro projekt u osob, které vykonávají stejnou či </a:t>
            </a:r>
            <a:r>
              <a:rPr lang="cs-CZ" sz="2200" b="1" dirty="0"/>
              <a:t>obdobnou práci i mimo realizaci projektu</a:t>
            </a:r>
            <a:r>
              <a:rPr lang="cs-CZ" sz="2200" dirty="0"/>
              <a:t>, je příjemce </a:t>
            </a:r>
            <a:r>
              <a:rPr lang="cs-CZ" sz="2200" b="1" dirty="0"/>
              <a:t>povinen brát v úvahu výši sazeb těchto zaměstnanců </a:t>
            </a:r>
            <a:r>
              <a:rPr lang="cs-CZ" sz="2200" dirty="0"/>
              <a:t>za činnosti mimo projekt. </a:t>
            </a:r>
          </a:p>
          <a:p>
            <a:r>
              <a:rPr lang="cs-CZ" sz="2200" dirty="0" smtClean="0"/>
              <a:t>Pokud </a:t>
            </a:r>
            <a:r>
              <a:rPr lang="cs-CZ" sz="2200" dirty="0"/>
              <a:t>zaměstnanec zajišťuje v projektu stejnou či obdobnou činnost, jakou vykonává mimo projekt, pak se výše sazby za práci pro projekt a za stejnou či obdobnou práci bez vazby na projekt </a:t>
            </a:r>
            <a:r>
              <a:rPr lang="cs-CZ" sz="2200" b="1" dirty="0"/>
              <a:t>nemohou lišit</a:t>
            </a:r>
            <a:r>
              <a:rPr lang="cs-CZ" sz="2200" dirty="0"/>
              <a:t>. </a:t>
            </a:r>
          </a:p>
          <a:p>
            <a:r>
              <a:rPr lang="cs-CZ" sz="2200" b="1" dirty="0" smtClean="0"/>
              <a:t>Vyšší </a:t>
            </a:r>
            <a:r>
              <a:rPr lang="cs-CZ" sz="2200" b="1" dirty="0"/>
              <a:t>hodinová sazba za práci pro projekt může být stanovena pouze v odůvodněných případech</a:t>
            </a:r>
            <a:r>
              <a:rPr lang="cs-CZ" sz="2200" dirty="0"/>
              <a:t> a s ohledem na charakter vykonávané činnosti s projektem nesouvisející. 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78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Pracovní pozice hrazené z nepřímých nákladů (NN) </a:t>
            </a:r>
            <a:endParaRPr lang="cs-CZ" sz="2400" dirty="0"/>
          </a:p>
          <a:p>
            <a:r>
              <a:rPr lang="cs-CZ" sz="2400" dirty="0"/>
              <a:t>nepracují přímo s cílovou skupinou projektu nebo </a:t>
            </a:r>
          </a:p>
          <a:p>
            <a:r>
              <a:rPr lang="cs-CZ" sz="2400" dirty="0"/>
              <a:t>nezajišťují výstup, který je určen k přímému využití cílovou skupinou projektu </a:t>
            </a:r>
          </a:p>
          <a:p>
            <a:r>
              <a:rPr lang="cs-CZ" sz="2400" dirty="0"/>
              <a:t>Pozice hrazené z NN se do rozpočtu projektu neuvádějí, např.: </a:t>
            </a:r>
          </a:p>
          <a:p>
            <a:pPr marL="400050" lvl="1" indent="0">
              <a:buNone/>
            </a:pPr>
            <a:r>
              <a:rPr lang="cs-CZ" sz="2400" dirty="0" smtClean="0"/>
              <a:t>- Projektový </a:t>
            </a:r>
            <a:r>
              <a:rPr lang="cs-CZ" sz="2400" dirty="0"/>
              <a:t>manažer </a:t>
            </a:r>
          </a:p>
          <a:p>
            <a:pPr marL="400050" lvl="1" indent="0">
              <a:buNone/>
            </a:pPr>
            <a:r>
              <a:rPr lang="cs-CZ" sz="2400" dirty="0" smtClean="0"/>
              <a:t>- Finanční </a:t>
            </a:r>
            <a:r>
              <a:rPr lang="cs-CZ" sz="2400" dirty="0"/>
              <a:t>manažer </a:t>
            </a:r>
          </a:p>
          <a:p>
            <a:pPr marL="400050" lvl="1" indent="0">
              <a:buNone/>
            </a:pPr>
            <a:r>
              <a:rPr lang="cs-CZ" sz="2400" dirty="0" smtClean="0"/>
              <a:t>- Koordinátor </a:t>
            </a:r>
            <a:r>
              <a:rPr lang="cs-CZ" sz="2400" dirty="0"/>
              <a:t>projektu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b="1" u="sng" dirty="0" smtClean="0"/>
              <a:t>2. Cestovné </a:t>
            </a:r>
            <a:endParaRPr lang="cs-CZ" sz="2400" b="1" u="sng" dirty="0"/>
          </a:p>
          <a:p>
            <a:r>
              <a:rPr lang="cs-CZ" sz="2400" dirty="0"/>
              <a:t>Cestovné ani jízdné členů realizačního týmu není způsobilým přímým výdajem. Cestovné pečujících osob spadá do nepřímých nákladů projektu.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Cestovné </a:t>
            </a:r>
            <a:r>
              <a:rPr lang="cs-CZ" sz="2400" dirty="0"/>
              <a:t>klientů v rámci aktivit projektu, je uznatelný náklad projektu</a:t>
            </a:r>
            <a:r>
              <a:rPr lang="cs-CZ" sz="2400" dirty="0" smtClean="0"/>
              <a:t>.</a:t>
            </a:r>
            <a:endParaRPr lang="cs-CZ" sz="2400" dirty="0"/>
          </a:p>
          <a:p>
            <a:endParaRPr lang="cs-CZ" sz="2400" dirty="0"/>
          </a:p>
          <a:p>
            <a:pPr marL="400050" lvl="1" indent="0">
              <a:buNone/>
            </a:pPr>
            <a:endParaRPr lang="cs-CZ" sz="20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6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u="sng" dirty="0" smtClean="0"/>
              <a:t>3. Nákup </a:t>
            </a:r>
            <a:r>
              <a:rPr lang="cs-CZ" sz="2000" b="1" u="sng" dirty="0"/>
              <a:t>zařízení a vybavení </a:t>
            </a:r>
            <a:endParaRPr lang="cs-CZ" sz="2000" u="sng" dirty="0"/>
          </a:p>
          <a:p>
            <a:r>
              <a:rPr lang="cs-CZ" sz="2000" dirty="0" smtClean="0"/>
              <a:t>Z </a:t>
            </a:r>
            <a:r>
              <a:rPr lang="cs-CZ" sz="2000" dirty="0"/>
              <a:t>projektu je možné hradit pouze takovou </a:t>
            </a:r>
            <a:r>
              <a:rPr lang="cs-CZ" sz="2000" b="1" dirty="0"/>
              <a:t>část nákladů, která odpovídá výši úvazku člena realizačního týmu</a:t>
            </a:r>
            <a:r>
              <a:rPr lang="cs-CZ" sz="2000" dirty="0"/>
              <a:t> </a:t>
            </a:r>
          </a:p>
          <a:p>
            <a:r>
              <a:rPr lang="cs-CZ" sz="2000" dirty="0" smtClean="0"/>
              <a:t>Nákup </a:t>
            </a:r>
            <a:r>
              <a:rPr lang="cs-CZ" sz="2000" dirty="0"/>
              <a:t>zařízení a vybavení pro pracovní pozice, které patří do nepřímých nákladů, není možné pořizovat vybavení a zařízení v rámci přímých nákladů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Způsobilým výdajem projektu je </a:t>
            </a:r>
            <a:r>
              <a:rPr lang="cs-CZ" sz="2000" b="1" dirty="0"/>
              <a:t>vybavení samotného zařízení</a:t>
            </a:r>
            <a:r>
              <a:rPr lang="cs-CZ" sz="2000" dirty="0"/>
              <a:t>, které je pracovištěm členů komunity (aktivizační pomůcky apod.). Kancelářské potřeby spadající pod přímou práci s klienty jsou uznatelné náklady. </a:t>
            </a:r>
            <a:endParaRPr lang="cs-CZ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Více viz </a:t>
            </a:r>
            <a:r>
              <a:rPr lang="cs-CZ" sz="2000" b="1" dirty="0"/>
              <a:t>„</a:t>
            </a:r>
            <a:r>
              <a:rPr lang="cs-CZ" sz="2000" b="1" dirty="0" smtClean="0"/>
              <a:t>Tabulka </a:t>
            </a:r>
            <a:r>
              <a:rPr lang="cs-CZ" sz="2000" b="1" dirty="0"/>
              <a:t>obvyklých cen, mezd a platů“ (dostupná na esfcr.cz)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u="sng" dirty="0"/>
              <a:t>4</a:t>
            </a:r>
            <a:r>
              <a:rPr lang="cs-CZ" sz="2000" b="1" u="sng" dirty="0" smtClean="0"/>
              <a:t>. Nákup </a:t>
            </a:r>
            <a:r>
              <a:rPr lang="cs-CZ" sz="2000" b="1" u="sng" dirty="0"/>
              <a:t>služeb </a:t>
            </a:r>
            <a:endParaRPr lang="cs-CZ" sz="2000" u="sng" dirty="0"/>
          </a:p>
          <a:p>
            <a:r>
              <a:rPr lang="cs-CZ" sz="2000" dirty="0" smtClean="0"/>
              <a:t>Dodání </a:t>
            </a:r>
            <a:r>
              <a:rPr lang="cs-CZ" sz="2000" dirty="0"/>
              <a:t>služby musí být nezbytné k realizaci projektu a musí vytvářet novou hodnotu. </a:t>
            </a:r>
          </a:p>
          <a:p>
            <a:r>
              <a:rPr lang="cs-CZ" sz="2000" b="1" dirty="0" smtClean="0"/>
              <a:t>Pronájem </a:t>
            </a:r>
            <a:r>
              <a:rPr lang="cs-CZ" sz="2000" b="1" dirty="0"/>
              <a:t>prostor nutných pro realizaci projektu </a:t>
            </a:r>
            <a:r>
              <a:rPr lang="cs-CZ" sz="2000" dirty="0"/>
              <a:t>(kromě kancelářských prostor určených pro práci projektového či finančního manažera a koordinátora projektu nebo jiných administrativních pozic. Náklady na nájem těchto prostor spadají do nepřímých nákladů). 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86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5</a:t>
            </a:r>
            <a:r>
              <a:rPr lang="cs-CZ" sz="2000" b="1" dirty="0" smtClean="0"/>
              <a:t>. Nájem </a:t>
            </a:r>
            <a:r>
              <a:rPr lang="cs-CZ" sz="2000" b="1" dirty="0"/>
              <a:t>či leasing zařízení a vybavení budov </a:t>
            </a:r>
            <a:endParaRPr lang="cs-CZ" sz="2000" dirty="0" smtClean="0"/>
          </a:p>
          <a:p>
            <a:r>
              <a:rPr lang="cs-CZ" sz="2000" dirty="0" smtClean="0"/>
              <a:t>Smlouva </a:t>
            </a:r>
            <a:r>
              <a:rPr lang="cs-CZ" sz="2000" dirty="0"/>
              <a:t>o nájmu musí být uzavřená přímo příjemcem podpory nebo partnerem. </a:t>
            </a:r>
            <a:endParaRPr lang="cs-CZ" sz="2000" dirty="0" smtClean="0"/>
          </a:p>
          <a:p>
            <a:r>
              <a:rPr lang="cs-CZ" sz="2000" dirty="0" smtClean="0"/>
              <a:t>Nájemné </a:t>
            </a:r>
            <a:r>
              <a:rPr lang="cs-CZ" sz="2000" dirty="0"/>
              <a:t>využívané k administraci projektu je součástí nepřímých nákladů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6</a:t>
            </a:r>
            <a:r>
              <a:rPr lang="cs-CZ" sz="2000" b="1" dirty="0" smtClean="0"/>
              <a:t>. Odpisy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7. Drobné </a:t>
            </a:r>
            <a:r>
              <a:rPr lang="cs-CZ" sz="2000" b="1" dirty="0"/>
              <a:t>stavební úpravy </a:t>
            </a:r>
            <a:endParaRPr lang="cs-CZ" sz="2000" dirty="0"/>
          </a:p>
          <a:p>
            <a:r>
              <a:rPr lang="cs-CZ" sz="2000" b="1" dirty="0"/>
              <a:t>Max. do výše 40 000 </a:t>
            </a:r>
            <a:r>
              <a:rPr lang="cs-CZ" sz="2000" dirty="0"/>
              <a:t>Kč za každou účetní položku majetku v jednom zdaňovacím období </a:t>
            </a:r>
          </a:p>
          <a:p>
            <a:r>
              <a:rPr lang="cs-CZ" sz="2000" dirty="0"/>
              <a:t>Z přímých nákladů je možno financovat stavební úpravy prostor zařízení určených pro práci s </a:t>
            </a:r>
            <a:r>
              <a:rPr lang="cs-CZ" sz="2000" dirty="0" smtClean="0"/>
              <a:t>klienty</a:t>
            </a:r>
            <a:endParaRPr lang="cs-CZ" sz="2000" dirty="0"/>
          </a:p>
          <a:p>
            <a:r>
              <a:rPr lang="cs-CZ" sz="2000" dirty="0"/>
              <a:t>V případě stavebních úprav pro projekt samotný (např. pracoviště projektového manažera) by se jednalo o nepřímé náklady. 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7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Způsobilé výdaje a rozpočet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200" b="1" dirty="0" smtClean="0"/>
              <a:t>Časová způsobilost:</a:t>
            </a:r>
          </a:p>
          <a:p>
            <a:r>
              <a:rPr lang="cs-CZ" sz="2200" dirty="0"/>
              <a:t>Náklady vzniklé v době realizace projektu</a:t>
            </a:r>
          </a:p>
          <a:p>
            <a:r>
              <a:rPr lang="cs-CZ" sz="2200" dirty="0"/>
              <a:t>Datum zahájení realizace projektu nesmí přecházet datu vyhlášení výzvy MAS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Informace ke způsobilým výdajům jsou k dispozici v </a:t>
            </a:r>
            <a:r>
              <a:rPr lang="cs-CZ" sz="2200" b="1" dirty="0" smtClean="0"/>
              <a:t>kapitole</a:t>
            </a:r>
            <a:r>
              <a:rPr lang="cs-CZ" sz="2200" dirty="0" smtClean="0"/>
              <a:t> </a:t>
            </a:r>
            <a:r>
              <a:rPr lang="cs-CZ" sz="2200" b="1" dirty="0"/>
              <a:t>6 Specifické části pravidel pro žadatele a příjemce v rámci OPZ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Představení výzvy: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2400" b="1" dirty="0"/>
              <a:t>Finanční alokace výzvy </a:t>
            </a:r>
            <a:r>
              <a:rPr lang="cs-CZ" sz="2400" dirty="0"/>
              <a:t>(rozhodná pro výběr projektů k financování): </a:t>
            </a:r>
            <a:r>
              <a:rPr lang="cs-CZ" sz="2400" b="1" dirty="0"/>
              <a:t>2</a:t>
            </a:r>
            <a:r>
              <a:rPr lang="cs-CZ" sz="2400" b="1" dirty="0"/>
              <a:t> </a:t>
            </a:r>
            <a:r>
              <a:rPr lang="cs-CZ" sz="2400" b="1" dirty="0" smtClean="0"/>
              <a:t>910 855,25 </a:t>
            </a:r>
            <a:r>
              <a:rPr lang="cs-CZ" sz="2400" b="1" dirty="0"/>
              <a:t>CZK</a:t>
            </a:r>
          </a:p>
          <a:p>
            <a:pPr lvl="0"/>
            <a:r>
              <a:rPr lang="cs-CZ" sz="2400" b="1" dirty="0"/>
              <a:t>Minimální </a:t>
            </a:r>
            <a:r>
              <a:rPr lang="cs-CZ" sz="2400" dirty="0"/>
              <a:t>výše celkových </a:t>
            </a:r>
            <a:r>
              <a:rPr lang="cs-CZ" sz="2400" b="1" dirty="0"/>
              <a:t>způsobilých výdajů </a:t>
            </a:r>
            <a:r>
              <a:rPr lang="cs-CZ" sz="2400" dirty="0"/>
              <a:t>projektu: </a:t>
            </a:r>
            <a:r>
              <a:rPr lang="cs-CZ" sz="2400" b="1" dirty="0"/>
              <a:t>400 000 CZK</a:t>
            </a:r>
          </a:p>
          <a:p>
            <a:pPr lvl="0"/>
            <a:r>
              <a:rPr lang="cs-CZ" sz="2400" b="1" dirty="0"/>
              <a:t>Maximální</a:t>
            </a:r>
            <a:r>
              <a:rPr lang="cs-CZ" sz="2400" dirty="0"/>
              <a:t> výše celkových </a:t>
            </a:r>
            <a:r>
              <a:rPr lang="cs-CZ" sz="2400" b="1" dirty="0"/>
              <a:t>způsobilých výdajů </a:t>
            </a:r>
            <a:r>
              <a:rPr lang="cs-CZ" sz="2400" dirty="0"/>
              <a:t>projektu: </a:t>
            </a:r>
            <a:endParaRPr lang="cs-CZ" sz="2400" dirty="0" smtClean="0"/>
          </a:p>
          <a:p>
            <a:pPr marL="0" lvl="0" indent="0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 2</a:t>
            </a:r>
            <a:r>
              <a:rPr lang="cs-CZ" sz="2400" b="1" dirty="0"/>
              <a:t> 910 855,25 CZK</a:t>
            </a:r>
            <a:endParaRPr lang="cs-CZ" sz="2400" b="1" dirty="0"/>
          </a:p>
          <a:p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98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Přímé a nepřímé náklady</a:t>
            </a:r>
            <a:r>
              <a:rPr lang="pl-PL" sz="2800" b="1" dirty="0" smtClean="0"/>
              <a:t>:</a:t>
            </a:r>
          </a:p>
          <a:p>
            <a:pPr marL="0" indent="0">
              <a:buNone/>
            </a:pPr>
            <a:r>
              <a:rPr lang="cs-CZ" sz="2000" b="1" dirty="0" smtClean="0"/>
              <a:t>Přímá </a:t>
            </a:r>
            <a:r>
              <a:rPr lang="cs-CZ" sz="2000" b="1" dirty="0"/>
              <a:t>podpora </a:t>
            </a:r>
            <a:endParaRPr lang="cs-CZ" sz="2000" dirty="0"/>
          </a:p>
          <a:p>
            <a:r>
              <a:rPr lang="cs-CZ" sz="2000" dirty="0" smtClean="0"/>
              <a:t>Mzdové příspěvky</a:t>
            </a:r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Nepřímé </a:t>
            </a:r>
            <a:r>
              <a:rPr lang="cs-CZ" sz="2000" b="1" dirty="0"/>
              <a:t>náklady, např.: </a:t>
            </a:r>
            <a:endParaRPr lang="cs-CZ" sz="2000" dirty="0"/>
          </a:p>
          <a:p>
            <a:r>
              <a:rPr lang="cs-CZ" sz="2000" b="1" dirty="0" smtClean="0"/>
              <a:t>Administrativa</a:t>
            </a:r>
            <a:r>
              <a:rPr lang="cs-CZ" sz="2000" b="1" dirty="0"/>
              <a:t>, řízení projektu (včetně finančního</a:t>
            </a:r>
            <a:r>
              <a:rPr lang="cs-CZ" sz="2000" dirty="0"/>
              <a:t>), účetnictví, personalistika, komunikační a informační opatření, občerstvení a stravování a podpůrné procesy pro provoz projektu. </a:t>
            </a:r>
          </a:p>
          <a:p>
            <a:r>
              <a:rPr lang="cs-CZ" sz="2000" dirty="0" smtClean="0"/>
              <a:t>Odpisy </a:t>
            </a:r>
            <a:r>
              <a:rPr lang="cs-CZ" sz="2000" dirty="0"/>
              <a:t>zařízení či vybavení, které slouží k administraci projektu. </a:t>
            </a:r>
          </a:p>
          <a:p>
            <a:r>
              <a:rPr lang="pl-PL" sz="2000" dirty="0" smtClean="0"/>
              <a:t>Nájemné </a:t>
            </a:r>
            <a:r>
              <a:rPr lang="pl-PL" sz="2000" dirty="0"/>
              <a:t>za prostory využívané k administraci projektu. </a:t>
            </a:r>
          </a:p>
          <a:p>
            <a:r>
              <a:rPr lang="pl-PL" sz="2000" dirty="0" smtClean="0"/>
              <a:t>Odpisy </a:t>
            </a:r>
            <a:r>
              <a:rPr lang="pl-PL" sz="2000" dirty="0"/>
              <a:t>budov využívaných pro projekt. </a:t>
            </a:r>
          </a:p>
          <a:p>
            <a:r>
              <a:rPr lang="cs-CZ" sz="2000" dirty="0" smtClean="0"/>
              <a:t>Energie</a:t>
            </a:r>
            <a:r>
              <a:rPr lang="cs-CZ" sz="2000" dirty="0"/>
              <a:t>, vodné, stočné v prostorech kanceláře projektu a dalších pronajímaných nemovitostech využívaných k realizaci projektu. </a:t>
            </a:r>
          </a:p>
          <a:p>
            <a:r>
              <a:rPr lang="cs-CZ" sz="2000" dirty="0" smtClean="0"/>
              <a:t>Internetové </a:t>
            </a:r>
            <a:r>
              <a:rPr lang="cs-CZ" sz="2000" dirty="0"/>
              <a:t>a telefonické připojení, poštovné, dopravné, balné. </a:t>
            </a:r>
          </a:p>
          <a:p>
            <a:r>
              <a:rPr lang="cs-CZ" sz="2000" dirty="0" smtClean="0"/>
              <a:t>Bankovní </a:t>
            </a:r>
            <a:r>
              <a:rPr lang="cs-CZ" sz="2000" dirty="0"/>
              <a:t>poplatky. </a:t>
            </a:r>
            <a:endParaRPr lang="cs-CZ" sz="2000" dirty="0" smtClean="0"/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Přesný výčet položek, které spadají do nepřímých nákladů, uvádí příručka „</a:t>
            </a:r>
            <a:r>
              <a:rPr lang="cs-CZ" sz="2000" b="1" dirty="0"/>
              <a:t>Specifická část pravidel pro žadatele a příjemce </a:t>
            </a:r>
            <a:r>
              <a:rPr lang="cs-CZ" sz="2000" dirty="0"/>
              <a:t>pro projekty se skutečně vzniklými výdaji a případně také s nepřímými náklady“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62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Povinné přílohy: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Příloha číslo </a:t>
            </a:r>
            <a:r>
              <a:rPr lang="cs-CZ" sz="2000" b="1" dirty="0" smtClean="0"/>
              <a:t>4 </a:t>
            </a:r>
            <a:r>
              <a:rPr lang="cs-CZ" sz="2000" b="1" dirty="0"/>
              <a:t>– Údaje o sociální službě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V příloze č. </a:t>
            </a:r>
            <a:r>
              <a:rPr lang="cs-CZ" sz="2000" dirty="0" smtClean="0"/>
              <a:t>5 </a:t>
            </a:r>
            <a:r>
              <a:rPr lang="cs-CZ" sz="2000" dirty="0"/>
              <a:t>– Pomůcka k vyplnění přílohy „Údaje o sociální službě“ naleznete postup k vyplnění povinné přílohy k dané žádosti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JEDNOU ROČNĚ DOKLÁDAT K REALIZACI PROJEKTU: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dirty="0"/>
              <a:t>Přílohu č. </a:t>
            </a:r>
            <a:r>
              <a:rPr lang="cs-CZ" sz="2000" dirty="0" smtClean="0"/>
              <a:t>3 </a:t>
            </a:r>
            <a:r>
              <a:rPr lang="cs-CZ" sz="2000" dirty="0"/>
              <a:t>– Vyrovnávací platba</a:t>
            </a:r>
          </a:p>
          <a:p>
            <a:r>
              <a:rPr lang="cs-CZ" sz="2000" dirty="0"/>
              <a:t>Příloha č. </a:t>
            </a:r>
            <a:r>
              <a:rPr lang="cs-CZ" sz="2000" dirty="0" smtClean="0"/>
              <a:t>6 </a:t>
            </a:r>
            <a:r>
              <a:rPr lang="cs-CZ" sz="2000" dirty="0"/>
              <a:t>- Přehled čerpání vyrovnávací platby na sociální službu (skutečnost)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3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Proces hodnocení a výběru projektu: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400" dirty="0" smtClean="0"/>
              <a:t>Viz </a:t>
            </a:r>
            <a:r>
              <a:rPr lang="cs-CZ" sz="2400" b="1" dirty="0" smtClean="0"/>
              <a:t>Příloha </a:t>
            </a:r>
            <a:r>
              <a:rPr lang="cs-CZ" sz="2400" b="1" dirty="0"/>
              <a:t>č. </a:t>
            </a:r>
            <a:r>
              <a:rPr lang="cs-CZ" sz="2400" b="1" dirty="0" smtClean="0"/>
              <a:t>2 Výzvy </a:t>
            </a:r>
            <a:r>
              <a:rPr lang="cs-CZ" sz="2400" dirty="0"/>
              <a:t>Informace o způsobu hodnocení a výběru </a:t>
            </a:r>
            <a:r>
              <a:rPr lang="cs-CZ" sz="2400" dirty="0" smtClean="0"/>
              <a:t>projektů</a:t>
            </a:r>
          </a:p>
          <a:p>
            <a:pPr>
              <a:buFontTx/>
              <a:buChar char="-"/>
            </a:pPr>
            <a:r>
              <a:rPr lang="cs-CZ" sz="2400" dirty="0" smtClean="0"/>
              <a:t>a dále </a:t>
            </a:r>
            <a:r>
              <a:rPr lang="cs-CZ" sz="2400" dirty="0"/>
              <a:t>Viz. Specifická část pravidel pro žadatele a příjemce v rámci </a:t>
            </a:r>
            <a:r>
              <a:rPr lang="cs-CZ" sz="2400" dirty="0" smtClean="0"/>
              <a:t>OPZ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FontTx/>
              <a:buChar char="-"/>
            </a:pPr>
            <a:r>
              <a:rPr lang="cs-CZ" sz="2400" b="1" dirty="0" smtClean="0"/>
              <a:t>Proces </a:t>
            </a:r>
            <a:r>
              <a:rPr lang="cs-CZ" sz="2400" b="1" dirty="0"/>
              <a:t>hodnocení a výběru projektů zajišťuje MAS </a:t>
            </a:r>
            <a:r>
              <a:rPr lang="cs-CZ" sz="2400" b="1" dirty="0" smtClean="0"/>
              <a:t>Rozkvět</a:t>
            </a:r>
          </a:p>
          <a:p>
            <a:pPr>
              <a:buFontTx/>
              <a:buChar char="-"/>
            </a:pPr>
            <a:endParaRPr lang="cs-CZ" sz="2400" b="1" dirty="0" smtClean="0"/>
          </a:p>
          <a:p>
            <a:pPr>
              <a:buFontTx/>
              <a:buChar char="-"/>
            </a:pPr>
            <a:r>
              <a:rPr lang="cs-CZ" sz="2400" b="1" dirty="0" smtClean="0"/>
              <a:t>Právní akt vydává řídící orgán- MMR</a:t>
            </a:r>
          </a:p>
          <a:p>
            <a:pPr>
              <a:buFontTx/>
              <a:buChar char="-"/>
            </a:pPr>
            <a:endParaRPr lang="cs-CZ" sz="2400" b="1" dirty="0" smtClean="0"/>
          </a:p>
          <a:p>
            <a:pPr>
              <a:buFontTx/>
              <a:buChar char="-"/>
            </a:pPr>
            <a:r>
              <a:rPr lang="cs-CZ" sz="2400" b="1" dirty="0" smtClean="0"/>
              <a:t>Žádosti </a:t>
            </a:r>
            <a:r>
              <a:rPr lang="cs-CZ" sz="2400" b="1" dirty="0"/>
              <a:t>předložené jiným způsobem a v jiném termínu než umožňuje výzva, nejsou akceptovány</a:t>
            </a:r>
          </a:p>
          <a:p>
            <a:pPr>
              <a:buFontTx/>
              <a:buChar char="-"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04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Proces hodnocení a výběru projektu: </a:t>
            </a:r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FontTx/>
              <a:buChar char="-"/>
            </a:pPr>
            <a:r>
              <a:rPr lang="cs-CZ" sz="2400" dirty="0"/>
              <a:t>Výsledkem výběru je seznam žádostí o podporu, které MAS navrhuje ke schválení - tento seznam předá MAS Řídícímu orgánu OPZ – ŘO OPZ provede závěrečné ověření způsobilosti vybraných projektů a kontrolu administrativních postupů MAS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 smtClean="0"/>
              <a:t>Jednokolová </a:t>
            </a:r>
            <a:r>
              <a:rPr lang="cs-CZ" sz="2400" dirty="0"/>
              <a:t>výzva s jednou uzávěrkou pro podání žádosti – jednokolové </a:t>
            </a:r>
            <a:r>
              <a:rPr lang="cs-CZ" sz="2400" dirty="0" smtClean="0"/>
              <a:t>hodnocení</a:t>
            </a:r>
          </a:p>
          <a:p>
            <a:pPr>
              <a:buFontTx/>
              <a:buChar char="-"/>
            </a:pPr>
            <a:r>
              <a:rPr lang="cs-CZ" sz="2400" dirty="0" smtClean="0"/>
              <a:t>Proces </a:t>
            </a:r>
            <a:r>
              <a:rPr lang="cs-CZ" sz="2400" dirty="0"/>
              <a:t>hodnocení a výběru projektů – ukončen </a:t>
            </a:r>
            <a:r>
              <a:rPr lang="cs-CZ" sz="2400" b="1" u="sng" dirty="0"/>
              <a:t>nejpozději</a:t>
            </a:r>
            <a:r>
              <a:rPr lang="cs-CZ" sz="2400" dirty="0"/>
              <a:t> do 6 měsíců od data ukončení příjmu žádostí o podporu</a:t>
            </a:r>
          </a:p>
          <a:p>
            <a:pPr>
              <a:buFontTx/>
              <a:buChar char="-"/>
            </a:pPr>
            <a:endParaRPr lang="cs-CZ" sz="2000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6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800" b="1" dirty="0" smtClean="0"/>
              <a:t>Hodnocení </a:t>
            </a:r>
            <a:r>
              <a:rPr lang="cs-CZ" sz="2800" b="1" dirty="0"/>
              <a:t>přijatelnosti a formálních </a:t>
            </a:r>
            <a:r>
              <a:rPr lang="cs-CZ" sz="2800" b="1" dirty="0" smtClean="0"/>
              <a:t>náležitostí:</a:t>
            </a:r>
          </a:p>
          <a:p>
            <a:pPr marL="457200" indent="-457200">
              <a:buAutoNum type="arabicPeriod"/>
            </a:pPr>
            <a:endParaRPr lang="cs-CZ" sz="2200" b="1" dirty="0" smtClean="0"/>
          </a:p>
          <a:p>
            <a:pPr>
              <a:buFontTx/>
              <a:buChar char="-"/>
            </a:pPr>
            <a:r>
              <a:rPr lang="cs-CZ" sz="2200" dirty="0" smtClean="0"/>
              <a:t>První </a:t>
            </a:r>
            <a:r>
              <a:rPr lang="cs-CZ" sz="2200" dirty="0"/>
              <a:t>fáze hodnocení projektů</a:t>
            </a:r>
          </a:p>
          <a:p>
            <a:pPr>
              <a:buFontTx/>
              <a:buChar char="-"/>
            </a:pPr>
            <a:r>
              <a:rPr lang="cs-CZ" sz="2200" dirty="0"/>
              <a:t>Posouzení základních věcných a administrativních požadavků</a:t>
            </a:r>
          </a:p>
          <a:p>
            <a:pPr>
              <a:buFontTx/>
              <a:buChar char="-"/>
            </a:pPr>
            <a:r>
              <a:rPr lang="cs-CZ" sz="2200" dirty="0"/>
              <a:t>Provádějí pracovníci kanceláře MAS </a:t>
            </a:r>
            <a:r>
              <a:rPr lang="cs-CZ" sz="2200" dirty="0" smtClean="0"/>
              <a:t>Rozkvět</a:t>
            </a:r>
            <a:endParaRPr lang="cs-CZ" sz="2200" dirty="0"/>
          </a:p>
          <a:p>
            <a:pPr>
              <a:buFontTx/>
              <a:buChar char="-"/>
            </a:pPr>
            <a:r>
              <a:rPr lang="cs-CZ" sz="2200" dirty="0"/>
              <a:t>Lhůta max. </a:t>
            </a:r>
            <a:r>
              <a:rPr lang="cs-CZ" sz="2200" dirty="0" smtClean="0"/>
              <a:t>15</a:t>
            </a:r>
            <a:r>
              <a:rPr lang="cs-CZ" sz="2200" dirty="0" smtClean="0"/>
              <a:t> </a:t>
            </a:r>
            <a:r>
              <a:rPr lang="cs-CZ" sz="2200" dirty="0"/>
              <a:t>pracovních dnů od ukončení příjmu žádostí o podporu</a:t>
            </a:r>
          </a:p>
          <a:p>
            <a:pPr>
              <a:buFontTx/>
              <a:buChar char="-"/>
            </a:pPr>
            <a:endParaRPr lang="cs-CZ" sz="2200" dirty="0"/>
          </a:p>
          <a:p>
            <a:pPr>
              <a:buFontTx/>
              <a:buChar char="-"/>
            </a:pPr>
            <a:r>
              <a:rPr lang="cs-CZ" sz="2200" b="1" dirty="0"/>
              <a:t>Kritéria přijatelnosti </a:t>
            </a:r>
            <a:r>
              <a:rPr lang="cs-CZ" sz="2200" dirty="0"/>
              <a:t>jsou neopravitelná</a:t>
            </a:r>
          </a:p>
          <a:p>
            <a:pPr>
              <a:buFontTx/>
              <a:buChar char="-"/>
            </a:pPr>
            <a:r>
              <a:rPr lang="cs-CZ" sz="2200" b="1" dirty="0"/>
              <a:t>Kritéria formálních náležitostí </a:t>
            </a:r>
            <a:r>
              <a:rPr lang="cs-CZ" sz="2200" dirty="0"/>
              <a:t>jsou opravitelná – žadatel vyzván 1 x k opravě nebo doplnění ve lhůtě 5 pracovních dnů</a:t>
            </a:r>
          </a:p>
          <a:p>
            <a:pPr>
              <a:buFontTx/>
              <a:buChar char="-"/>
            </a:pPr>
            <a:endParaRPr lang="cs-CZ" sz="2200" dirty="0"/>
          </a:p>
          <a:p>
            <a:pPr>
              <a:buFontTx/>
              <a:buChar char="-"/>
            </a:pPr>
            <a:r>
              <a:rPr lang="cs-CZ" sz="2200" dirty="0"/>
              <a:t>Hodnotí se podle kontrolních otázek uvedených pro každé kritérium (ANO/NE)</a:t>
            </a:r>
          </a:p>
          <a:p>
            <a:pPr>
              <a:buFontTx/>
              <a:buChar char="-"/>
            </a:pPr>
            <a:endParaRPr lang="cs-CZ" sz="22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60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25658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800" b="1" dirty="0"/>
              <a:t>Hodnocení přijatelnosti a formálních náležitostí:</a:t>
            </a:r>
          </a:p>
          <a:p>
            <a:pPr>
              <a:buFontTx/>
              <a:buChar char="-"/>
            </a:pPr>
            <a:endParaRPr lang="cs-CZ" sz="22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179512" y="1935018"/>
            <a:ext cx="4184035" cy="4564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Kritéria hodnocení přijatelnosti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 smtClean="0"/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Oprávněnost žadatele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Partnerství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Cílové skupiny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Celkové způsobilé výdaje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Aktivity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Horizontální principy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Trestní bezúhonnost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Soulad projektu s SCLLD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dirty="0" smtClean="0"/>
              <a:t>Ověření administrativní, finanční a provozní kapacity žadatele</a:t>
            </a:r>
            <a:endParaRPr lang="cs-CZ" dirty="0"/>
          </a:p>
        </p:txBody>
      </p:sp>
      <p:sp>
        <p:nvSpPr>
          <p:cNvPr id="11" name="Zástupný symbol pro obsah 4"/>
          <p:cNvSpPr txBox="1">
            <a:spLocks/>
          </p:cNvSpPr>
          <p:nvPr/>
        </p:nvSpPr>
        <p:spPr>
          <a:xfrm>
            <a:off x="4568730" y="1953492"/>
            <a:ext cx="4184034" cy="45646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 smtClean="0"/>
              <a:t>Kritéria formálních náležitostí</a:t>
            </a:r>
          </a:p>
          <a:p>
            <a:endParaRPr lang="cs-CZ" sz="2200" b="1" dirty="0" smtClean="0"/>
          </a:p>
          <a:p>
            <a:pPr>
              <a:buFont typeface="Symbol" panose="05050102010706020507" pitchFamily="18" charset="2"/>
              <a:buChar char=""/>
            </a:pPr>
            <a:r>
              <a:rPr lang="cs-CZ" sz="2200" dirty="0" smtClean="0"/>
              <a:t>Úplnost </a:t>
            </a:r>
            <a:r>
              <a:rPr lang="cs-CZ" sz="2200" dirty="0"/>
              <a:t>a forma žádosti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sz="2200" dirty="0" smtClean="0"/>
              <a:t>Podpis </a:t>
            </a:r>
            <a:r>
              <a:rPr lang="cs-CZ" sz="2200" dirty="0"/>
              <a:t>žádosti</a:t>
            </a:r>
          </a:p>
          <a:p>
            <a:endParaRPr lang="cs-CZ" sz="2200" b="1" dirty="0" smtClean="0"/>
          </a:p>
          <a:p>
            <a:pPr marL="0" indent="0">
              <a:buNone/>
            </a:pPr>
            <a:r>
              <a:rPr lang="cs-CZ" sz="2200" dirty="0" smtClean="0"/>
              <a:t>Hodnocení musí </a:t>
            </a:r>
            <a:r>
              <a:rPr lang="cs-CZ" sz="2200" dirty="0"/>
              <a:t>být dokončeno </a:t>
            </a:r>
            <a:r>
              <a:rPr lang="cs-CZ" sz="2200" b="1" dirty="0"/>
              <a:t>do </a:t>
            </a:r>
            <a:r>
              <a:rPr lang="cs-CZ" sz="2200" b="1" dirty="0" smtClean="0"/>
              <a:t>15</a:t>
            </a:r>
            <a:r>
              <a:rPr lang="cs-CZ" sz="2200" b="1" dirty="0" smtClean="0"/>
              <a:t> </a:t>
            </a:r>
            <a:r>
              <a:rPr lang="cs-CZ" sz="2200" b="1" dirty="0"/>
              <a:t>pracovních dnů</a:t>
            </a:r>
            <a:r>
              <a:rPr lang="cs-CZ" sz="2200" dirty="0"/>
              <a:t> od uzávěrky příjmu </a:t>
            </a:r>
            <a:r>
              <a:rPr lang="cs-CZ" sz="2200" dirty="0" smtClean="0"/>
              <a:t>žádostí; </a:t>
            </a:r>
            <a:r>
              <a:rPr lang="cs-CZ" sz="2200" b="1" dirty="0"/>
              <a:t>d</a:t>
            </a:r>
            <a:r>
              <a:rPr lang="cs-CZ" sz="2200" b="1" dirty="0" smtClean="0"/>
              <a:t>okončením </a:t>
            </a:r>
            <a:r>
              <a:rPr lang="cs-CZ" sz="2200" b="1" dirty="0"/>
              <a:t>se rozumí změna stavu žádosti </a:t>
            </a:r>
            <a:r>
              <a:rPr lang="cs-CZ" sz="2200" dirty="0"/>
              <a:t>na Žádost o podporu </a:t>
            </a:r>
            <a:r>
              <a:rPr lang="cs-CZ" sz="2200" dirty="0" smtClean="0"/>
              <a:t>splnila/ nesplnila </a:t>
            </a:r>
            <a:r>
              <a:rPr lang="cs-CZ" sz="2200" dirty="0"/>
              <a:t>formální náležitosti a podmínky přijatelnosti </a:t>
            </a:r>
            <a:r>
              <a:rPr lang="cs-CZ" sz="2200" dirty="0" smtClean="0"/>
              <a:t>nebo </a:t>
            </a:r>
            <a:r>
              <a:rPr lang="cs-CZ" sz="2200" dirty="0"/>
              <a:t>splnila/ </a:t>
            </a:r>
            <a:r>
              <a:rPr lang="cs-CZ" sz="2200" dirty="0" smtClean="0"/>
              <a:t>nesplnila po doplnění</a:t>
            </a:r>
            <a:endParaRPr lang="cs-CZ" sz="2200" b="1" dirty="0" smtClean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0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2. Věcné hodnocení: </a:t>
            </a:r>
          </a:p>
          <a:p>
            <a:r>
              <a:rPr lang="cs-CZ" sz="2400" dirty="0"/>
              <a:t>Druhá fáze hodnocení projektů</a:t>
            </a:r>
          </a:p>
          <a:p>
            <a:r>
              <a:rPr lang="cs-CZ" sz="2400" dirty="0"/>
              <a:t>Hodnocení kvality</a:t>
            </a:r>
          </a:p>
          <a:p>
            <a:r>
              <a:rPr lang="cs-CZ" sz="2400" dirty="0"/>
              <a:t>Provádí Výběrová komise MAS </a:t>
            </a:r>
            <a:r>
              <a:rPr lang="cs-CZ" sz="2400" dirty="0" smtClean="0"/>
              <a:t>Rozkvět </a:t>
            </a:r>
            <a:r>
              <a:rPr lang="cs-CZ" sz="2400" dirty="0"/>
              <a:t>(min. tříčlenná, složená ze </a:t>
            </a:r>
            <a:r>
              <a:rPr lang="cs-CZ" sz="2400" dirty="0" smtClean="0"/>
              <a:t>členů </a:t>
            </a:r>
            <a:r>
              <a:rPr lang="cs-CZ" sz="2400" dirty="0"/>
              <a:t>VK) na základě zpracovaného odborného posudku </a:t>
            </a:r>
            <a:r>
              <a:rPr lang="cs-CZ" sz="2400" dirty="0" smtClean="0"/>
              <a:t> externího hodnotitele</a:t>
            </a:r>
            <a:endParaRPr lang="cs-CZ" sz="2400" dirty="0"/>
          </a:p>
          <a:p>
            <a:r>
              <a:rPr lang="cs-CZ" sz="2400" dirty="0"/>
              <a:t>Pouze žádosti o podpory, které uspěly v 1. fázi hodnocení</a:t>
            </a:r>
          </a:p>
          <a:p>
            <a:endParaRPr lang="cs-CZ" sz="2400" dirty="0"/>
          </a:p>
          <a:p>
            <a:r>
              <a:rPr lang="cs-CZ" sz="2400" dirty="0"/>
              <a:t>Lhůta max. </a:t>
            </a:r>
            <a:r>
              <a:rPr lang="cs-CZ" sz="2400" b="1" dirty="0"/>
              <a:t>3</a:t>
            </a:r>
            <a:r>
              <a:rPr lang="cs-CZ" sz="2400" b="1" dirty="0" smtClean="0"/>
              <a:t>0 </a:t>
            </a:r>
            <a:r>
              <a:rPr lang="cs-CZ" sz="2400" b="1" dirty="0"/>
              <a:t>pracovních dnů</a:t>
            </a:r>
            <a:r>
              <a:rPr lang="cs-CZ" sz="2400" dirty="0"/>
              <a:t> od ukončení hodnocení FN a P</a:t>
            </a:r>
          </a:p>
          <a:p>
            <a:endParaRPr lang="cs-CZ" sz="2400" dirty="0"/>
          </a:p>
          <a:p>
            <a:r>
              <a:rPr lang="cs-CZ" sz="2400" dirty="0" smtClean="0"/>
              <a:t>Mohou zde </a:t>
            </a:r>
            <a:r>
              <a:rPr lang="cs-CZ" sz="2400" dirty="0"/>
              <a:t>být Výběrovou komisí vymezeny podmínky pro úpravu projektů ze strany žadatele, za kterých by měl být projekt </a:t>
            </a:r>
            <a:r>
              <a:rPr lang="cs-CZ" sz="2400" dirty="0" smtClean="0"/>
              <a:t>podpořen </a:t>
            </a:r>
            <a:r>
              <a:rPr lang="cs-CZ" sz="2400" dirty="0"/>
              <a:t>(např. snížení rozpočtu projektu, navýšení cílových hodnot indikátorů, vypuštění některé z </a:t>
            </a:r>
            <a:r>
              <a:rPr lang="cs-CZ" sz="2400" dirty="0" smtClean="0"/>
              <a:t>klíčových </a:t>
            </a:r>
            <a:r>
              <a:rPr lang="cs-CZ" sz="2400" dirty="0"/>
              <a:t>aktivit, apod</a:t>
            </a:r>
            <a:r>
              <a:rPr lang="cs-CZ" sz="2400" dirty="0" smtClean="0"/>
              <a:t>.)</a:t>
            </a:r>
            <a:endParaRPr lang="cs-CZ" sz="24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0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2. Věcné hodnocení: </a:t>
            </a:r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30648"/>
              </p:ext>
            </p:extLst>
          </p:nvPr>
        </p:nvGraphicFramePr>
        <p:xfrm>
          <a:off x="508000" y="2060848"/>
          <a:ext cx="8128000" cy="387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944">
                  <a:extLst>
                    <a:ext uri="{9D8B030D-6E8A-4147-A177-3AD203B41FA5}">
                      <a16:colId xmlns="" xmlns:a16="http://schemas.microsoft.com/office/drawing/2014/main" val="2833824509"/>
                    </a:ext>
                  </a:extLst>
                </a:gridCol>
                <a:gridCol w="4568056">
                  <a:extLst>
                    <a:ext uri="{9D8B030D-6E8A-4147-A177-3AD203B41FA5}">
                      <a16:colId xmlns="" xmlns:a16="http://schemas.microsoft.com/office/drawing/2014/main" val="2403771092"/>
                    </a:ext>
                  </a:extLst>
                </a:gridCol>
              </a:tblGrid>
              <a:tr h="572176">
                <a:tc>
                  <a:txBody>
                    <a:bodyPr/>
                    <a:lstStyle/>
                    <a:p>
                      <a:r>
                        <a:rPr lang="cs-CZ" b="1" dirty="0"/>
                        <a:t>Skupina kritérií (max. počet bodů)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Název kritéria (max. počet bodů)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5556595"/>
                  </a:ext>
                </a:extLst>
              </a:tr>
              <a:tr h="601306">
                <a:tc>
                  <a:txBody>
                    <a:bodyPr/>
                    <a:lstStyle/>
                    <a:p>
                      <a:r>
                        <a:rPr lang="cs-CZ" b="1" dirty="0"/>
                        <a:t>I. Potřebnost (35)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Vymezení problému a cílové skupiny (35)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3233898"/>
                  </a:ext>
                </a:extLst>
              </a:tr>
              <a:tr h="422657">
                <a:tc rowSpan="2">
                  <a:txBody>
                    <a:bodyPr/>
                    <a:lstStyle/>
                    <a:p>
                      <a:pPr algn="l"/>
                      <a:r>
                        <a:rPr lang="pl-PL" b="1" dirty="0"/>
                        <a:t>II. 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Účelnost</a:t>
                      </a:r>
                      <a:r>
                        <a:rPr lang="pl-PL" b="1" dirty="0"/>
                        <a:t> (30)</a:t>
                      </a:r>
                    </a:p>
                    <a:p>
                      <a:pPr algn="l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Cíle a konzistentnost projektu (25)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7197046"/>
                  </a:ext>
                </a:extLst>
              </a:tr>
              <a:tr h="5917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ověření dosažení cíle projektu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439559"/>
                  </a:ext>
                </a:extLst>
              </a:tr>
              <a:tr h="338125">
                <a:tc rowSpan="2">
                  <a:txBody>
                    <a:bodyPr/>
                    <a:lstStyle/>
                    <a:p>
                      <a:r>
                        <a:rPr lang="cs-CZ" b="1" dirty="0"/>
                        <a:t>III. Efektivnost a hospodárnost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Efektivita projektu, rozpočet (15)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101283"/>
                  </a:ext>
                </a:extLst>
              </a:tr>
              <a:tr h="3381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Adekvátnost indikátorů (5)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7927892"/>
                  </a:ext>
                </a:extLst>
              </a:tr>
              <a:tr h="591719">
                <a:tc rowSpan="2">
                  <a:txBody>
                    <a:bodyPr/>
                    <a:lstStyle/>
                    <a:p>
                      <a:r>
                        <a:rPr lang="cs-CZ" b="1" dirty="0"/>
                        <a:t>IV. Proveditelnost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Způsob realizace aktivita jejich návaznost (10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0498968"/>
                  </a:ext>
                </a:extLst>
              </a:tr>
              <a:tr h="1316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Způsob zapojení cílové skupiny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7617679"/>
                  </a:ext>
                </a:extLst>
              </a:tr>
            </a:tbl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66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b="1" dirty="0" smtClean="0"/>
              <a:t>2. Věcné hodnocení: 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dirty="0"/>
              <a:t>Výběrová komise odpovídá u každého kritéria na Hlavní otázku (+ pomocné podotázky) </a:t>
            </a:r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Využívá</a:t>
            </a:r>
            <a:r>
              <a:rPr lang="cs-CZ" sz="2400" b="1" dirty="0"/>
              <a:t> 4 deskriptory: </a:t>
            </a:r>
          </a:p>
          <a:p>
            <a:pPr marL="0" indent="0">
              <a:buNone/>
            </a:pPr>
            <a:r>
              <a:rPr lang="cs-CZ" sz="2400" dirty="0" smtClean="0"/>
              <a:t>1</a:t>
            </a:r>
            <a:r>
              <a:rPr lang="cs-CZ" sz="2400" dirty="0"/>
              <a:t>. </a:t>
            </a:r>
            <a:r>
              <a:rPr lang="cs-CZ" sz="2400" b="1" dirty="0"/>
              <a:t>Velmi dobré </a:t>
            </a:r>
            <a:r>
              <a:rPr lang="cs-CZ" sz="2400" dirty="0"/>
              <a:t>100 % max. dosažitelného počtu bodů v kritériu </a:t>
            </a:r>
          </a:p>
          <a:p>
            <a:pPr marL="0" indent="0">
              <a:buNone/>
            </a:pPr>
            <a:r>
              <a:rPr lang="cs-CZ" sz="2400" dirty="0"/>
              <a:t>2. </a:t>
            </a:r>
            <a:r>
              <a:rPr lang="cs-CZ" sz="2400" b="1" dirty="0"/>
              <a:t>Dobré</a:t>
            </a:r>
            <a:r>
              <a:rPr lang="cs-CZ" sz="2400" dirty="0"/>
              <a:t> 75 % max. dosažitelného počtu bodů v kritériu </a:t>
            </a:r>
          </a:p>
          <a:p>
            <a:pPr marL="0" indent="0">
              <a:buNone/>
            </a:pPr>
            <a:r>
              <a:rPr lang="cs-CZ" sz="2400" dirty="0"/>
              <a:t>3. </a:t>
            </a:r>
            <a:r>
              <a:rPr lang="cs-CZ" sz="2400" b="1" dirty="0"/>
              <a:t>Dostatečné</a:t>
            </a:r>
            <a:r>
              <a:rPr lang="cs-CZ" sz="2400" dirty="0"/>
              <a:t> 50 % max. dosažitelného počtu bodů v kritériu </a:t>
            </a:r>
          </a:p>
          <a:p>
            <a:pPr marL="0" indent="0">
              <a:buNone/>
            </a:pPr>
            <a:r>
              <a:rPr lang="cs-CZ" sz="2400" dirty="0"/>
              <a:t>4. </a:t>
            </a:r>
            <a:r>
              <a:rPr lang="cs-CZ" sz="2400" b="1" dirty="0"/>
              <a:t>Nedostatečné</a:t>
            </a:r>
            <a:r>
              <a:rPr lang="cs-CZ" sz="2400" dirty="0"/>
              <a:t> 25 % max. dosažitelného počtu bodů v kritériu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Deskriptor 4 je eliminační </a:t>
            </a:r>
            <a:r>
              <a:rPr lang="cs-CZ" sz="2400" dirty="0"/>
              <a:t>– získání tohoto deskriptoru nejméně u jednoho kritéria </a:t>
            </a:r>
            <a:r>
              <a:rPr lang="cs-CZ" sz="2400" b="1" dirty="0"/>
              <a:t>-&gt; </a:t>
            </a:r>
            <a:r>
              <a:rPr lang="cs-CZ" sz="2400" dirty="0"/>
              <a:t>Žádost o podporu nesplnila podmínky věcného hodnocení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03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2. Věcné hodnocení: </a:t>
            </a:r>
          </a:p>
          <a:p>
            <a:pPr marL="0" indent="0">
              <a:buNone/>
            </a:pPr>
            <a:r>
              <a:rPr lang="cs-CZ" sz="2200" dirty="0" smtClean="0"/>
              <a:t>- </a:t>
            </a:r>
            <a:r>
              <a:rPr lang="cs-CZ" sz="2200" b="1" dirty="0" smtClean="0"/>
              <a:t>Max</a:t>
            </a:r>
            <a:r>
              <a:rPr lang="cs-CZ" sz="2200" b="1" dirty="0"/>
              <a:t>. počet bodů věcného hodnocení - 100 bodů </a:t>
            </a:r>
          </a:p>
          <a:p>
            <a:pPr marL="0" indent="0">
              <a:buNone/>
            </a:pPr>
            <a:r>
              <a:rPr lang="cs-CZ" sz="2200" dirty="0" smtClean="0"/>
              <a:t>- </a:t>
            </a:r>
            <a:r>
              <a:rPr lang="cs-CZ" sz="2200" b="1" dirty="0" smtClean="0"/>
              <a:t>Žádost </a:t>
            </a:r>
            <a:r>
              <a:rPr lang="cs-CZ" sz="2200" b="1" dirty="0"/>
              <a:t>musí získat min. 50 bodů</a:t>
            </a:r>
            <a:r>
              <a:rPr lang="cs-CZ" sz="2200" dirty="0"/>
              <a:t>, aby splnila podmínky věcného hodnocení a všechny hlavní otázky musí být hodnoceny deskriptory 1 – 3 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Věcné hodnocení by mělo být dokončeno </a:t>
            </a:r>
            <a:r>
              <a:rPr lang="cs-CZ" sz="2200" b="1" dirty="0"/>
              <a:t>do </a:t>
            </a:r>
            <a:r>
              <a:rPr lang="cs-CZ" sz="2200" b="1" dirty="0"/>
              <a:t>3</a:t>
            </a:r>
            <a:r>
              <a:rPr lang="cs-CZ" sz="2200" b="1" dirty="0" smtClean="0"/>
              <a:t>0 </a:t>
            </a:r>
            <a:r>
              <a:rPr lang="cs-CZ" sz="2200" b="1" dirty="0"/>
              <a:t>pracovních dní od provedení hodnocení </a:t>
            </a:r>
            <a:r>
              <a:rPr lang="cs-CZ" sz="2200" b="1" dirty="0" smtClean="0"/>
              <a:t>P a FN</a:t>
            </a:r>
            <a:r>
              <a:rPr lang="cs-CZ" sz="2200" dirty="0" smtClean="0"/>
              <a:t>; dokončením </a:t>
            </a:r>
            <a:r>
              <a:rPr lang="cs-CZ" sz="2200" dirty="0"/>
              <a:t>se rozumí změna stavu </a:t>
            </a:r>
            <a:r>
              <a:rPr lang="cs-CZ" sz="2200" dirty="0" smtClean="0"/>
              <a:t>žádosti  v systému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MAS po provedení věcného hodnocení zasílá prostřednictvím MS2014+ žadatelům informaci o výsledku hodnocení.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Ž</a:t>
            </a:r>
            <a:r>
              <a:rPr lang="cs-CZ" sz="2200" dirty="0" smtClean="0"/>
              <a:t>ádosti </a:t>
            </a:r>
            <a:r>
              <a:rPr lang="cs-CZ" sz="2200" dirty="0"/>
              <a:t>o </a:t>
            </a:r>
            <a:r>
              <a:rPr lang="cs-CZ" sz="2200" dirty="0" smtClean="0"/>
              <a:t>podporu, které </a:t>
            </a:r>
            <a:r>
              <a:rPr lang="cs-CZ" sz="2200" dirty="0"/>
              <a:t>byly na základě tohoto hodnocení vyloučeny z dalšího výběru, budou  upozorněni na možnost požádat </a:t>
            </a:r>
            <a:r>
              <a:rPr lang="cs-CZ" sz="2200" b="1" dirty="0"/>
              <a:t>nejpozději do 15 kalendářních dní </a:t>
            </a:r>
            <a:r>
              <a:rPr lang="cs-CZ" sz="2200" dirty="0"/>
              <a:t>ode dne doručení informace o negativním výsledku o </a:t>
            </a:r>
            <a:r>
              <a:rPr lang="cs-CZ" sz="2200" b="1" dirty="0"/>
              <a:t>přezkum </a:t>
            </a:r>
            <a:r>
              <a:rPr lang="cs-CZ" sz="2200" b="1" dirty="0" smtClean="0"/>
              <a:t>hodnocení</a:t>
            </a:r>
            <a:r>
              <a:rPr lang="cs-CZ" sz="2200" dirty="0" smtClean="0"/>
              <a:t>.</a:t>
            </a:r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7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Oprávnění žadatelé: </a:t>
            </a:r>
          </a:p>
          <a:p>
            <a:r>
              <a:rPr lang="cs-CZ" sz="2000" b="1" dirty="0" smtClean="0"/>
              <a:t>Obce</a:t>
            </a:r>
          </a:p>
          <a:p>
            <a:r>
              <a:rPr lang="cs-CZ" sz="2000" b="1" dirty="0" smtClean="0"/>
              <a:t>Dobrovolné </a:t>
            </a:r>
            <a:r>
              <a:rPr lang="cs-CZ" sz="2000" b="1" dirty="0"/>
              <a:t>svazky </a:t>
            </a:r>
            <a:r>
              <a:rPr lang="cs-CZ" sz="2000" b="1" dirty="0" smtClean="0"/>
              <a:t>obcí</a:t>
            </a:r>
          </a:p>
          <a:p>
            <a:r>
              <a:rPr lang="cs-CZ" sz="2000" b="1" dirty="0" smtClean="0"/>
              <a:t>Organizace </a:t>
            </a:r>
            <a:r>
              <a:rPr lang="cs-CZ" sz="2000" b="1" dirty="0"/>
              <a:t>zřizované </a:t>
            </a:r>
            <a:r>
              <a:rPr lang="cs-CZ" sz="2000" b="1" dirty="0" smtClean="0"/>
              <a:t>obcemi</a:t>
            </a:r>
          </a:p>
          <a:p>
            <a:r>
              <a:rPr lang="cs-CZ" sz="2000" b="1" dirty="0" smtClean="0"/>
              <a:t>Organizace </a:t>
            </a:r>
            <a:r>
              <a:rPr lang="cs-CZ" sz="2000" b="1" dirty="0"/>
              <a:t>zřizované </a:t>
            </a:r>
            <a:r>
              <a:rPr lang="cs-CZ" sz="2000" b="1" dirty="0" smtClean="0"/>
              <a:t>kraji</a:t>
            </a:r>
          </a:p>
          <a:p>
            <a:r>
              <a:rPr lang="cs-CZ" sz="2000" b="1" dirty="0" smtClean="0"/>
              <a:t>Příspěvkové organizace</a:t>
            </a:r>
          </a:p>
          <a:p>
            <a:r>
              <a:rPr lang="cs-CZ" sz="2000" b="1" dirty="0" smtClean="0"/>
              <a:t>Nestátní </a:t>
            </a:r>
            <a:r>
              <a:rPr lang="cs-CZ" sz="2000" b="1" dirty="0"/>
              <a:t>neziskové </a:t>
            </a:r>
            <a:r>
              <a:rPr lang="cs-CZ" sz="2000" b="1" dirty="0" smtClean="0"/>
              <a:t>organizace</a:t>
            </a:r>
          </a:p>
          <a:p>
            <a:r>
              <a:rPr lang="cs-CZ" sz="2000" b="1" dirty="0" smtClean="0"/>
              <a:t>Obchodní korporace</a:t>
            </a:r>
          </a:p>
          <a:p>
            <a:r>
              <a:rPr lang="cs-CZ" sz="2000" b="1" dirty="0" smtClean="0"/>
              <a:t>OSVČ</a:t>
            </a:r>
          </a:p>
          <a:p>
            <a:r>
              <a:rPr lang="cs-CZ" sz="2000" b="1" dirty="0" smtClean="0"/>
              <a:t>Poradenské </a:t>
            </a:r>
            <a:r>
              <a:rPr lang="cs-CZ" sz="2000" b="1" dirty="0"/>
              <a:t>a vzdělávací </a:t>
            </a:r>
            <a:r>
              <a:rPr lang="cs-CZ" sz="2000" b="1" dirty="0" smtClean="0"/>
              <a:t>instituce</a:t>
            </a:r>
          </a:p>
          <a:p>
            <a:r>
              <a:rPr lang="cs-CZ" sz="2000" b="1" dirty="0" smtClean="0"/>
              <a:t>Poskytovatelé </a:t>
            </a:r>
            <a:r>
              <a:rPr lang="cs-CZ" sz="2000" b="1" dirty="0"/>
              <a:t>sociálních </a:t>
            </a:r>
            <a:r>
              <a:rPr lang="cs-CZ" sz="2000" b="1" dirty="0" smtClean="0"/>
              <a:t>služeb</a:t>
            </a:r>
            <a:endParaRPr lang="cs-CZ" sz="2000" b="1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5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3</a:t>
            </a:r>
            <a:r>
              <a:rPr lang="cs-CZ" sz="2800" b="1" dirty="0" smtClean="0"/>
              <a:t>. Výběr projektů: </a:t>
            </a:r>
          </a:p>
          <a:p>
            <a:pPr marL="0" indent="0">
              <a:buNone/>
            </a:pPr>
            <a:r>
              <a:rPr lang="cs-CZ" sz="2200" b="1" dirty="0" smtClean="0"/>
              <a:t>Správní </a:t>
            </a:r>
            <a:r>
              <a:rPr lang="cs-CZ" sz="2200" b="1" dirty="0"/>
              <a:t>rada </a:t>
            </a:r>
            <a:r>
              <a:rPr lang="cs-CZ" sz="2200" b="1" dirty="0" smtClean="0"/>
              <a:t>MAS Rozkvět</a:t>
            </a:r>
            <a:r>
              <a:rPr lang="cs-CZ" sz="2200" dirty="0" smtClean="0"/>
              <a:t> vybírá </a:t>
            </a:r>
            <a:r>
              <a:rPr lang="cs-CZ" sz="2200" dirty="0"/>
              <a:t>projekty k realizaci na základě návrhu </a:t>
            </a:r>
            <a:r>
              <a:rPr lang="cs-CZ" sz="2200" b="1" dirty="0"/>
              <a:t>Výběrové komise MAS</a:t>
            </a:r>
            <a:r>
              <a:rPr lang="cs-CZ" sz="2200" dirty="0"/>
              <a:t>. </a:t>
            </a: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Při </a:t>
            </a:r>
            <a:r>
              <a:rPr lang="cs-CZ" sz="2200" dirty="0"/>
              <a:t>výběru projektů platí, že pořadí projektů je dáno bodovým ohodnocením získaným v rámci věcného hodnocení a nelze jej měnit jiným způsobem než nedoporučením projektu k podpoře</a:t>
            </a:r>
            <a:r>
              <a:rPr lang="cs-CZ" sz="2200" dirty="0" smtClean="0"/>
              <a:t>.</a:t>
            </a:r>
          </a:p>
          <a:p>
            <a:pPr>
              <a:buFontTx/>
              <a:buChar char="-"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Důvody </a:t>
            </a:r>
            <a:r>
              <a:rPr lang="cs-CZ" sz="2200" dirty="0"/>
              <a:t>pro nedoporučení projektu k podpoře identifikované Správní radou MAS mohou být pouze</a:t>
            </a:r>
            <a:r>
              <a:rPr lang="cs-CZ" sz="2200" dirty="0" smtClean="0"/>
              <a:t>:</a:t>
            </a:r>
          </a:p>
          <a:p>
            <a:r>
              <a:rPr lang="cs-CZ" sz="2200" dirty="0" smtClean="0"/>
              <a:t>bylo </a:t>
            </a:r>
            <a:r>
              <a:rPr lang="cs-CZ" sz="2200" dirty="0"/>
              <a:t>předloženo více projektů zaměřených na realizaci obdobných aktivit pro stejnou cílovou skupinu ve stejném regionu, které přesahují absorpční </a:t>
            </a:r>
            <a:r>
              <a:rPr lang="cs-CZ" sz="2200" dirty="0" smtClean="0"/>
              <a:t>schopnosti</a:t>
            </a:r>
          </a:p>
          <a:p>
            <a:pPr lvl="0"/>
            <a:r>
              <a:rPr lang="cs-CZ" sz="2200" dirty="0"/>
              <a:t>překryv projektu s jiným již běžícím projektem, který má shodné klíčové aktivity, stejnou cílovou skupinu i stejné území dopadu.</a:t>
            </a:r>
          </a:p>
          <a:p>
            <a:endParaRPr lang="cs-CZ" sz="2200" dirty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30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</a:t>
            </a:r>
            <a:r>
              <a:rPr lang="cs-CZ" sz="2800" b="1" dirty="0" smtClean="0"/>
              <a:t>. Výběr projektů: </a:t>
            </a:r>
          </a:p>
          <a:p>
            <a:pPr marL="0" indent="0">
              <a:buNone/>
            </a:pPr>
            <a:r>
              <a:rPr lang="cs-CZ" sz="2200" b="1" dirty="0" smtClean="0"/>
              <a:t>Správní </a:t>
            </a:r>
            <a:r>
              <a:rPr lang="cs-CZ" sz="2200" b="1" dirty="0"/>
              <a:t>rada </a:t>
            </a:r>
            <a:r>
              <a:rPr lang="cs-CZ" sz="2200" b="1" dirty="0" smtClean="0"/>
              <a:t>MAS Rozkvět</a:t>
            </a:r>
            <a:r>
              <a:rPr lang="cs-CZ" sz="2200" dirty="0" smtClean="0"/>
              <a:t> vybírá </a:t>
            </a:r>
            <a:r>
              <a:rPr lang="cs-CZ" sz="2200" dirty="0"/>
              <a:t>projekty k realizaci na základě návrhu </a:t>
            </a:r>
            <a:r>
              <a:rPr lang="cs-CZ" sz="2200" b="1" dirty="0"/>
              <a:t>Výběrové komise MAS</a:t>
            </a:r>
            <a:r>
              <a:rPr lang="cs-CZ" sz="2200" dirty="0"/>
              <a:t>. </a:t>
            </a: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Při </a:t>
            </a:r>
            <a:r>
              <a:rPr lang="cs-CZ" sz="2200" dirty="0"/>
              <a:t>výběru projektů platí, že </a:t>
            </a:r>
            <a:r>
              <a:rPr lang="cs-CZ" sz="2200" b="1" dirty="0"/>
              <a:t>pořadí projektů je dáno bodovým ohodnocením získaným v rámci věcného hodnocení </a:t>
            </a:r>
            <a:r>
              <a:rPr lang="cs-CZ" sz="2200" dirty="0"/>
              <a:t>a nelze jej měnit jiným způsobem než nedoporučením projektu k podpoře</a:t>
            </a:r>
            <a:r>
              <a:rPr lang="cs-CZ" sz="2200" dirty="0" smtClean="0"/>
              <a:t>.</a:t>
            </a:r>
          </a:p>
          <a:p>
            <a:pPr>
              <a:buFontTx/>
              <a:buChar char="-"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MAS současně upozorňuje, že </a:t>
            </a:r>
            <a:r>
              <a:rPr lang="cs-CZ" sz="2200" dirty="0" smtClean="0"/>
              <a:t>vybrané žádosti ještě </a:t>
            </a:r>
            <a:r>
              <a:rPr lang="cs-CZ" sz="2200" dirty="0"/>
              <a:t>předává </a:t>
            </a:r>
            <a:r>
              <a:rPr lang="cs-CZ" sz="2200" dirty="0" smtClean="0"/>
              <a:t>k </a:t>
            </a:r>
            <a:r>
              <a:rPr lang="cs-CZ" sz="2200" b="1" dirty="0" smtClean="0"/>
              <a:t>závěrečnému </a:t>
            </a:r>
            <a:r>
              <a:rPr lang="cs-CZ" sz="2200" b="1" dirty="0"/>
              <a:t>ověření způsobilosti projektů a ke kontrole administrativních postupů na ŘO OPZ 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25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Hodnocení a výběr projektů – shrnutí a </a:t>
            </a:r>
            <a:r>
              <a:rPr lang="cs-CZ" sz="2800" b="1" dirty="0" smtClean="0"/>
              <a:t>lhůty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sz="2400" b="1" dirty="0"/>
              <a:t>Hodnocení FN a P: 	do </a:t>
            </a:r>
            <a:r>
              <a:rPr lang="cs-CZ" sz="2400" b="1" dirty="0" smtClean="0"/>
              <a:t>15</a:t>
            </a:r>
            <a:r>
              <a:rPr lang="cs-CZ" sz="2400" b="1" dirty="0" smtClean="0"/>
              <a:t> </a:t>
            </a:r>
            <a:r>
              <a:rPr lang="cs-CZ" sz="2400" b="1" dirty="0"/>
              <a:t>pracovních</a:t>
            </a:r>
            <a:r>
              <a:rPr lang="cs-CZ" sz="2400" dirty="0"/>
              <a:t> dní ze strany MAS (po ukončení příjmu žádostí) </a:t>
            </a:r>
          </a:p>
          <a:p>
            <a:pPr marL="457200" lvl="1" indent="0">
              <a:buNone/>
            </a:pPr>
            <a:r>
              <a:rPr lang="cs-CZ" sz="2400" dirty="0" smtClean="0"/>
              <a:t>- Odvolání</a:t>
            </a:r>
            <a:r>
              <a:rPr lang="cs-CZ" sz="2400" dirty="0"/>
              <a:t>: do 15 kalendářních dní ze strany žadatele (po obdržení výsledku – prostřednictvím depeše </a:t>
            </a:r>
            <a:r>
              <a:rPr lang="cs-CZ" sz="2400" dirty="0" smtClean="0"/>
              <a:t>se </a:t>
            </a:r>
            <a:r>
              <a:rPr lang="cs-CZ" sz="2400" dirty="0"/>
              <a:t>statutární zástupce může vzdát odvolání) </a:t>
            </a:r>
          </a:p>
          <a:p>
            <a:r>
              <a:rPr lang="pl-PL" sz="2400" b="1" dirty="0"/>
              <a:t>Věcné hodnocení: 	do </a:t>
            </a:r>
            <a:r>
              <a:rPr lang="pl-PL" sz="2400" b="1" dirty="0" smtClean="0"/>
              <a:t>30</a:t>
            </a:r>
            <a:r>
              <a:rPr lang="pl-PL" sz="2400" b="1" dirty="0" smtClean="0"/>
              <a:t> </a:t>
            </a:r>
            <a:r>
              <a:rPr lang="pl-PL" sz="2400" b="1" dirty="0"/>
              <a:t>pracovních dní </a:t>
            </a:r>
            <a:r>
              <a:rPr lang="pl-PL" sz="2400" dirty="0"/>
              <a:t>ze strany MAS (po ukončení FN a P) </a:t>
            </a:r>
          </a:p>
          <a:p>
            <a:pPr marL="457200" lvl="1" indent="0">
              <a:buNone/>
            </a:pPr>
            <a:r>
              <a:rPr lang="cs-CZ" sz="2400" dirty="0" smtClean="0"/>
              <a:t>- Odvolání</a:t>
            </a:r>
            <a:r>
              <a:rPr lang="cs-CZ" sz="2400" dirty="0"/>
              <a:t>: do 15 kalendářních dní ze strany žadatele (po obdržení výsledku - prostřednictvím depeše </a:t>
            </a:r>
            <a:r>
              <a:rPr lang="cs-CZ" sz="2400" dirty="0" smtClean="0"/>
              <a:t>se </a:t>
            </a:r>
            <a:r>
              <a:rPr lang="cs-CZ" sz="2400" dirty="0"/>
              <a:t>statutární zástupce může vzdát odvolání) 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357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Hodnocení a výběr projektů – shrnutí a </a:t>
            </a:r>
            <a:r>
              <a:rPr lang="cs-CZ" sz="2800" b="1" dirty="0" smtClean="0"/>
              <a:t>lhůty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sz="2400" b="1" dirty="0"/>
              <a:t>Výběr projektů: </a:t>
            </a:r>
            <a:r>
              <a:rPr lang="cs-CZ" sz="2400" b="1" dirty="0" smtClean="0"/>
              <a:t> do 30 </a:t>
            </a:r>
            <a:r>
              <a:rPr lang="cs-CZ" sz="2400" b="1" dirty="0"/>
              <a:t>pracovních dní </a:t>
            </a:r>
            <a:r>
              <a:rPr lang="cs-CZ" sz="2400" dirty="0"/>
              <a:t>ze strany MAS (po ukončení věcného hodnocení) </a:t>
            </a:r>
          </a:p>
          <a:p>
            <a:pPr marL="457200" lvl="1" indent="0">
              <a:buNone/>
            </a:pPr>
            <a:r>
              <a:rPr lang="cs-CZ" sz="2200" dirty="0" smtClean="0"/>
              <a:t>- Odvolání</a:t>
            </a:r>
            <a:r>
              <a:rPr lang="cs-CZ" sz="2200" dirty="0"/>
              <a:t>: do 15 kalendářních dní ze strany žadatele (po obdržení výsledku - prostřednictvím depeše se lze statutární zástupce může vzdát odvolání) </a:t>
            </a:r>
          </a:p>
          <a:p>
            <a:r>
              <a:rPr lang="cs-CZ" sz="2400" b="1" dirty="0"/>
              <a:t>Závěrečné ověření způsobilosti: </a:t>
            </a:r>
            <a:r>
              <a:rPr lang="cs-CZ" sz="2400" dirty="0" smtClean="0"/>
              <a:t>ŘO </a:t>
            </a:r>
            <a:r>
              <a:rPr lang="cs-CZ" sz="2400" dirty="0"/>
              <a:t>provádí neprodleně dle administrativních kapacit </a:t>
            </a:r>
          </a:p>
          <a:p>
            <a:r>
              <a:rPr lang="cs-CZ" sz="2400" b="1" dirty="0"/>
              <a:t>Vydání právního aktu u doporučených žádostí: </a:t>
            </a:r>
            <a:r>
              <a:rPr lang="cs-CZ" sz="2400" dirty="0"/>
              <a:t>do 3 měsíců ze strany ŘO OPZ </a:t>
            </a:r>
          </a:p>
          <a:p>
            <a:r>
              <a:rPr lang="cs-CZ" sz="2400" b="1" dirty="0"/>
              <a:t>Odeslání první zálohové platby: </a:t>
            </a:r>
            <a:r>
              <a:rPr lang="cs-CZ" sz="2400" dirty="0"/>
              <a:t>do 10 pracovních dní od vydání právního </a:t>
            </a:r>
            <a:r>
              <a:rPr lang="cs-CZ" sz="2400" dirty="0" smtClean="0"/>
              <a:t>aktu. </a:t>
            </a:r>
            <a:r>
              <a:rPr lang="cs-CZ" sz="2400" dirty="0"/>
              <a:t>Další zálohové platby v půlročním intervalu – vždy se Zprávou o realizaci projektu</a:t>
            </a:r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7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Publicita: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Alespoň </a:t>
            </a:r>
            <a:r>
              <a:rPr lang="cs-CZ" sz="2400" b="1" dirty="0"/>
              <a:t>1 povinný plakát min. A3 </a:t>
            </a:r>
            <a:r>
              <a:rPr lang="cs-CZ" sz="2400" dirty="0"/>
              <a:t>s informacemi o projektu a minimálně s logem MAS </a:t>
            </a:r>
            <a:r>
              <a:rPr lang="cs-CZ" sz="2400" dirty="0" smtClean="0"/>
              <a:t>Rozkvět </a:t>
            </a:r>
            <a:r>
              <a:rPr lang="cs-CZ" sz="2400" dirty="0"/>
              <a:t>– je možno využít el. šablonu z </a:t>
            </a:r>
            <a:r>
              <a:rPr lang="cs-CZ" sz="2400" u="sng" dirty="0">
                <a:solidFill>
                  <a:srgbClr val="0070C0"/>
                </a:solidFill>
              </a:rPr>
              <a:t>www.esfcr.cz</a:t>
            </a:r>
            <a:r>
              <a:rPr lang="cs-CZ" sz="2400" dirty="0"/>
              <a:t> </a:t>
            </a:r>
          </a:p>
          <a:p>
            <a:pPr marL="0" indent="0" algn="ctr">
              <a:buNone/>
            </a:pPr>
            <a:r>
              <a:rPr lang="cs-CZ" sz="2400" dirty="0"/>
              <a:t>	</a:t>
            </a:r>
            <a:r>
              <a:rPr lang="cs-CZ" sz="1600" dirty="0">
                <a:solidFill>
                  <a:srgbClr val="0070C0"/>
                </a:solidFill>
                <a:hlinkClick r:id="rId2"/>
              </a:rPr>
              <a:t>https://www.esfcr.cz/detail-clanku/-/asset_publisher/BBFAoaudKGfE/content/sablony-pro-vytvoreni-nastroju-povinne-publicity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cs-CZ" sz="2400" dirty="0" smtClean="0"/>
              <a:t>- Po </a:t>
            </a:r>
            <a:r>
              <a:rPr lang="cs-CZ" sz="2400" dirty="0"/>
              <a:t>celou dobu realizace projektu </a:t>
            </a:r>
          </a:p>
          <a:p>
            <a:pPr marL="457200" lvl="1" indent="0">
              <a:buNone/>
            </a:pPr>
            <a:r>
              <a:rPr lang="cs-CZ" sz="2400" dirty="0" smtClean="0"/>
              <a:t>- V </a:t>
            </a:r>
            <a:r>
              <a:rPr lang="cs-CZ" sz="2400" dirty="0"/>
              <a:t>místě realizace projektu snadno viditelném pro veřejnost, např. vstupní prostory budovy </a:t>
            </a:r>
          </a:p>
          <a:p>
            <a:pPr marL="457200" lvl="1" indent="0">
              <a:buNone/>
            </a:pPr>
            <a:r>
              <a:rPr lang="cs-CZ" sz="2400" dirty="0" smtClean="0"/>
              <a:t>- Pokud </a:t>
            </a:r>
            <a:r>
              <a:rPr lang="cs-CZ" sz="2400" dirty="0"/>
              <a:t>je projekt realizován na více místech, bude umístěn na všech těchto místech </a:t>
            </a:r>
          </a:p>
          <a:p>
            <a:pPr marL="457200" lvl="1" indent="0">
              <a:buNone/>
            </a:pPr>
            <a:r>
              <a:rPr lang="cs-CZ" sz="2400" dirty="0" smtClean="0"/>
              <a:t>- Pokud </a:t>
            </a:r>
            <a:r>
              <a:rPr lang="cs-CZ" sz="2400" dirty="0"/>
              <a:t>nelze plakát umístit v místě realizace projektu, bude umístěn v sídle příjemce </a:t>
            </a:r>
          </a:p>
          <a:p>
            <a:pPr marL="457200" lvl="1" indent="0">
              <a:buNone/>
            </a:pPr>
            <a:r>
              <a:rPr lang="cs-CZ" sz="2400" dirty="0" smtClean="0"/>
              <a:t>- Pokud </a:t>
            </a:r>
            <a:r>
              <a:rPr lang="cs-CZ" sz="2400" dirty="0"/>
              <a:t>příjemce realizuje více projektů OPZ v jednom místě, je možné pro všechny tyto projekty umístit pouze jeden plakát 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700" b="1" dirty="0" smtClean="0"/>
              <a:t>IS KP14+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3100" dirty="0"/>
              <a:t>Součást monitorovacího systému do kterého vkládají žadatelé své žádosti o evropské </a:t>
            </a:r>
            <a:r>
              <a:rPr lang="cs-CZ" sz="3100" b="1" dirty="0"/>
              <a:t>dotace ze všech operačních programů </a:t>
            </a:r>
            <a:r>
              <a:rPr lang="cs-CZ" sz="3100" dirty="0"/>
              <a:t>v období 2014-2020 (vyjma dotací v zemědělství) </a:t>
            </a:r>
            <a:endParaRPr lang="cs-CZ" sz="3100" dirty="0" smtClean="0"/>
          </a:p>
          <a:p>
            <a:endParaRPr lang="cs-CZ" sz="3100" dirty="0"/>
          </a:p>
          <a:p>
            <a:pPr marL="0" indent="0">
              <a:buNone/>
            </a:pPr>
            <a:r>
              <a:rPr lang="cs-CZ" sz="3100" dirty="0"/>
              <a:t>On-line aplikace </a:t>
            </a:r>
          </a:p>
          <a:p>
            <a:pPr marL="457200" lvl="1" indent="0">
              <a:buNone/>
            </a:pPr>
            <a:r>
              <a:rPr lang="cs-CZ" sz="3100" dirty="0" smtClean="0"/>
              <a:t>- Nevyžaduje </a:t>
            </a:r>
            <a:r>
              <a:rPr lang="cs-CZ" sz="3100" dirty="0"/>
              <a:t>instalaci do PC </a:t>
            </a:r>
          </a:p>
          <a:p>
            <a:pPr marL="457200" lvl="1" indent="0">
              <a:buNone/>
            </a:pPr>
            <a:r>
              <a:rPr lang="cs-CZ" sz="3100" dirty="0" smtClean="0"/>
              <a:t>- </a:t>
            </a:r>
            <a:r>
              <a:rPr lang="pt-BR" sz="3100" dirty="0" smtClean="0"/>
              <a:t>Vyžaduje </a:t>
            </a:r>
            <a:r>
              <a:rPr lang="pt-BR" sz="3100" dirty="0"/>
              <a:t>registraci s platnou emailovou adresou a telefonním číslem </a:t>
            </a:r>
          </a:p>
          <a:p>
            <a:pPr marL="0" indent="0">
              <a:buNone/>
            </a:pPr>
            <a:endParaRPr lang="cs-CZ" sz="3100" dirty="0" smtClean="0"/>
          </a:p>
          <a:p>
            <a:pPr marL="0" indent="0">
              <a:buNone/>
            </a:pPr>
            <a:r>
              <a:rPr lang="cs-CZ" sz="3100" dirty="0" smtClean="0"/>
              <a:t>Edukační </a:t>
            </a:r>
            <a:r>
              <a:rPr lang="cs-CZ" sz="3100" dirty="0"/>
              <a:t>videa </a:t>
            </a:r>
            <a:r>
              <a:rPr lang="cs-CZ" sz="2900" u="sng" dirty="0" smtClean="0">
                <a:solidFill>
                  <a:srgbClr val="0070C0"/>
                </a:solidFill>
              </a:rPr>
              <a:t>http</a:t>
            </a:r>
            <a:r>
              <a:rPr lang="cs-CZ" sz="2900" u="sng" dirty="0">
                <a:solidFill>
                  <a:srgbClr val="0070C0"/>
                </a:solidFill>
              </a:rPr>
              <a:t>://strukturalni-fondy.cz/cs/jak-na-projekt/Elektronicka-zadost/Edukacni-videa </a:t>
            </a:r>
          </a:p>
          <a:p>
            <a:pPr marL="0" indent="0">
              <a:buNone/>
            </a:pPr>
            <a:endParaRPr lang="cs-CZ" sz="3100" dirty="0" smtClean="0"/>
          </a:p>
          <a:p>
            <a:pPr marL="0" indent="0">
              <a:buNone/>
            </a:pPr>
            <a:r>
              <a:rPr lang="cs-CZ" sz="3100" dirty="0" smtClean="0"/>
              <a:t>Pokyny </a:t>
            </a:r>
            <a:r>
              <a:rPr lang="cs-CZ" sz="3100" dirty="0"/>
              <a:t>k vyplnění žádosti v IS KP14+ </a:t>
            </a:r>
            <a:r>
              <a:rPr lang="cs-CZ" sz="2900" u="sng" dirty="0" smtClean="0">
                <a:solidFill>
                  <a:srgbClr val="0070C0"/>
                </a:solidFill>
              </a:rPr>
              <a:t>https</a:t>
            </a:r>
            <a:r>
              <a:rPr lang="cs-CZ" sz="2900" u="sng" dirty="0">
                <a:solidFill>
                  <a:srgbClr val="0070C0"/>
                </a:solidFill>
              </a:rPr>
              <a:t>://www.esfcr.cz/formulare-a-pokyny-potrebne-v-ramci-pripravy-zadosti-o-podporu-opz/-/dokument/797956 </a:t>
            </a:r>
          </a:p>
          <a:p>
            <a:pPr marL="0" indent="0">
              <a:buNone/>
            </a:pPr>
            <a:endParaRPr lang="cs-CZ" sz="3100" b="1" dirty="0" smtClean="0"/>
          </a:p>
          <a:p>
            <a:pPr marL="0" indent="0">
              <a:buNone/>
            </a:pPr>
            <a:r>
              <a:rPr lang="cs-CZ" sz="3100" b="1" dirty="0" smtClean="0"/>
              <a:t>!!! </a:t>
            </a:r>
            <a:r>
              <a:rPr lang="cs-CZ" sz="3100" b="1" dirty="0"/>
              <a:t>K práci v IS KP14+ budou nápomocni pracovníci kanceláře MAS !!! </a:t>
            </a:r>
            <a:endParaRPr lang="cs-CZ" sz="31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37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73666" y="1196752"/>
            <a:ext cx="8596668" cy="5288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400" b="1" dirty="0"/>
              <a:t>Postup při podávání </a:t>
            </a:r>
            <a:r>
              <a:rPr lang="cs-CZ" sz="3400" b="1" dirty="0" smtClean="0"/>
              <a:t>žádosti:</a:t>
            </a:r>
          </a:p>
          <a:p>
            <a:endParaRPr lang="cs-CZ" dirty="0" smtClean="0"/>
          </a:p>
          <a:p>
            <a:r>
              <a:rPr lang="cs-CZ" dirty="0" smtClean="0"/>
              <a:t>Registrace do systému ISKP14+ </a:t>
            </a:r>
            <a:r>
              <a:rPr lang="cs-CZ" dirty="0" smtClean="0">
                <a:hlinkClick r:id="rId5"/>
              </a:rPr>
              <a:t>https://mseu.mssf.cz/</a:t>
            </a:r>
            <a:r>
              <a:rPr lang="cs-CZ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(!!Jen v prohlížeči </a:t>
            </a:r>
            <a:r>
              <a:rPr lang="cs-CZ" b="1" dirty="0" smtClean="0"/>
              <a:t>Microsoft Internet Explorer </a:t>
            </a:r>
            <a:r>
              <a:rPr lang="cs-CZ" dirty="0" smtClean="0"/>
              <a:t>nebo </a:t>
            </a:r>
            <a:r>
              <a:rPr lang="cs-CZ" b="1" dirty="0" err="1" smtClean="0"/>
              <a:t>Mozilla</a:t>
            </a:r>
            <a:r>
              <a:rPr lang="cs-CZ" b="1" dirty="0" smtClean="0"/>
              <a:t> </a:t>
            </a:r>
            <a:r>
              <a:rPr lang="cs-CZ" b="1" dirty="0" err="1" smtClean="0"/>
              <a:t>Firefox</a:t>
            </a:r>
            <a:r>
              <a:rPr lang="cs-CZ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r>
              <a:rPr lang="cs-CZ" dirty="0" smtClean="0"/>
              <a:t>Vyplnění elektronické verze žádosti</a:t>
            </a:r>
          </a:p>
          <a:p>
            <a:r>
              <a:rPr lang="cs-CZ" dirty="0" smtClean="0"/>
              <a:t>Finalizace elektronické verze žádosti</a:t>
            </a:r>
          </a:p>
          <a:p>
            <a:r>
              <a:rPr lang="cs-CZ" dirty="0" smtClean="0"/>
              <a:t>Podepsání a odeslání elektronické verze žádosti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!!Veškeré žádosti se zasílají jen v elektronické podobě prostřednictvím ISKP14+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!! </a:t>
            </a:r>
            <a:r>
              <a:rPr lang="cs-CZ" dirty="0" smtClean="0"/>
              <a:t>Nutnost zřízení elektronického podpisu před podáním/odesláním žádosti</a:t>
            </a: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4709"/>
            <a:ext cx="6624736" cy="10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8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2057"/>
          <a:stretch/>
        </p:blipFill>
        <p:spPr bwMode="auto">
          <a:xfrm>
            <a:off x="141522" y="1803600"/>
            <a:ext cx="8860956" cy="492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728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" y="404664"/>
            <a:ext cx="926691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133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27125" cy="48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cs-CZ" sz="3000" dirty="0"/>
              <a:t>Míra podpory – rozpad zdrojů </a:t>
            </a:r>
            <a:r>
              <a:rPr lang="cs-CZ" sz="3000" dirty="0" smtClean="0"/>
              <a:t>financování: </a:t>
            </a:r>
            <a:endParaRPr lang="cs-CZ" sz="3000" dirty="0"/>
          </a:p>
          <a:p>
            <a:pPr lvl="0"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58618"/>
              </p:ext>
            </p:extLst>
          </p:nvPr>
        </p:nvGraphicFramePr>
        <p:xfrm>
          <a:off x="395536" y="1340768"/>
          <a:ext cx="8280919" cy="472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9105"/>
                <a:gridCol w="994962"/>
                <a:gridCol w="918426"/>
                <a:gridCol w="918426"/>
              </a:tblGrid>
              <a:tr h="537451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Typ příjemce dle pravidel spolufinancování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Evropský podíl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Příjemce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Státní rozpočet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</a:tr>
              <a:tr h="92964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Obce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Příspěvkové organizace zřizované kraji a obcemi (s výjimkou škol a školských zařízení)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Dobrovolné svazky obcí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85 %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5 %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10 %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</a:tr>
              <a:tr h="42672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Právnické osoby vykonávající činnost škol a školských zařízení (zapsané ve školském rejstříku)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85 %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0 %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15 %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</a:tr>
              <a:tr h="110196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Soukromoprávní subjekty vykonávající veřejně prospěšnou činnost: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Obecně prospěšné </a:t>
                      </a:r>
                      <a:r>
                        <a:rPr lang="cs-CZ" sz="1400" dirty="0" smtClean="0">
                          <a:effectLst/>
                        </a:rPr>
                        <a:t>společnosti,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Spolky,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Ústavy,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Církve </a:t>
                      </a:r>
                      <a:r>
                        <a:rPr lang="cs-CZ" sz="1400" dirty="0">
                          <a:effectLst/>
                        </a:rPr>
                        <a:t>a náboženské </a:t>
                      </a:r>
                      <a:r>
                        <a:rPr lang="cs-CZ" sz="1400" dirty="0" smtClean="0">
                          <a:effectLst/>
                        </a:rPr>
                        <a:t>společnosti,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Nadace </a:t>
                      </a:r>
                      <a:r>
                        <a:rPr lang="cs-CZ" sz="1400" dirty="0">
                          <a:effectLst/>
                        </a:rPr>
                        <a:t>a nadační </a:t>
                      </a:r>
                      <a:r>
                        <a:rPr lang="cs-CZ" sz="1400" dirty="0" smtClean="0">
                          <a:effectLst/>
                        </a:rPr>
                        <a:t>fondy,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Místní </a:t>
                      </a:r>
                      <a:r>
                        <a:rPr lang="cs-CZ" sz="1400" dirty="0">
                          <a:effectLst/>
                        </a:rPr>
                        <a:t>akční </a:t>
                      </a:r>
                      <a:r>
                        <a:rPr lang="cs-CZ" sz="1400" dirty="0" smtClean="0">
                          <a:effectLst/>
                        </a:rPr>
                        <a:t>skupiny,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Hospodářská </a:t>
                      </a:r>
                      <a:r>
                        <a:rPr lang="cs-CZ" sz="1400" dirty="0">
                          <a:effectLst/>
                        </a:rPr>
                        <a:t>komora, Agrární komora </a:t>
                      </a:r>
                      <a:r>
                        <a:rPr lang="cs-CZ" sz="1400" dirty="0" smtClean="0">
                          <a:effectLst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Svazy</a:t>
                      </a:r>
                      <a:r>
                        <a:rPr lang="cs-CZ" sz="1400" dirty="0">
                          <a:effectLst/>
                        </a:rPr>
                        <a:t>, asociace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85 %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0 %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15 %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</a:tr>
              <a:tr h="173260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Ostatní subjekty neobsažené ve výše uvedených kategoriích: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- Obchodní </a:t>
                      </a:r>
                      <a:r>
                        <a:rPr lang="cs-CZ" sz="1400" dirty="0">
                          <a:effectLst/>
                        </a:rPr>
                        <a:t>společnosti: </a:t>
                      </a:r>
                      <a:r>
                        <a:rPr lang="cs-CZ" sz="1400" dirty="0" smtClean="0">
                          <a:effectLst/>
                        </a:rPr>
                        <a:t>veřejná </a:t>
                      </a:r>
                      <a:r>
                        <a:rPr lang="cs-CZ" sz="1400" dirty="0">
                          <a:effectLst/>
                        </a:rPr>
                        <a:t>obchodní </a:t>
                      </a:r>
                      <a:r>
                        <a:rPr lang="cs-CZ" sz="1400" dirty="0" smtClean="0">
                          <a:effectLst/>
                        </a:rPr>
                        <a:t>společnost,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komanditní </a:t>
                      </a:r>
                      <a:r>
                        <a:rPr lang="cs-CZ" sz="1400" dirty="0">
                          <a:effectLst/>
                        </a:rPr>
                        <a:t>společnost </a:t>
                      </a:r>
                      <a:r>
                        <a:rPr lang="cs-CZ" sz="1400" dirty="0" smtClean="0">
                          <a:effectLst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společnost </a:t>
                      </a:r>
                      <a:r>
                        <a:rPr lang="cs-CZ" sz="1400" dirty="0">
                          <a:effectLst/>
                        </a:rPr>
                        <a:t>s ručením omezeným </a:t>
                      </a:r>
                      <a:r>
                        <a:rPr lang="cs-CZ" sz="1400" dirty="0" smtClean="0">
                          <a:effectLst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akciová </a:t>
                      </a:r>
                      <a:r>
                        <a:rPr lang="cs-CZ" sz="1400" dirty="0">
                          <a:effectLst/>
                        </a:rPr>
                        <a:t>společnost </a:t>
                      </a:r>
                      <a:r>
                        <a:rPr lang="cs-CZ" sz="1400" dirty="0" smtClean="0">
                          <a:effectLst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evropská </a:t>
                      </a:r>
                      <a:r>
                        <a:rPr lang="cs-CZ" sz="1400" dirty="0">
                          <a:effectLst/>
                        </a:rPr>
                        <a:t>společnost </a:t>
                      </a:r>
                      <a:r>
                        <a:rPr lang="cs-CZ" sz="1400" dirty="0" smtClean="0">
                          <a:effectLst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evropské </a:t>
                      </a:r>
                      <a:r>
                        <a:rPr lang="cs-CZ" sz="1400" dirty="0">
                          <a:effectLst/>
                        </a:rPr>
                        <a:t>hospodářské zájmové sdružení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Státní </a:t>
                      </a:r>
                      <a:r>
                        <a:rPr lang="cs-CZ" sz="1400" dirty="0" smtClean="0">
                          <a:effectLst/>
                        </a:rPr>
                        <a:t>podniky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baseline="0" dirty="0" smtClean="0">
                          <a:effectLst/>
                        </a:rPr>
                        <a:t>- </a:t>
                      </a:r>
                      <a:r>
                        <a:rPr lang="cs-CZ" sz="1400" dirty="0" smtClean="0">
                          <a:effectLst/>
                        </a:rPr>
                        <a:t>Družstva: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družstvo 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evropská </a:t>
                      </a:r>
                      <a:r>
                        <a:rPr lang="cs-CZ" sz="1400" dirty="0">
                          <a:effectLst/>
                        </a:rPr>
                        <a:t>družstevní </a:t>
                      </a:r>
                      <a:r>
                        <a:rPr lang="cs-CZ" sz="1400" dirty="0" smtClean="0">
                          <a:effectLst/>
                        </a:rPr>
                        <a:t>společnost; OSVČ,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Profesní </a:t>
                      </a:r>
                      <a:r>
                        <a:rPr lang="cs-CZ" sz="1400" dirty="0">
                          <a:effectLst/>
                        </a:rPr>
                        <a:t>komory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85 %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0 %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4" marR="41864" marT="0" marB="0" anchor="ctr"/>
                </a:tc>
              </a:tr>
            </a:tbl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5314"/>
            <a:ext cx="6346892" cy="10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61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949"/>
            <a:ext cx="9144000" cy="462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15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1494"/>
            <a:ext cx="9144000" cy="45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1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464"/>
            <a:ext cx="9144000" cy="425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15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095041" cy="45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83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1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830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73666" y="1196752"/>
            <a:ext cx="8596668" cy="528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Více informací a pravidla: </a:t>
            </a:r>
            <a:r>
              <a:rPr lang="cs-CZ" sz="2400" b="1" dirty="0" smtClean="0">
                <a:hlinkClick r:id="rId5"/>
              </a:rPr>
              <a:t>www.masrozkvet.cz</a:t>
            </a:r>
            <a:r>
              <a:rPr lang="cs-CZ" sz="2400" b="1" dirty="0"/>
              <a:t>, </a:t>
            </a:r>
            <a:r>
              <a:rPr lang="cs-CZ" sz="2400" b="1" dirty="0" smtClean="0">
                <a:hlinkClick r:id="rId6"/>
              </a:rPr>
              <a:t>www.esfcr.cz</a:t>
            </a: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8" y="1819672"/>
            <a:ext cx="8961402" cy="503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598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5921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73666" y="1196752"/>
            <a:ext cx="8596668" cy="52885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Kontakt </a:t>
            </a:r>
            <a:r>
              <a:rPr lang="cs-CZ" sz="2800" b="1" dirty="0"/>
              <a:t>na vyhlašovatele výzvy </a:t>
            </a:r>
            <a:r>
              <a:rPr lang="cs-CZ" sz="2800" b="1" dirty="0" smtClean="0"/>
              <a:t>MAS</a:t>
            </a:r>
            <a:endParaRPr lang="cs-CZ" sz="2800" b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Adresa </a:t>
            </a:r>
            <a:r>
              <a:rPr lang="cs-CZ" sz="2400" b="1" dirty="0" smtClean="0"/>
              <a:t>vyhlašovatele a kontaktní místo: 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Rozkvět,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/>
              <a:t>Školní 124, 38402 Lhenice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Spojení </a:t>
            </a:r>
            <a:r>
              <a:rPr lang="cs-CZ" sz="2400" b="1" dirty="0"/>
              <a:t>na </a:t>
            </a:r>
            <a:r>
              <a:rPr lang="cs-CZ" sz="2400" b="1" dirty="0" smtClean="0"/>
              <a:t>vyhlašovatele: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Bc. Jana </a:t>
            </a:r>
            <a:r>
              <a:rPr lang="cs-CZ" sz="2400" dirty="0" err="1" smtClean="0"/>
              <a:t>Fakenbergová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>
                <a:hlinkClick r:id="rId5"/>
              </a:rPr>
              <a:t>fakenbergova</a:t>
            </a:r>
            <a:r>
              <a:rPr lang="cs-CZ" sz="2400" dirty="0" smtClean="0">
                <a:hlinkClick r:id="rId5"/>
              </a:rPr>
              <a:t>@masrozkvet.cz</a:t>
            </a:r>
            <a:r>
              <a:rPr lang="cs-CZ" sz="2400" dirty="0" smtClean="0"/>
              <a:t>, </a:t>
            </a:r>
            <a:r>
              <a:rPr lang="cs-CZ" sz="2400" dirty="0"/>
              <a:t>+420777732564</a:t>
            </a: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 algn="ctr">
              <a:buNone/>
            </a:pPr>
            <a:r>
              <a:rPr lang="cs-CZ" sz="3000" b="1" dirty="0" smtClean="0"/>
              <a:t>Těšíme se na vaše projekty!</a:t>
            </a:r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52120" y="1556792"/>
            <a:ext cx="2633766" cy="385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436096" y="1628800"/>
            <a:ext cx="3065814" cy="378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b="1" dirty="0" smtClean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709"/>
            <a:ext cx="6696745" cy="1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6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Informace o podmínkách veřejné </a:t>
            </a:r>
            <a:r>
              <a:rPr lang="pl-PL" b="1" dirty="0" smtClean="0"/>
              <a:t>podpory: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cs-CZ" sz="2400" b="1" dirty="0"/>
              <a:t>Sociální služby</a:t>
            </a:r>
            <a:r>
              <a:rPr lang="cs-CZ" sz="2400" dirty="0"/>
              <a:t>, které budou podpořeny v rámci této výzvy, jsou považovány za služby obecného hospodářského zájmu. Sociální služby budou </a:t>
            </a:r>
            <a:r>
              <a:rPr lang="cs-CZ" sz="2400" b="1" dirty="0"/>
              <a:t>financovány formou vyrovnávací platby</a:t>
            </a:r>
            <a:r>
              <a:rPr lang="cs-CZ" sz="2400" dirty="0"/>
              <a:t>, upravené Rozhodnutím Komise č. 2012/21/EU. Poskytovatel sociálních služeb musí být pověřen objednavatelem k poskytování služby obecného hospodářského zájmu. 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1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PARTNERSTVÍ </a:t>
            </a:r>
          </a:p>
          <a:p>
            <a:pPr marL="0" indent="0">
              <a:buNone/>
            </a:pPr>
            <a:r>
              <a:rPr lang="cs-CZ" dirty="0"/>
              <a:t>Pro aktivitu </a:t>
            </a:r>
            <a:r>
              <a:rPr lang="cs-CZ" dirty="0" smtClean="0"/>
              <a:t>1.1 Sociální služby </a:t>
            </a:r>
            <a:r>
              <a:rPr lang="cs-CZ" dirty="0"/>
              <a:t>jsou oprávněnými partnery pouze partneři bez finančního příspěvku.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 </a:t>
            </a:r>
            <a:r>
              <a:rPr lang="cs-CZ" dirty="0"/>
              <a:t>aktivity 1.2 </a:t>
            </a:r>
            <a:r>
              <a:rPr lang="cs-CZ" dirty="0" smtClean="0"/>
              <a:t>Další </a:t>
            </a:r>
            <a:r>
              <a:rPr lang="cs-CZ" dirty="0"/>
              <a:t>programy a činnosti v oblasti sociálního začleňování jsou oprávněnými partnery partneři s finančním příspěvkem i bez finančního příspěvku.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NEPŘÍMÉ NÁKLADY</a:t>
            </a:r>
          </a:p>
          <a:p>
            <a:pPr marL="0" indent="0">
              <a:buNone/>
            </a:pPr>
            <a:r>
              <a:rPr lang="cs-CZ" dirty="0"/>
              <a:t>Projekty podpořené ve výzvách MAS aplikují nepřímé náklady </a:t>
            </a:r>
            <a:r>
              <a:rPr lang="cs-CZ" b="1" dirty="0"/>
              <a:t>ve výši 25 %. </a:t>
            </a:r>
            <a:r>
              <a:rPr lang="cs-CZ" dirty="0"/>
              <a:t>Zároveň platí, že pro projekty, u nichž podstatná většina nákladů vznikne formou nákupu služeb od externích dodavatelů, jsou způsobilá procenta nepřímých nákladů snížena.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5"/>
            <a:ext cx="2314444" cy="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6562916" cy="1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8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200" dirty="0"/>
              <a:t> </a:t>
            </a:r>
            <a:br>
              <a:rPr lang="cs-CZ" sz="3200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Nepřímé náklady mohou dosahovat maximálně 25 % přímých způsobilých nákladů projektu. Mezi nepřímé náklady patří následující položky: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Administrativa, řízení projektu (vč. finančního), účetnictví, personalistika, komunikační a informační opatření, občerstvení a stravování a podpůrné procesy pro provoz projektu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Cestovní náhrady spojené s pracovními tuzemskými cestami realizačního týmu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Spotřební materiál, zařízení a vybavení spojené s administrativou projektu </a:t>
            </a:r>
            <a:r>
              <a:rPr lang="cs-CZ" sz="2000" dirty="0"/>
              <a:t>(papíry, kancelářský materiál, čistící prostředky, zařízení a vybavení realizačního týmu, jejichž osobní náklady jsou hrazeny z NN) 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Prostory pro realizaci projektu (kanceláře pro administrativní část projektu, </a:t>
            </a:r>
            <a:r>
              <a:rPr lang="cs-CZ" sz="2000" dirty="0"/>
              <a:t>energie, vodné, stočné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sz="2000" dirty="0" smtClean="0"/>
              <a:t>Ostatní </a:t>
            </a:r>
            <a:r>
              <a:rPr lang="cs-CZ" sz="2000" dirty="0"/>
              <a:t>provozní výdaje (např. internet, telefon, poštovné, bankovní poplatky, pojistné smlouvy, správní poplatky, které nemají přímou vazbu na práci s </a:t>
            </a:r>
            <a:r>
              <a:rPr lang="cs-CZ" sz="2000" dirty="0" smtClean="0"/>
              <a:t>CS)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Více viz. SPECIFICKÁ PRAVIDLA PRO ŽADATELE A PŘÍJEMCE KAPITOLA 6.4.16</a:t>
            </a:r>
          </a:p>
          <a:p>
            <a:pPr lvl="0">
              <a:buFontTx/>
              <a:buChar char="-"/>
            </a:pPr>
            <a:endParaRPr lang="cs-CZ" sz="2000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8035" cy="7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3870"/>
            <a:ext cx="936104" cy="7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4089"/>
            <a:ext cx="6346892" cy="10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28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4451</Words>
  <Application>Microsoft Office PowerPoint</Application>
  <PresentationFormat>Předvádění na obrazovce (4:3)</PresentationFormat>
  <Paragraphs>667</Paragraphs>
  <Slides>67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8" baseType="lpstr">
      <vt:lpstr>Motiv systému Office</vt:lpstr>
      <vt:lpstr>SEMINÁŘ PRO ŽADATELE  Výzva MAS č. 7 SOCIÁLNÍ SLUŽBY A SOCIÁLNÍ ZAČLEŇOVÁNÍ – II. v rámci Operačního programu Zaměstnanost </vt:lpstr>
      <vt:lpstr>  Program semináře: - Představení výzvy - Podporované aktivity - Indikátory - Způsobilost výdajů - Proces hodnocení a výběr projektů - Publicita - IS KP 14+ - Zpráva o realizaci - Důležité odkazy - Kontakty  </vt:lpstr>
      <vt:lpstr>Prezentace aplikace PowerPoint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 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  </vt:lpstr>
      <vt:lpstr>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 Výzva č. 1 PRORODINNÁ OPATŘENÍ A MIMOŠKOLNÍ AKTIVITY – I.  v rámci Operačního programu Zaměstnanost</dc:title>
  <dc:creator>Mitasova</dc:creator>
  <cp:lastModifiedBy>Kozakova</cp:lastModifiedBy>
  <cp:revision>81</cp:revision>
  <dcterms:created xsi:type="dcterms:W3CDTF">2017-04-25T17:40:44Z</dcterms:created>
  <dcterms:modified xsi:type="dcterms:W3CDTF">2018-08-02T06:58:52Z</dcterms:modified>
</cp:coreProperties>
</file>