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459242-C6C2-4712-A3AF-BF4FC29DAE59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37A567-509A-48D6-B1C2-B8683474A9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9242-C6C2-4712-A3AF-BF4FC29DAE59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67-509A-48D6-B1C2-B8683474A9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9242-C6C2-4712-A3AF-BF4FC29DAE59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67-509A-48D6-B1C2-B8683474A9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459242-C6C2-4712-A3AF-BF4FC29DAE59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37A567-509A-48D6-B1C2-B8683474A9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459242-C6C2-4712-A3AF-BF4FC29DAE59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37A567-509A-48D6-B1C2-B8683474A9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9242-C6C2-4712-A3AF-BF4FC29DAE59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67-509A-48D6-B1C2-B8683474A9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9242-C6C2-4712-A3AF-BF4FC29DAE59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67-509A-48D6-B1C2-B8683474A9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459242-C6C2-4712-A3AF-BF4FC29DAE59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37A567-509A-48D6-B1C2-B8683474A9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9242-C6C2-4712-A3AF-BF4FC29DAE59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7A567-509A-48D6-B1C2-B8683474A9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459242-C6C2-4712-A3AF-BF4FC29DAE59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37A567-509A-48D6-B1C2-B8683474A9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459242-C6C2-4712-A3AF-BF4FC29DAE59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37A567-509A-48D6-B1C2-B8683474A9C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459242-C6C2-4712-A3AF-BF4FC29DAE59}" type="datetimeFigureOut">
              <a:rPr lang="cs-CZ" smtClean="0"/>
              <a:pPr/>
              <a:t>25.2.2014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37A567-509A-48D6-B1C2-B8683474A9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1916832"/>
            <a:ext cx="61722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900" dirty="0" err="1" smtClean="0"/>
              <a:t>Cyklotoulky</a:t>
            </a:r>
            <a:r>
              <a:rPr lang="cs-CZ" sz="4900" dirty="0" smtClean="0"/>
              <a:t/>
            </a:r>
            <a:br>
              <a:rPr lang="cs-CZ" sz="4900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r>
              <a:rPr lang="cs-CZ" sz="4400" b="0" dirty="0" smtClean="0"/>
              <a:t>v Jižních Čechách, v Rakousku a Německu</a:t>
            </a:r>
            <a:r>
              <a:rPr lang="cs-CZ" sz="4400" dirty="0" smtClean="0"/>
              <a:t> 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cs-CZ" sz="3600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pPr algn="r"/>
            <a:r>
              <a:rPr lang="cs-CZ" dirty="0" smtClean="0"/>
              <a:t>Lenka Havlíčková CR3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Kalkulace zájezdu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Celková cena zájezdu činí: </a:t>
            </a:r>
          </a:p>
          <a:p>
            <a:pPr lvl="7"/>
            <a:r>
              <a:rPr lang="cs-CZ" sz="3000" b="1" dirty="0" smtClean="0">
                <a:solidFill>
                  <a:schemeClr val="accent1">
                    <a:lumMod val="75000"/>
                  </a:schemeClr>
                </a:solidFill>
              </a:rPr>
              <a:t>5476 Kč</a:t>
            </a: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Cena nezahrnuje vstupy a výdaje na individuální stravu.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 smtClean="0"/>
              <a:t>Děkuji za pozornost</a:t>
            </a:r>
            <a:endParaRPr lang="cs-CZ" sz="4800" b="1" dirty="0"/>
          </a:p>
        </p:txBody>
      </p:sp>
      <p:pic>
        <p:nvPicPr>
          <p:cNvPr id="2049" name="Picture 1" descr="C:\Users\Lenka\Desktop\CYKLOTOULKY\produkty-ko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56992"/>
            <a:ext cx="261703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Trasa Zájezdu</a:t>
            </a:r>
            <a:endParaRPr lang="cs-CZ" dirty="0"/>
          </a:p>
        </p:txBody>
      </p:sp>
      <p:pic>
        <p:nvPicPr>
          <p:cNvPr id="1026" name="Picture 2" descr="C:\Users\Lenka\Desktop\CYKLOTOULKY\celá trasa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556792"/>
            <a:ext cx="6048671" cy="520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Lenka\Desktop\CYKLOTOULKY\cykl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3"/>
            <a:ext cx="864096" cy="711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C -0.00643 0.00602 -0.00677 0.01435 -0.01216 0.02222 C -0.02136 0.03588 -0.02952 0.05023 -0.03941 0.06273 C -0.04097 0.06945 -0.04167 0.07384 -0.04549 0.07894 C -0.04601 0.08357 -0.04705 0.08843 -0.04688 0.09306 C -0.04601 0.11273 -0.03716 0.12338 -0.0257 0.13334 C -0.02344 0.14259 -0.02049 0.1507 -0.01806 0.15972 C -0.01858 0.17662 -0.01841 0.19352 -0.01962 0.21019 C -0.01997 0.21435 -0.02275 0.22222 -0.02275 0.22222 C -0.02222 0.22709 -0.02292 0.23241 -0.02118 0.23658 C -0.02014 0.23912 -0.01702 0.23889 -0.01511 0.24051 C -0.01111 0.24421 -0.0066 0.25 -0.00295 0.25463 C -0.00556 0.26505 -0.00886 0.26945 -0.01667 0.27292 C -0.02413 0.2882 -0.02622 0.28727 -0.02882 0.30718 C -0.02795 0.34028 -0.02709 0.36852 -0.02275 0.4 C -0.02101 0.41227 -0.02188 0.42523 -0.01806 0.43658 C -0.01667 0.44097 -0.01406 0.44468 -0.01216 0.44861 C -0.01111 0.4507 -0.00903 0.45463 -0.00903 0.45463 C -0.00504 0.47408 -0.00643 0.49329 -0.00903 0.51296 C -0.01042 0.52431 -0.01823 0.53843 -0.02118 0.54954 C -0.02205 0.55579 -0.02379 0.56158 -0.02413 0.56783 C -0.02691 0.61343 -0.01806 0.6 -0.02882 0.61412 C -0.03386 0.63611 -0.05695 0.63912 -0.07118 0.64028 C -0.08021 0.64144 -0.08941 0.6419 -0.09844 0.64259 C -0.10243 0.64769 -0.11424 0.65834 -0.11962 0.66065 C -0.13143 0.65834 -0.14167 0.65347 -0.15139 0.64421 C -0.16268 0.60139 -0.19896 0.61528 -0.22882 0.61412 C -0.23281 0.61158 -0.23507 0.61065 -0.23785 0.60625 C -0.24028 0.60209 -0.24045 0.59884 -0.24393 0.59607 C -0.25035 0.59097 -0.26354 0.58796 -0.27118 0.58588 C -0.27379 0.58519 -0.27639 0.58496 -0.27882 0.5838 C -0.28038 0.58334 -0.28177 0.58241 -0.28334 0.58195 C -0.28733 0.58009 -0.29549 0.57778 -0.29549 0.57778 C -0.3007 0.5669 -0.2974 0.5544 -0.30452 0.5456 C -0.30591 0.53982 -0.30816 0.53218 -0.31059 0.52732 C -0.31389 0.52084 -0.31545 0.52176 -0.31962 0.51736 C -0.329 0.50741 -0.33785 0.49815 -0.34844 0.49097 C -0.354 0.48727 -0.35851 0.47824 -0.36354 0.47477 C -0.36788 0.47199 -0.37327 0.47222 -0.37726 0.46875 C -0.38056 0.46597 -0.38281 0.46134 -0.38629 0.4588 C -0.38941 0.45625 -0.39341 0.45625 -0.39688 0.45463 C -0.40747 0.44121 -0.3915 0.46019 -0.40452 0.44861 C -0.40625 0.44699 -0.40729 0.44421 -0.40903 0.44259 C -0.41181 0.44005 -0.41493 0.43843 -0.41806 0.43658 C -0.42101 0.43472 -0.42466 0.43472 -0.42726 0.43241 C -0.4349 0.4257 -0.43733 0.42361 -0.44549 0.42037 C -0.454 0.40857 -0.44966 0.41181 -0.45747 0.4081 C -0.46216 0.40232 -0.46493 0.4 -0.47118 0.39815 C -0.47656 0.39306 -0.4816 0.39213 -0.48785 0.39005 C -0.50573 0.37338 -0.5158 0.38496 -0.52882 0.39607 C -0.52986 0.39884 -0.52969 0.40324 -0.53177 0.40417 C -0.53334 0.40486 -0.53334 0.40023 -0.53334 0.39815 C -0.53334 0.39144 -0.53125 0.39167 -0.52726 0.39005 C -0.51788 0.38634 -0.50799 0.38519 -0.49844 0.38195 C -0.48768 0.37222 -0.49202 0.37709 -0.48472 0.36783 C -0.48038 0.34884 -0.48594 0.32963 -0.48941 0.31111 C -0.48889 0.30046 -0.49011 0.28935 -0.48785 0.27894 C -0.48559 0.26898 -0.4632 0.25278 -0.45608 0.25255 C -0.41771 0.25139 -0.37917 0.25139 -0.3408 0.2507 C -0.33038 0.24722 -0.33334 0.24699 -0.32882 0.23658 C -0.32709 0.23287 -0.32448 0.23009 -0.32275 0.22639 C -0.32118 0.22709 -0.31927 0.22685 -0.31806 0.22847 C -0.31198 0.23634 -0.30747 0.25741 -0.30452 0.26875 C -0.304 0.27477 -0.30486 0.28148 -0.30295 0.28704 C -0.30174 0.29074 -0.28733 0.2963 -0.28472 0.29699 C -0.2783 0.30278 -0.2717 0.31088 -0.26216 0.29908 C -0.25799 0.29398 -0.26163 0.28426 -0.26059 0.27685 C -0.25868 0.26343 -0.25191 0.25463 -0.24236 0.2507 C -0.24132 0.24931 -0.23959 0.24838 -0.23941 0.24653 C -0.23733 0.21597 -0.25504 0.22153 -0.27118 0.21435 C -0.27743 0.19699 -0.27396 0.18403 -0.26059 0.17778 C -0.25608 0.17847 -0.25122 0.17801 -0.24688 0.17986 C -0.24167 0.18195 -0.23056 0.19792 -0.22726 0.20417 C -0.22518 0.2081 -0.22413 0.21343 -0.22118 0.21621 C -0.21719 0.21991 -0.21337 0.22546 -0.20903 0.22847 C -0.20764 0.2294 -0.20591 0.2294 -0.20452 0.23033 C -0.20243 0.23148 -0.20052 0.2331 -0.19844 0.23449 C -0.19236 0.2338 -0.18559 0.23634 -0.18021 0.23241 C -0.17361 0.22755 -0.17466 0.21181 -0.17118 0.20417 C -0.16841 0.19792 -0.1632 0.19722 -0.15903 0.19398 C -0.14271 0.18171 -0.15799 0.18681 -0.13472 0.18403 C -0.11667 0.17894 -0.12466 0.18102 -0.11059 0.17778 C -0.10938 0.17292 -0.09931 0.14653 -0.09393 0.1456 C -0.08281 0.14375 -0.0717 0.14421 -0.06059 0.14352 C -0.04393 0.13912 -0.05035 0.14167 -0.0408 0.1375 C -0.03559 0.13009 -0.03438 0.1213 -0.03021 0.1132 C -0.02865 0.10648 -0.02743 0.09977 -0.0257 0.09306 C -0.02431 0.08079 -0.02309 0.06875 -0.02118 0.05671 C -0.02049 0.05255 -0.02118 0.04815 -0.01962 0.04445 C -0.01841 0.04144 -0.01563 0.04051 -0.01354 0.03843 C -0.01302 0.03634 -0.01302 0.03426 -0.01216 0.03241 C -0.01146 0.03079 -0.00903 0.02847 -0.00903 0.02847 " pathEditMode="relative" ptsTypes="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1.Den – pátek 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600" b="1" dirty="0" smtClean="0"/>
              <a:t>1.den – pátek </a:t>
            </a:r>
            <a:endParaRPr lang="cs-CZ" sz="2600" dirty="0" smtClean="0"/>
          </a:p>
          <a:p>
            <a:r>
              <a:rPr lang="cs-CZ" sz="2600" dirty="0" smtClean="0"/>
              <a:t>9:00 odjezd z Českých Budějovic</a:t>
            </a:r>
          </a:p>
          <a:p>
            <a:r>
              <a:rPr lang="cs-CZ" sz="2600" dirty="0" smtClean="0"/>
              <a:t>10:00 příjezd do </a:t>
            </a:r>
            <a:r>
              <a:rPr lang="cs-CZ" sz="2600" dirty="0" err="1" smtClean="0"/>
              <a:t>Rainbach</a:t>
            </a:r>
            <a:r>
              <a:rPr lang="cs-CZ" sz="2600" dirty="0" smtClean="0"/>
              <a:t> </a:t>
            </a:r>
            <a:r>
              <a:rPr lang="cs-CZ" sz="2600" dirty="0" err="1" smtClean="0"/>
              <a:t>im</a:t>
            </a:r>
            <a:r>
              <a:rPr lang="cs-CZ" sz="2600" dirty="0" smtClean="0"/>
              <a:t> </a:t>
            </a:r>
            <a:r>
              <a:rPr lang="cs-CZ" sz="2600" dirty="0" err="1" smtClean="0"/>
              <a:t>Mühlkreichs</a:t>
            </a:r>
            <a:endParaRPr lang="cs-CZ" sz="2600" dirty="0" smtClean="0"/>
          </a:p>
          <a:p>
            <a:r>
              <a:rPr lang="cs-CZ" sz="2600" dirty="0" smtClean="0"/>
              <a:t>10:30 krátká cyklotrasa v blízkém okolí </a:t>
            </a:r>
          </a:p>
          <a:p>
            <a:r>
              <a:rPr lang="cs-CZ" sz="2600" dirty="0" smtClean="0"/>
              <a:t>11:30 přesun do </a:t>
            </a:r>
            <a:r>
              <a:rPr lang="cs-CZ" sz="2600" dirty="0" err="1" smtClean="0"/>
              <a:t>Freistadtu</a:t>
            </a:r>
            <a:endParaRPr lang="cs-CZ" sz="2600" dirty="0" smtClean="0"/>
          </a:p>
          <a:p>
            <a:r>
              <a:rPr lang="cs-CZ" sz="2600" dirty="0" smtClean="0"/>
              <a:t>12:00 návštěva zámku a zámeckého muzea ve </a:t>
            </a:r>
            <a:r>
              <a:rPr lang="cs-CZ" sz="2600" dirty="0" err="1" smtClean="0"/>
              <a:t>Freistadtu</a:t>
            </a:r>
            <a:r>
              <a:rPr lang="cs-CZ" sz="2600" dirty="0" smtClean="0"/>
              <a:t>, oběd</a:t>
            </a:r>
          </a:p>
          <a:p>
            <a:r>
              <a:rPr lang="cs-CZ" sz="2600" dirty="0" smtClean="0"/>
              <a:t>13:15 přesun do </a:t>
            </a:r>
            <a:r>
              <a:rPr lang="cs-CZ" sz="2600" dirty="0" err="1" smtClean="0"/>
              <a:t>Weinbergu</a:t>
            </a:r>
            <a:endParaRPr lang="cs-CZ" sz="2600" dirty="0" smtClean="0"/>
          </a:p>
          <a:p>
            <a:r>
              <a:rPr lang="cs-CZ" sz="2600" dirty="0" smtClean="0"/>
              <a:t>13:45 návštěva zámeckého pivovaru </a:t>
            </a:r>
            <a:r>
              <a:rPr lang="cs-CZ" sz="2600" dirty="0" err="1" smtClean="0"/>
              <a:t>Weinberg</a:t>
            </a:r>
            <a:endParaRPr lang="cs-CZ" sz="2600" dirty="0" smtClean="0"/>
          </a:p>
          <a:p>
            <a:r>
              <a:rPr lang="cs-CZ" sz="2600" dirty="0" smtClean="0"/>
              <a:t>15:30 příjezd do Lince</a:t>
            </a:r>
          </a:p>
          <a:p>
            <a:r>
              <a:rPr lang="cs-CZ" sz="2600" dirty="0" smtClean="0"/>
              <a:t>16:00 ubytování v hotelu </a:t>
            </a:r>
            <a:r>
              <a:rPr lang="cs-CZ" sz="2600" dirty="0" err="1" smtClean="0"/>
              <a:t>Austria</a:t>
            </a:r>
            <a:r>
              <a:rPr lang="cs-CZ" sz="2600" dirty="0" smtClean="0"/>
              <a:t> </a:t>
            </a:r>
            <a:r>
              <a:rPr lang="cs-CZ" sz="2600" dirty="0" err="1" smtClean="0"/>
              <a:t>Clssic</a:t>
            </a:r>
            <a:r>
              <a:rPr lang="cs-CZ" sz="2600" dirty="0" smtClean="0"/>
              <a:t> Hotel </a:t>
            </a:r>
            <a:r>
              <a:rPr lang="cs-CZ" sz="2600" dirty="0" err="1" smtClean="0"/>
              <a:t>Wolfingen</a:t>
            </a:r>
            <a:endParaRPr lang="cs-CZ" sz="2600" dirty="0" smtClean="0"/>
          </a:p>
          <a:p>
            <a:r>
              <a:rPr lang="cs-CZ" sz="2600" dirty="0" smtClean="0"/>
              <a:t>18:00 večeře v hotelu</a:t>
            </a:r>
          </a:p>
          <a:p>
            <a:endParaRPr lang="cs-CZ" dirty="0"/>
          </a:p>
        </p:txBody>
      </p:sp>
      <p:pic>
        <p:nvPicPr>
          <p:cNvPr id="1030" name="Picture 6" descr="C:\Users\Lenka\Desktop\CYKLOTOULKY\mapky\Výstřižek mapky okruh Muhlkreich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192688" cy="4857266"/>
          </a:xfrm>
          <a:prstGeom prst="rect">
            <a:avLst/>
          </a:prstGeom>
          <a:noFill/>
        </p:spPr>
      </p:pic>
      <p:pic>
        <p:nvPicPr>
          <p:cNvPr id="1031" name="Picture 7" descr="C:\Users\Lenka\Desktop\CYKLOTOULKY\zámek Freistadt a muz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10046627" cy="6858000"/>
          </a:xfrm>
          <a:prstGeom prst="rect">
            <a:avLst/>
          </a:prstGeom>
          <a:noFill/>
        </p:spPr>
      </p:pic>
      <p:pic>
        <p:nvPicPr>
          <p:cNvPr id="1032" name="Picture 8" descr="C:\Users\Lenka\Desktop\CYKLOTOULKY\zámecký pivovar weinbe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6713984" cy="3356992"/>
          </a:xfrm>
          <a:prstGeom prst="rect">
            <a:avLst/>
          </a:prstGeom>
          <a:noFill/>
        </p:spPr>
      </p:pic>
      <p:pic>
        <p:nvPicPr>
          <p:cNvPr id="1033" name="Picture 9" descr="C:\Users\Lenka\Desktop\CYKLOTOULKY\pivovar weinber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75453"/>
            <a:ext cx="5375920" cy="3582547"/>
          </a:xfrm>
          <a:prstGeom prst="rect">
            <a:avLst/>
          </a:prstGeom>
          <a:noFill/>
        </p:spPr>
      </p:pic>
      <p:pic>
        <p:nvPicPr>
          <p:cNvPr id="1034" name="Picture 10" descr="C:\Users\Lenka\Desktop\CYKLOTOULKY\austria hotel náp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536" y="-1"/>
            <a:ext cx="9937104" cy="3778899"/>
          </a:xfrm>
          <a:prstGeom prst="rect">
            <a:avLst/>
          </a:prstGeom>
          <a:noFill/>
        </p:spPr>
      </p:pic>
      <p:pic>
        <p:nvPicPr>
          <p:cNvPr id="1035" name="Picture 11" descr="C:\Users\Lenka\Desktop\CYKLOTOULKY\austria hotel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539867"/>
            <a:ext cx="6480720" cy="431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1.Den – pátek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Večerní program – prohlídky: </a:t>
            </a:r>
          </a:p>
          <a:p>
            <a:r>
              <a:rPr lang="cs-CZ" dirty="0" smtClean="0"/>
              <a:t>      Historické centrum + barokní sloup Svaté Trojice</a:t>
            </a:r>
          </a:p>
          <a:p>
            <a:r>
              <a:rPr lang="cs-CZ" dirty="0" smtClean="0"/>
              <a:t>	Zemský dům + kašna planet</a:t>
            </a:r>
          </a:p>
          <a:p>
            <a:r>
              <a:rPr lang="cs-CZ" dirty="0" smtClean="0"/>
              <a:t>	Mozartův dům</a:t>
            </a:r>
          </a:p>
          <a:p>
            <a:r>
              <a:rPr lang="cs-CZ" dirty="0" smtClean="0"/>
              <a:t>	Linecký zámek</a:t>
            </a:r>
          </a:p>
          <a:p>
            <a:r>
              <a:rPr lang="cs-CZ" dirty="0" smtClean="0"/>
              <a:t>	Kostel sv. Martina</a:t>
            </a:r>
          </a:p>
          <a:p>
            <a:r>
              <a:rPr lang="cs-CZ" dirty="0" smtClean="0"/>
              <a:t>	Nový dóm</a:t>
            </a:r>
          </a:p>
          <a:p>
            <a:r>
              <a:rPr lang="cs-CZ" dirty="0" smtClean="0"/>
              <a:t>	Muzeum budoucnosti</a:t>
            </a:r>
          </a:p>
          <a:p>
            <a:endParaRPr lang="cs-CZ" dirty="0"/>
          </a:p>
        </p:txBody>
      </p:sp>
      <p:pic>
        <p:nvPicPr>
          <p:cNvPr id="9219" name="Picture 3" descr="C:\Users\Lenka\Desktop\CYKLOTOULKY\sloup sv.troj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1"/>
            <a:ext cx="8748464" cy="4928301"/>
          </a:xfrm>
          <a:prstGeom prst="rect">
            <a:avLst/>
          </a:prstGeom>
          <a:noFill/>
        </p:spPr>
      </p:pic>
      <p:pic>
        <p:nvPicPr>
          <p:cNvPr id="9220" name="Picture 4" descr="C:\Users\Lenka\Desktop\CYKLOTOULKY\zemský dům s kašnou pla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407089" cy="6309320"/>
          </a:xfrm>
          <a:prstGeom prst="rect">
            <a:avLst/>
          </a:prstGeom>
          <a:noFill/>
        </p:spPr>
      </p:pic>
      <p:pic>
        <p:nvPicPr>
          <p:cNvPr id="9221" name="Picture 5" descr="C:\Users\Lenka\Desktop\CYKLOTOULKY\moz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8352928" cy="5220580"/>
          </a:xfrm>
          <a:prstGeom prst="rect">
            <a:avLst/>
          </a:prstGeom>
          <a:noFill/>
        </p:spPr>
      </p:pic>
      <p:pic>
        <p:nvPicPr>
          <p:cNvPr id="9222" name="Picture 6" descr="C:\Users\Lenka\Desktop\CYKLOTOULKY\linz\zámek lin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-371476"/>
            <a:ext cx="9753600" cy="7229476"/>
          </a:xfrm>
          <a:prstGeom prst="rect">
            <a:avLst/>
          </a:prstGeom>
          <a:noFill/>
        </p:spPr>
      </p:pic>
      <p:pic>
        <p:nvPicPr>
          <p:cNvPr id="9223" name="Picture 7" descr="C:\Users\Lenka\Desktop\CYKLOTOULKY\linz\sv.martin lin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4544" y="-243409"/>
            <a:ext cx="5904656" cy="3755759"/>
          </a:xfrm>
          <a:prstGeom prst="rect">
            <a:avLst/>
          </a:prstGeom>
          <a:noFill/>
        </p:spPr>
      </p:pic>
      <p:pic>
        <p:nvPicPr>
          <p:cNvPr id="9224" name="Picture 8" descr="C:\Users\Lenka\Desktop\CYKLOTOULKY\linz\sv.martin linz zevnitř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4342" y="764704"/>
            <a:ext cx="4569972" cy="6093296"/>
          </a:xfrm>
          <a:prstGeom prst="rect">
            <a:avLst/>
          </a:prstGeom>
          <a:noFill/>
        </p:spPr>
      </p:pic>
      <p:pic>
        <p:nvPicPr>
          <p:cNvPr id="9225" name="Picture 9" descr="C:\Users\Lenka\Desktop\CYKLOTOULKY\linz\nový dóm linz zvenk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75546" y="-315416"/>
            <a:ext cx="10804078" cy="7173416"/>
          </a:xfrm>
          <a:prstGeom prst="rect">
            <a:avLst/>
          </a:prstGeom>
          <a:noFill/>
        </p:spPr>
      </p:pic>
      <p:pic>
        <p:nvPicPr>
          <p:cNvPr id="9226" name="Picture 10" descr="C:\Users\Lenka\Desktop\CYKLOTOULKY\linz\nový dóm linz zevnitř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468560" y="-315416"/>
            <a:ext cx="10153128" cy="6763985"/>
          </a:xfrm>
          <a:prstGeom prst="rect">
            <a:avLst/>
          </a:prstGeom>
          <a:noFill/>
        </p:spPr>
      </p:pic>
      <p:pic>
        <p:nvPicPr>
          <p:cNvPr id="9227" name="Picture 11" descr="C:\Users\Lenka\Desktop\CYKLOTOULKY\muzea\budova muzea budoucnost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-243408"/>
            <a:ext cx="9468544" cy="7101408"/>
          </a:xfrm>
          <a:prstGeom prst="rect">
            <a:avLst/>
          </a:prstGeom>
          <a:noFill/>
        </p:spPr>
      </p:pic>
      <p:pic>
        <p:nvPicPr>
          <p:cNvPr id="9228" name="Picture 12" descr="C:\Users\Lenka\Desktop\CYKLOTOULKY\muzea\muzeum budoucnosti modré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612576" y="1124744"/>
            <a:ext cx="11134371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2.Den – sobota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9:00 snídaně</a:t>
            </a:r>
          </a:p>
          <a:p>
            <a:r>
              <a:rPr lang="cs-CZ" dirty="0" smtClean="0"/>
              <a:t>10:00 přesun do </a:t>
            </a:r>
            <a:r>
              <a:rPr lang="cs-CZ" dirty="0" err="1" smtClean="0"/>
              <a:t>Regattaverein</a:t>
            </a:r>
            <a:r>
              <a:rPr lang="cs-CZ" dirty="0" smtClean="0"/>
              <a:t> </a:t>
            </a:r>
            <a:r>
              <a:rPr lang="cs-CZ" dirty="0" err="1" smtClean="0"/>
              <a:t>Linz</a:t>
            </a:r>
            <a:r>
              <a:rPr lang="cs-CZ" dirty="0" smtClean="0"/>
              <a:t> – </a:t>
            </a:r>
            <a:r>
              <a:rPr lang="cs-CZ" dirty="0" err="1" smtClean="0"/>
              <a:t>Ottensheim</a:t>
            </a:r>
            <a:endParaRPr lang="cs-CZ" dirty="0" smtClean="0"/>
          </a:p>
          <a:p>
            <a:r>
              <a:rPr lang="cs-CZ" dirty="0" smtClean="0"/>
              <a:t>10:30 cyklotrasa kolem Dunaje do </a:t>
            </a:r>
            <a:r>
              <a:rPr lang="cs-CZ" dirty="0" err="1" smtClean="0"/>
              <a:t>Weidetu</a:t>
            </a:r>
            <a:endParaRPr lang="cs-CZ" dirty="0" smtClean="0"/>
          </a:p>
          <a:p>
            <a:r>
              <a:rPr lang="cs-CZ" dirty="0" smtClean="0"/>
              <a:t>11:15 přesun autobusem  do </a:t>
            </a:r>
            <a:r>
              <a:rPr lang="cs-CZ" dirty="0" err="1" smtClean="0"/>
              <a:t>Obernzellu</a:t>
            </a:r>
            <a:endParaRPr lang="cs-CZ" dirty="0" smtClean="0"/>
          </a:p>
          <a:p>
            <a:r>
              <a:rPr lang="cs-CZ" dirty="0" smtClean="0"/>
              <a:t>12:20 příjezd do </a:t>
            </a:r>
            <a:r>
              <a:rPr lang="cs-CZ" dirty="0" err="1" smtClean="0"/>
              <a:t>Obernzellu</a:t>
            </a:r>
            <a:r>
              <a:rPr lang="cs-CZ" dirty="0" smtClean="0"/>
              <a:t> a odtud cyklotrasa  do Pasova</a:t>
            </a:r>
          </a:p>
          <a:p>
            <a:r>
              <a:rPr lang="cs-CZ" dirty="0" smtClean="0"/>
              <a:t>14:20 příjezd do Pasova</a:t>
            </a:r>
          </a:p>
          <a:p>
            <a:r>
              <a:rPr lang="cs-CZ" dirty="0" smtClean="0"/>
              <a:t>14:30 ubytování se v penzionu </a:t>
            </a:r>
            <a:r>
              <a:rPr lang="cs-CZ" dirty="0" err="1" smtClean="0"/>
              <a:t>Vicus</a:t>
            </a:r>
            <a:r>
              <a:rPr lang="cs-CZ" dirty="0" smtClean="0"/>
              <a:t>, pozdní oběd dle vlastního výběru restaurace</a:t>
            </a:r>
          </a:p>
          <a:p>
            <a:r>
              <a:rPr lang="cs-CZ" dirty="0" smtClean="0"/>
              <a:t>16:00 prohlídka města Pasova: 	</a:t>
            </a:r>
            <a:r>
              <a:rPr lang="cs-CZ" b="1" dirty="0" smtClean="0"/>
              <a:t> 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8193" name="Picture 1" descr="C:\Users\Lenka\Desktop\CYKLOTOULKY\mapky\Výstřižek mapky okolo Dunaj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9662" y="1628800"/>
            <a:ext cx="9463662" cy="3672408"/>
          </a:xfrm>
          <a:prstGeom prst="rect">
            <a:avLst/>
          </a:prstGeom>
          <a:noFill/>
        </p:spPr>
      </p:pic>
      <p:pic>
        <p:nvPicPr>
          <p:cNvPr id="8194" name="Picture 2" descr="C:\Users\Lenka\Desktop\CYKLOTOULKY\mapky\Výstřižek mapky z Obernzellu do Paso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1556792"/>
            <a:ext cx="9762282" cy="3096344"/>
          </a:xfrm>
          <a:prstGeom prst="rect">
            <a:avLst/>
          </a:prstGeom>
          <a:noFill/>
        </p:spPr>
      </p:pic>
      <p:pic>
        <p:nvPicPr>
          <p:cNvPr id="8195" name="Picture 3" descr="C:\Users\Lenka\Desktop\CYKLOTOULKY\vicus\pension vicus zven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0608" y="118051"/>
            <a:ext cx="10369152" cy="6739949"/>
          </a:xfrm>
          <a:prstGeom prst="rect">
            <a:avLst/>
          </a:prstGeom>
          <a:noFill/>
        </p:spPr>
      </p:pic>
      <p:pic>
        <p:nvPicPr>
          <p:cNvPr id="8196" name="Picture 4" descr="C:\Users\Lenka\Desktop\CYKLOTOULKY\vicus\pension vicus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9571992" cy="6381328"/>
          </a:xfrm>
          <a:prstGeom prst="rect">
            <a:avLst/>
          </a:prstGeom>
          <a:noFill/>
        </p:spPr>
      </p:pic>
      <p:pic>
        <p:nvPicPr>
          <p:cNvPr id="8197" name="Picture 5" descr="C:\Users\Lenka\Desktop\CYKLOTOULKY\vicus\pension vicus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0688"/>
            <a:ext cx="9972600" cy="66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2.Den – sobota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        Radnice</a:t>
            </a:r>
          </a:p>
          <a:p>
            <a:r>
              <a:rPr lang="cs-CZ" dirty="0" smtClean="0"/>
              <a:t>	Dóm sv. Štěpána</a:t>
            </a:r>
          </a:p>
          <a:p>
            <a:r>
              <a:rPr lang="cs-CZ" dirty="0" smtClean="0"/>
              <a:t>	Hradní komplex </a:t>
            </a:r>
            <a:r>
              <a:rPr lang="cs-CZ" dirty="0" err="1" smtClean="0"/>
              <a:t>Veste</a:t>
            </a:r>
            <a:r>
              <a:rPr lang="cs-CZ" dirty="0" smtClean="0"/>
              <a:t> </a:t>
            </a:r>
            <a:r>
              <a:rPr lang="cs-CZ" dirty="0" err="1" smtClean="0"/>
              <a:t>Oberhaus</a:t>
            </a:r>
            <a:endParaRPr lang="cs-CZ" dirty="0" smtClean="0"/>
          </a:p>
          <a:p>
            <a:r>
              <a:rPr lang="cs-CZ" dirty="0" smtClean="0"/>
              <a:t>	Poutní kostel </a:t>
            </a:r>
            <a:r>
              <a:rPr lang="cs-CZ" dirty="0" err="1" smtClean="0"/>
              <a:t>Mariahilf</a:t>
            </a:r>
            <a:endParaRPr lang="cs-CZ" dirty="0" smtClean="0"/>
          </a:p>
          <a:p>
            <a:r>
              <a:rPr lang="cs-CZ" dirty="0" smtClean="0"/>
              <a:t>	19:00 večeře v penzionu</a:t>
            </a:r>
          </a:p>
          <a:p>
            <a:r>
              <a:rPr lang="cs-CZ" dirty="0" smtClean="0"/>
              <a:t>	Volná zábava</a:t>
            </a:r>
          </a:p>
          <a:p>
            <a:endParaRPr lang="cs-CZ" dirty="0"/>
          </a:p>
        </p:txBody>
      </p:sp>
      <p:pic>
        <p:nvPicPr>
          <p:cNvPr id="7169" name="Picture 1" descr="C:\Users\Lenka\Desktop\CYKLOTOULKY\pasov\radnice pa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Lenka\Desktop\CYKLOTOULKY\pasov\dóm sv.štěpána pas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Lenka\Desktop\CYKLOTOULKY\pasov\dóm sv.štěpána pasov interié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-603448"/>
            <a:ext cx="6876256" cy="9168341"/>
          </a:xfrm>
          <a:prstGeom prst="rect">
            <a:avLst/>
          </a:prstGeom>
          <a:noFill/>
        </p:spPr>
      </p:pic>
      <p:pic>
        <p:nvPicPr>
          <p:cNvPr id="7172" name="Picture 4" descr="C:\Users\Lenka\Desktop\CYKLOTOULKY\pasov\veste oberhaus komplex pas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620688"/>
            <a:ext cx="9684568" cy="6487902"/>
          </a:xfrm>
          <a:prstGeom prst="rect">
            <a:avLst/>
          </a:prstGeom>
          <a:noFill/>
        </p:spPr>
      </p:pic>
      <p:pic>
        <p:nvPicPr>
          <p:cNvPr id="7173" name="Picture 5" descr="C:\Users\Lenka\Desktop\CYKLOTOULKY\pasov\mariahilf pas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603448"/>
            <a:ext cx="6480720" cy="7847491"/>
          </a:xfrm>
          <a:prstGeom prst="rect">
            <a:avLst/>
          </a:prstGeom>
          <a:noFill/>
        </p:spPr>
      </p:pic>
      <p:pic>
        <p:nvPicPr>
          <p:cNvPr id="7174" name="Picture 6" descr="C:\Users\Lenka\Desktop\CYKLOTOULKY\pasov\mariahilf pasov se schoda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44624" y="0"/>
            <a:ext cx="10917916" cy="7239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3.Den – neděle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>
            <a:normAutofit/>
          </a:bodyPr>
          <a:lstStyle/>
          <a:p>
            <a:r>
              <a:rPr lang="cs-CZ" dirty="0" smtClean="0"/>
              <a:t>6:30 snídaně</a:t>
            </a:r>
          </a:p>
          <a:p>
            <a:r>
              <a:rPr lang="cs-CZ" dirty="0" smtClean="0"/>
              <a:t>8:00 přejezd z Pasova do </a:t>
            </a:r>
            <a:r>
              <a:rPr lang="cs-CZ" dirty="0" err="1" smtClean="0"/>
              <a:t>Waldkirchenu</a:t>
            </a:r>
            <a:endParaRPr lang="cs-CZ" dirty="0" smtClean="0"/>
          </a:p>
          <a:p>
            <a:r>
              <a:rPr lang="cs-CZ" dirty="0" smtClean="0"/>
              <a:t>9:00 návštěva muzea – Museum </a:t>
            </a:r>
            <a:r>
              <a:rPr lang="cs-CZ" dirty="0" err="1" smtClean="0"/>
              <a:t>Goldener</a:t>
            </a:r>
            <a:r>
              <a:rPr lang="cs-CZ" dirty="0" smtClean="0"/>
              <a:t> </a:t>
            </a:r>
            <a:r>
              <a:rPr lang="cs-CZ" dirty="0" err="1" smtClean="0"/>
              <a:t>Steig</a:t>
            </a:r>
            <a:endParaRPr lang="cs-CZ" dirty="0" smtClean="0"/>
          </a:p>
          <a:p>
            <a:r>
              <a:rPr lang="cs-CZ" dirty="0" smtClean="0"/>
              <a:t>9:45 cyklotrasa z </a:t>
            </a:r>
            <a:r>
              <a:rPr lang="cs-CZ" dirty="0" err="1" smtClean="0"/>
              <a:t>Waldkirchenu</a:t>
            </a:r>
            <a:r>
              <a:rPr lang="cs-CZ" dirty="0" smtClean="0"/>
              <a:t> do </a:t>
            </a:r>
            <a:r>
              <a:rPr lang="cs-CZ" dirty="0" err="1" smtClean="0"/>
              <a:t>Neureichenau</a:t>
            </a:r>
            <a:endParaRPr lang="cs-CZ" dirty="0" smtClean="0"/>
          </a:p>
          <a:p>
            <a:r>
              <a:rPr lang="cs-CZ" dirty="0" smtClean="0"/>
              <a:t>11:10 příjezd do </a:t>
            </a:r>
            <a:r>
              <a:rPr lang="cs-CZ" dirty="0" err="1" smtClean="0"/>
              <a:t>Neureichenau</a:t>
            </a:r>
            <a:endParaRPr lang="cs-CZ" dirty="0" smtClean="0"/>
          </a:p>
          <a:p>
            <a:r>
              <a:rPr lang="cs-CZ" dirty="0" smtClean="0"/>
              <a:t>Do 13:00 čas na oběd</a:t>
            </a:r>
          </a:p>
          <a:p>
            <a:r>
              <a:rPr lang="cs-CZ" dirty="0" smtClean="0"/>
              <a:t>13:15 odjezd z </a:t>
            </a:r>
            <a:r>
              <a:rPr lang="cs-CZ" dirty="0" err="1" smtClean="0"/>
              <a:t>Neureichenau</a:t>
            </a:r>
            <a:endParaRPr lang="cs-CZ" dirty="0" smtClean="0"/>
          </a:p>
          <a:p>
            <a:r>
              <a:rPr lang="cs-CZ" dirty="0" smtClean="0"/>
              <a:t>14:15 příjezd do Horní Plané</a:t>
            </a:r>
          </a:p>
          <a:p>
            <a:r>
              <a:rPr lang="cs-CZ" dirty="0" smtClean="0"/>
              <a:t>14:30 cyklotrasa z Horní Plané do Českého Krumlova</a:t>
            </a:r>
          </a:p>
        </p:txBody>
      </p:sp>
      <p:pic>
        <p:nvPicPr>
          <p:cNvPr id="6145" name="Picture 1" descr="C:\Users\Lenka\Desktop\CYKLOTOULKY\muzea\museum goldener steig ná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518" y="404664"/>
            <a:ext cx="9138284" cy="6858000"/>
          </a:xfrm>
          <a:prstGeom prst="rect">
            <a:avLst/>
          </a:prstGeom>
          <a:noFill/>
        </p:spPr>
      </p:pic>
      <p:pic>
        <p:nvPicPr>
          <p:cNvPr id="6146" name="Picture 2" descr="C:\Users\Lenka\Desktop\CYKLOTOULKY\muzea\museum goldener steig uvnitř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1226" y="205183"/>
            <a:ext cx="9571992" cy="6381328"/>
          </a:xfrm>
          <a:prstGeom prst="rect">
            <a:avLst/>
          </a:prstGeom>
          <a:noFill/>
        </p:spPr>
      </p:pic>
      <p:pic>
        <p:nvPicPr>
          <p:cNvPr id="6147" name="Picture 3" descr="C:\Users\Lenka\Desktop\CYKLOTOULKY\mapky\Výstřižek mapky do Neureichen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54946" y="1606190"/>
            <a:ext cx="10369151" cy="4048906"/>
          </a:xfrm>
          <a:prstGeom prst="rect">
            <a:avLst/>
          </a:prstGeom>
          <a:noFill/>
        </p:spPr>
      </p:pic>
      <p:pic>
        <p:nvPicPr>
          <p:cNvPr id="6152" name="Picture 8" descr="C:\Users\Lenka\Desktop\CYKLOTOULKY\horní planá plá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854946" y="-260242"/>
            <a:ext cx="10332203" cy="6858000"/>
          </a:xfrm>
          <a:prstGeom prst="rect">
            <a:avLst/>
          </a:prstGeom>
          <a:noFill/>
        </p:spPr>
      </p:pic>
      <p:pic>
        <p:nvPicPr>
          <p:cNvPr id="6153" name="Picture 9" descr="C:\Users\Lenka\Desktop\CYKLOTOULKY\mapky\Výstřižek mapky z hormí plané do č.krumlov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54946" y="404664"/>
            <a:ext cx="10279873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3.Den – neděle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17:00 příjezd do Českého Krumlova</a:t>
            </a:r>
          </a:p>
          <a:p>
            <a:r>
              <a:rPr lang="cs-CZ" dirty="0" smtClean="0"/>
              <a:t>17:15 prohlídka zámku v Českém Krumlově</a:t>
            </a:r>
          </a:p>
          <a:p>
            <a:r>
              <a:rPr lang="cs-CZ" dirty="0" smtClean="0"/>
              <a:t>18:30 odjezd z Českého Krumlova do Českých Budějovic</a:t>
            </a:r>
          </a:p>
          <a:p>
            <a:r>
              <a:rPr lang="cs-CZ" dirty="0" smtClean="0"/>
              <a:t>19:00 příjezd do Českých Budějovic</a:t>
            </a:r>
          </a:p>
          <a:p>
            <a:endParaRPr lang="cs-CZ" dirty="0"/>
          </a:p>
        </p:txBody>
      </p:sp>
      <p:pic>
        <p:nvPicPr>
          <p:cNvPr id="5121" name="Picture 1" descr="C:\Users\Lenka\Desktop\CYKLOTOULKY\centrum kruml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0385620" cy="6858000"/>
          </a:xfrm>
          <a:prstGeom prst="rect">
            <a:avLst/>
          </a:prstGeom>
          <a:noFill/>
        </p:spPr>
      </p:pic>
      <p:pic>
        <p:nvPicPr>
          <p:cNvPr id="5122" name="Picture 2" descr="C:\Users\Lenka\Desktop\CYKLOTOULKY\zámek český kruml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10293434" cy="6858000"/>
          </a:xfrm>
          <a:prstGeom prst="rect">
            <a:avLst/>
          </a:prstGeom>
          <a:noFill/>
        </p:spPr>
      </p:pic>
      <p:pic>
        <p:nvPicPr>
          <p:cNvPr id="5123" name="Picture 3" descr="C:\Users\Lenka\Desktop\CYKLOTOULKY\zámek krumlov v no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84768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Kalkulace zájezdu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Kilometrovné: 285,7 km x 20 Kč = </a:t>
            </a:r>
            <a:r>
              <a:rPr lang="cs-CZ" b="1" dirty="0" smtClean="0"/>
              <a:t>5714 Kč</a:t>
            </a:r>
            <a:endParaRPr lang="cs-CZ" dirty="0" smtClean="0"/>
          </a:p>
          <a:p>
            <a:r>
              <a:rPr lang="cs-CZ" dirty="0" smtClean="0"/>
              <a:t>Čekací doby: 29 hod 30 min = </a:t>
            </a:r>
            <a:r>
              <a:rPr lang="cs-CZ" b="1" dirty="0" smtClean="0"/>
              <a:t>4720 Kč</a:t>
            </a:r>
            <a:r>
              <a:rPr lang="cs-CZ" dirty="0" smtClean="0"/>
              <a:t> 	</a:t>
            </a:r>
          </a:p>
          <a:p>
            <a:r>
              <a:rPr lang="cs-CZ" dirty="0" smtClean="0"/>
              <a:t>Celkem: 5714 Kč + 4720 Kč = 10434 Kč</a:t>
            </a:r>
          </a:p>
          <a:p>
            <a:r>
              <a:rPr lang="cs-CZ" dirty="0" smtClean="0"/>
              <a:t>10434/16 =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652 Kč/os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endParaRPr lang="cs-CZ" dirty="0" smtClean="0"/>
          </a:p>
          <a:p>
            <a:r>
              <a:rPr lang="cs-CZ" dirty="0" smtClean="0"/>
              <a:t>Ubytování s polopenzí: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4374 Kč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dirty="0" smtClean="0"/>
              <a:t>/os za 2 noci</a:t>
            </a:r>
          </a:p>
          <a:p>
            <a:r>
              <a:rPr lang="cs-CZ" dirty="0" smtClean="0"/>
              <a:t>Průvodce: 2000 Kč/den </a:t>
            </a:r>
          </a:p>
          <a:p>
            <a:r>
              <a:rPr lang="cs-CZ" dirty="0" smtClean="0"/>
              <a:t>2000 Kč x 3 dny = 6000 Kč/16 =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375 Kč/os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 smtClean="0"/>
          </a:p>
          <a:p>
            <a:r>
              <a:rPr lang="cs-CZ" dirty="0" smtClean="0"/>
              <a:t>Pojištění proti úpadku: 25 Kč na os/den </a:t>
            </a:r>
            <a:r>
              <a:rPr lang="cs-CZ" b="1" dirty="0" smtClean="0"/>
              <a:t>=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75 Kč/os/den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710</TotalTime>
  <Words>139</Words>
  <Application>Microsoft Office PowerPoint</Application>
  <PresentationFormat>Předvádění na obrazovce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Arkýř</vt:lpstr>
      <vt:lpstr>Cyklotoulky  v Jižních Čechách, v Rakousku a Německu  </vt:lpstr>
      <vt:lpstr>Trasa Zájezdu</vt:lpstr>
      <vt:lpstr>1.Den – pátek </vt:lpstr>
      <vt:lpstr>1.Den – pátek </vt:lpstr>
      <vt:lpstr>2.Den – sobota</vt:lpstr>
      <vt:lpstr>2.Den – sobota </vt:lpstr>
      <vt:lpstr>3.Den – neděle </vt:lpstr>
      <vt:lpstr>3.Den – neděle </vt:lpstr>
      <vt:lpstr>Kalkulace zájezdu</vt:lpstr>
      <vt:lpstr>Kalkulace zájezdu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Cyklotoulky  v Jižních Čechách, v Rakousku a Německu</dc:title>
  <dc:creator>Lenka</dc:creator>
  <cp:lastModifiedBy>Parmová Dagmar</cp:lastModifiedBy>
  <cp:revision>83</cp:revision>
  <dcterms:created xsi:type="dcterms:W3CDTF">2013-11-24T11:20:54Z</dcterms:created>
  <dcterms:modified xsi:type="dcterms:W3CDTF">2014-02-25T09:13:46Z</dcterms:modified>
</cp:coreProperties>
</file>