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8" r:id="rId2"/>
    <p:sldId id="271" r:id="rId3"/>
    <p:sldId id="301" r:id="rId4"/>
    <p:sldId id="308" r:id="rId5"/>
    <p:sldId id="309" r:id="rId6"/>
    <p:sldId id="310" r:id="rId7"/>
    <p:sldId id="312" r:id="rId8"/>
    <p:sldId id="289" r:id="rId9"/>
    <p:sldId id="290" r:id="rId10"/>
    <p:sldId id="306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ar, Armin" initials="KA" lastIdx="1" clrIdx="0">
    <p:extLst>
      <p:ext uri="{19B8F6BF-5375-455C-9EA6-DF929625EA0E}">
        <p15:presenceInfo xmlns:p15="http://schemas.microsoft.com/office/powerpoint/2012/main" userId="S-1-5-21-1393060369-1102717077-1881041405-22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2E26-2105-4018-8330-6116590873C6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8CD8-55A6-4842-88F6-A4EBBF8C4DE1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134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5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986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954986" cy="43513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34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72393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8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179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5179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35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88785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878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1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8082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8224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61953" y="1825625"/>
            <a:ext cx="488224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2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120373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639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63933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84422" y="1681163"/>
            <a:ext cx="4988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84422" y="2505075"/>
            <a:ext cx="4988379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7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8464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93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864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5602" y="987425"/>
            <a:ext cx="58467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40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2835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19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Upravte hlavní formát názvu kliknutím na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97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Úprava formátu předlohy textu</a:t>
            </a:r>
          </a:p>
          <a:p>
            <a:pPr lvl="1"/>
            <a:r>
              <a:rPr lang="de-DE" dirty="0"/>
              <a:t>Druhá úroveň</a:t>
            </a:r>
          </a:p>
          <a:p>
            <a:pPr lvl="2"/>
            <a:r>
              <a:rPr lang="de-DE" dirty="0"/>
              <a:t>Třetí úroveň</a:t>
            </a:r>
          </a:p>
          <a:p>
            <a:pPr lvl="3"/>
            <a:r>
              <a:rPr lang="de-DE" dirty="0"/>
              <a:t>Čtvrtá úroveň</a:t>
            </a:r>
          </a:p>
          <a:p>
            <a:pPr lvl="4"/>
            <a:r>
              <a:rPr lang="de-DE" dirty="0"/>
              <a:t>Pátá úroveň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7" name="Grafik 6" title="Standort-Logo Oberösterreich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89580" y="5462588"/>
            <a:ext cx="720000" cy="720000"/>
          </a:xfrm>
          <a:prstGeom prst="rect">
            <a:avLst/>
          </a:prstGeom>
        </p:spPr>
      </p:pic>
      <p:pic>
        <p:nvPicPr>
          <p:cNvPr id="8" name="Grafik 7" title="Landeswappen Oberösterreich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10" y="365125"/>
            <a:ext cx="540000" cy="9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0kyLMOsFE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3097" y="1786148"/>
            <a:ext cx="9698903" cy="384717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de-AT" sz="3200" b="1" dirty="0"/>
              <a:t>Praxe v Horním Rakousku</a:t>
            </a:r>
            <a:endParaRPr lang="de-DE" altLang="de-DE" sz="1600" b="1" i="1" dirty="0"/>
          </a:p>
          <a:p>
            <a:pPr eaLnBrk="1" hangingPunct="1">
              <a:lnSpc>
                <a:spcPct val="80000"/>
              </a:lnSpc>
            </a:pPr>
            <a:endParaRPr lang="de-AT" altLang="de-DE" sz="1600" i="1" dirty="0"/>
          </a:p>
          <a:p>
            <a:pPr eaLnBrk="1" hangingPunct="1">
              <a:lnSpc>
                <a:spcPct val="80000"/>
              </a:lnSpc>
            </a:pPr>
            <a:endParaRPr lang="de-AT" altLang="de-DE" sz="1600" i="1" dirty="0"/>
          </a:p>
          <a:p>
            <a:r>
              <a:rPr lang="de-AT" altLang="de-DE" sz="1800" b="1" i="1" dirty="0"/>
              <a:t>Armin Kaspar BSc</a:t>
            </a:r>
          </a:p>
          <a:p>
            <a:pPr>
              <a:lnSpc>
                <a:spcPct val="80000"/>
              </a:lnSpc>
            </a:pPr>
            <a:r>
              <a:rPr lang="de-DE" altLang="de-DE" sz="1800" b="1" i="1" dirty="0"/>
              <a:t>Martin Waslmeier</a:t>
            </a:r>
            <a:endParaRPr lang="de-AT" altLang="de-DE" sz="1800" b="1" i="1" dirty="0"/>
          </a:p>
          <a:p>
            <a:pPr eaLnBrk="1" hangingPunct="1">
              <a:lnSpc>
                <a:spcPct val="80000"/>
              </a:lnSpc>
            </a:pPr>
            <a:endParaRPr lang="de-AT" altLang="de-DE" sz="1600" i="1" dirty="0"/>
          </a:p>
          <a:p>
            <a:pPr>
              <a:lnSpc>
                <a:spcPct val="80000"/>
              </a:lnSpc>
            </a:pPr>
            <a:r>
              <a:rPr lang="de-AT" altLang="de-DE" sz="1800" dirty="0"/>
              <a:t>Úřad hornorakouské zemské vlády</a:t>
            </a:r>
          </a:p>
          <a:p>
            <a:pPr>
              <a:lnSpc>
                <a:spcPct val="80000"/>
              </a:lnSpc>
            </a:pPr>
            <a:r>
              <a:rPr lang="de-AT" altLang="de-DE" sz="1800" dirty="0"/>
              <a:t>Odbor ochrany životního prostředí/radiační ochrany</a:t>
            </a:r>
          </a:p>
          <a:p>
            <a:pPr>
              <a:lnSpc>
                <a:spcPct val="80000"/>
              </a:lnSpc>
            </a:pPr>
            <a:r>
              <a:rPr lang="de-AT" altLang="de-DE" sz="1800" dirty="0"/>
              <a:t>4021 Linz, Kärntnerstraße 10-12</a:t>
            </a:r>
          </a:p>
          <a:p>
            <a:pPr>
              <a:lnSpc>
                <a:spcPct val="80000"/>
              </a:lnSpc>
            </a:pPr>
            <a:r>
              <a:rPr lang="de-AT" altLang="de-DE" sz="1800" dirty="0"/>
              <a:t>Tel.: (+43 732) 77 20-145 32</a:t>
            </a:r>
          </a:p>
          <a:p>
            <a:pPr>
              <a:lnSpc>
                <a:spcPct val="80000"/>
              </a:lnSpc>
            </a:pPr>
            <a:r>
              <a:rPr lang="de-AT" altLang="de-DE" sz="1800" dirty="0"/>
              <a:t> E-mail: </a:t>
            </a:r>
            <a:r>
              <a:rPr lang="de-AT" altLang="de-DE" sz="1800" dirty="0">
                <a:solidFill>
                  <a:srgbClr val="005DA4"/>
                </a:solidFill>
              </a:rPr>
              <a:t>armin.kaspar@ooe.gv.at </a:t>
            </a:r>
            <a:endParaRPr lang="de-AT" altLang="de-DE" sz="1800" dirty="0"/>
          </a:p>
          <a:p>
            <a:pPr eaLnBrk="1" hangingPunct="1">
              <a:lnSpc>
                <a:spcPct val="80000"/>
              </a:lnSpc>
            </a:pPr>
            <a:endParaRPr lang="de-AT" altLang="de-DE" sz="1600" b="0" dirty="0"/>
          </a:p>
          <a:p>
            <a:pPr eaLnBrk="1" hangingPunct="1">
              <a:lnSpc>
                <a:spcPct val="80000"/>
              </a:lnSpc>
            </a:pPr>
            <a:endParaRPr lang="de-AT" altLang="de-DE" sz="1600" b="0" dirty="0"/>
          </a:p>
          <a:p>
            <a:pPr eaLnBrk="1" hangingPunct="1">
              <a:lnSpc>
                <a:spcPct val="80000"/>
              </a:lnSpc>
            </a:pPr>
            <a:endParaRPr lang="de-AT" alt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17075" r="42561" b="16825"/>
          <a:stretch/>
        </p:blipFill>
        <p:spPr>
          <a:xfrm>
            <a:off x="268458" y="0"/>
            <a:ext cx="3582212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Energy </a:t>
            </a:r>
            <a:r>
              <a:rPr lang="cs-CZ" dirty="0" err="1"/>
              <a:t>contracting</a:t>
            </a:r>
            <a:r>
              <a:rPr lang="cs-CZ" dirty="0"/>
              <a:t> </a:t>
            </a:r>
            <a:r>
              <a:rPr lang="de-AT" dirty="0"/>
              <a:t>pro rakouské obce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Umožnění rozsáhlé rekonstrukce osvětlení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sz="2400" dirty="0"/>
              <a:t>Dodavatel (většinou velké firmy):</a:t>
            </a:r>
          </a:p>
          <a:p>
            <a:r>
              <a:rPr lang="cs-CZ" sz="2400" dirty="0"/>
              <a:t>Projektování</a:t>
            </a:r>
          </a:p>
          <a:p>
            <a:r>
              <a:rPr lang="cs-CZ" sz="2400" dirty="0"/>
              <a:t>Realizace (předfinancování projektu).</a:t>
            </a:r>
          </a:p>
          <a:p>
            <a:r>
              <a:rPr lang="cs-CZ" sz="2400" dirty="0"/>
              <a:t>Dodavatel si ponechává úspory z roční údržby a snížené spotřeby elektrické energie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Minimální investice: 50 000 eur</a:t>
            </a:r>
          </a:p>
          <a:p>
            <a:r>
              <a:rPr lang="cs-CZ" sz="2400" b="1" dirty="0"/>
              <a:t>Dotace 40 % (financování spolkovou zemí Horní Rakousko) - </a:t>
            </a:r>
            <a:r>
              <a:rPr lang="cs-CZ" sz="2400" dirty="0"/>
              <a:t>max. 75 000 EUR</a:t>
            </a:r>
          </a:p>
          <a:p>
            <a:r>
              <a:rPr lang="cs-CZ" sz="2400" dirty="0"/>
              <a:t>Doba trvání smlouvy max. 10 let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b="1" u="sng" dirty="0"/>
              <a:t>Podpora životního prostředí</a:t>
            </a:r>
          </a:p>
          <a:p>
            <a:pPr marL="0" indent="0">
              <a:buNone/>
            </a:pPr>
            <a:r>
              <a:rPr lang="cs-CZ" sz="2400" dirty="0"/>
              <a:t>20 % z ECP - podklad pro plánování: hornorakouská příručka „Průvodce venkovním osvětlením“</a:t>
            </a:r>
          </a:p>
          <a:p>
            <a:pPr marL="0" indent="0">
              <a:buNone/>
            </a:pPr>
            <a:r>
              <a:rPr lang="cs-CZ" sz="2400" dirty="0"/>
              <a:t>Pokud je barva světla &lt;= 2 000 K, pak dodatečná dotace 50 eur na jeden světelný bod.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903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Modelové lokality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92" y="1416368"/>
            <a:ext cx="5456958" cy="477869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271925" y="4707644"/>
            <a:ext cx="506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77">
              <a:lnSpc>
                <a:spcPct val="80000"/>
              </a:lnSpc>
            </a:pPr>
            <a:r>
              <a:rPr lang="de-DE" altLang="de-DE" sz="2000" dirty="0">
                <a:solidFill>
                  <a:prstClr val="black"/>
                </a:solidFill>
              </a:rPr>
              <a:t>Film:</a:t>
            </a:r>
          </a:p>
          <a:p>
            <a:pPr marL="97977">
              <a:lnSpc>
                <a:spcPct val="80000"/>
              </a:lnSpc>
            </a:pPr>
            <a:r>
              <a:rPr lang="de-AT" altLang="de-DE" sz="2000" dirty="0">
                <a:solidFill>
                  <a:prstClr val="black"/>
                </a:solidFill>
                <a:hlinkClick r:id="rId3"/>
              </a:rPr>
              <a:t>Světlo v harmonii s lidmi a </a:t>
            </a:r>
            <a:r>
              <a:rPr lang="de-DE" altLang="de-DE" sz="2000" dirty="0">
                <a:solidFill>
                  <a:prstClr val="black"/>
                </a:solidFill>
              </a:rPr>
              <a:t>přírodou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40" y="2152151"/>
            <a:ext cx="4365837" cy="24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9741" y="1028700"/>
            <a:ext cx="5822769" cy="35661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Park Attersee-Traunsee Star</a:t>
            </a:r>
            <a:br>
              <a:rPr lang="de-AT" dirty="0"/>
            </a:br>
            <a:br>
              <a:rPr lang="de-AT" sz="2800" dirty="0"/>
            </a:br>
            <a:r>
              <a:rPr lang="de-AT" sz="2800" dirty="0"/>
              <a:t>Weyregg</a:t>
            </a:r>
            <a:br>
              <a:rPr lang="de-AT" sz="2800" dirty="0"/>
            </a:br>
            <a:r>
              <a:rPr lang="de-AT" sz="2800" dirty="0"/>
              <a:t>Schörfling</a:t>
            </a:r>
            <a:br>
              <a:rPr lang="de-AT" sz="2800" dirty="0"/>
            </a:br>
            <a:r>
              <a:rPr lang="de-AT" sz="2800" dirty="0"/>
              <a:t>Aurach</a:t>
            </a:r>
            <a:br>
              <a:rPr lang="de-AT" sz="2800" dirty="0"/>
            </a:br>
            <a:r>
              <a:rPr lang="de-AT" sz="2800" dirty="0"/>
              <a:t>Altmünster</a:t>
            </a:r>
            <a:br>
              <a:rPr lang="de-AT" sz="2800" dirty="0"/>
            </a:br>
            <a:r>
              <a:rPr lang="de-AT" sz="2800" dirty="0"/>
              <a:t>Steinbach</a:t>
            </a:r>
            <a:br>
              <a:rPr lang="de-AT" sz="2800" dirty="0"/>
            </a:b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010"/>
            <a:ext cx="5692276" cy="70294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316" y="5380310"/>
            <a:ext cx="2723673" cy="13405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68" y="2226644"/>
            <a:ext cx="3422212" cy="20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Nezbytné úpravy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Úprava osvětlení kostela Steinbach</a:t>
            </a:r>
          </a:p>
          <a:p>
            <a:r>
              <a:rPr lang="cs-CZ" dirty="0"/>
              <a:t>Úprava osvětlení silnice Altmünster ( </a:t>
            </a:r>
            <a:r>
              <a:rPr lang="cs-CZ" dirty="0">
                <a:sym typeface="Wingdings" panose="05000000000000000000" pitchFamily="2" charset="2"/>
              </a:rPr>
              <a:t>3 000 K)</a:t>
            </a:r>
            <a:endParaRPr lang="cs-CZ" dirty="0"/>
          </a:p>
          <a:p>
            <a:r>
              <a:rPr lang="cs-CZ" dirty="0"/>
              <a:t>Redesign kandelábrů v Steinbachu</a:t>
            </a:r>
          </a:p>
          <a:p>
            <a:r>
              <a:rPr lang="cs-CZ" dirty="0"/>
              <a:t>Připevnění stínítek na nestíněná svítidla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66" y="1758540"/>
            <a:ext cx="1757631" cy="31111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36" y="4090161"/>
            <a:ext cx="5271608" cy="26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Organizace</a:t>
            </a:r>
            <a:r>
              <a:rPr lang="de-AT" sz="3600" dirty="0"/>
              <a:t> Sternenpark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Spravuje: Sdružení Verein Naturpark Attersee-Traunsee</a:t>
            </a:r>
          </a:p>
          <a:p>
            <a:pPr lvl="1"/>
            <a:r>
              <a:rPr lang="cs-CZ" sz="2800" dirty="0"/>
              <a:t>Prohlídky s průvodcem, akce pro občany a podniky</a:t>
            </a:r>
          </a:p>
          <a:p>
            <a:pPr lvl="1"/>
            <a:r>
              <a:rPr lang="cs-CZ" sz="2800" dirty="0"/>
              <a:t>Vztahy s veřejností a médii</a:t>
            </a:r>
          </a:p>
          <a:p>
            <a:pPr lvl="1"/>
            <a:r>
              <a:rPr lang="cs-CZ" sz="2800" dirty="0"/>
              <a:t>Koordinace s místními zúčastněnými stranami</a:t>
            </a:r>
          </a:p>
          <a:p>
            <a:pPr lvl="1"/>
            <a:r>
              <a:rPr lang="cs-CZ" sz="2800" dirty="0"/>
              <a:t>Výroční zpráva pro mezinárodní organizaci IDA (</a:t>
            </a:r>
            <a:r>
              <a:rPr lang="en-GB" sz="2800" dirty="0"/>
              <a:t>International Dark-Sky Association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Dodržování plánů řízení osvětlení (</a:t>
            </a:r>
            <a:r>
              <a:rPr lang="en-GB" sz="2800" dirty="0"/>
              <a:t>Light Management Plan</a:t>
            </a:r>
            <a:r>
              <a:rPr lang="cs-CZ" sz="2800" dirty="0"/>
              <a:t>)</a:t>
            </a:r>
            <a:endParaRPr lang="de-AT" sz="2800" dirty="0"/>
          </a:p>
          <a:p>
            <a:pPr lvl="1"/>
            <a:r>
              <a:rPr lang="cs-CZ" sz="2800" dirty="0"/>
              <a:t>Péče</a:t>
            </a:r>
            <a:r>
              <a:rPr lang="de-AT" sz="2800" dirty="0"/>
              <a:t> pro realizaci modernizace </a:t>
            </a:r>
          </a:p>
        </p:txBody>
      </p:sp>
      <p:pic>
        <p:nvPicPr>
          <p:cNvPr id="1026" name="Picture 2" descr="Naturpark Attersee-Traun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76" y="274016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Plán řízení osvětlení (</a:t>
            </a:r>
            <a:r>
              <a:rPr lang="en-GB" sz="3600" dirty="0"/>
              <a:t>Light Management Plan</a:t>
            </a:r>
            <a:r>
              <a:rPr lang="cs-CZ" sz="3600" dirty="0"/>
              <a:t>)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AT" dirty="0"/>
              <a:t>Prováděno prostřednictvím usnesení obecních rad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Venkovní osvětlení &gt; 500 lumenů</a:t>
            </a:r>
          </a:p>
          <a:p>
            <a:r>
              <a:rPr lang="de-AT" dirty="0"/>
              <a:t>Pouze v případě potřeby</a:t>
            </a:r>
          </a:p>
          <a:p>
            <a:r>
              <a:rPr lang="de-AT" dirty="0"/>
              <a:t>stíněné</a:t>
            </a:r>
          </a:p>
          <a:p>
            <a:r>
              <a:rPr lang="de-AT" dirty="0"/>
              <a:t>teplá bílá</a:t>
            </a:r>
          </a:p>
          <a:p>
            <a:r>
              <a:rPr lang="de-AT" dirty="0"/>
              <a:t>omezená intenzita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Značky: zvláštní předpis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3774">
            <a:off x="7485049" y="2976396"/>
            <a:ext cx="2197958" cy="3309331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2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Osvětlení přírodních a kulturních památek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Region LAG </a:t>
            </a:r>
            <a:r>
              <a:rPr lang="cs-CZ" dirty="0" err="1"/>
              <a:t>Sterngartl-Gusental</a:t>
            </a:r>
            <a:r>
              <a:rPr lang="cs-CZ" dirty="0"/>
              <a:t> (A) a MAS Rozkvět (CS)</a:t>
            </a:r>
          </a:p>
          <a:p>
            <a:r>
              <a:rPr lang="cs-CZ" dirty="0"/>
              <a:t>Úvodní projekt průzkumu památek a vytvoření koncepce jejich úpravy</a:t>
            </a:r>
          </a:p>
          <a:p>
            <a:r>
              <a:rPr lang="cs-CZ" dirty="0"/>
              <a:t>Propojení regionů do oblasti světelné ochrany</a:t>
            </a:r>
          </a:p>
          <a:p>
            <a:r>
              <a:rPr lang="cs-CZ" dirty="0"/>
              <a:t>Projekt Interreg na financování úprav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b="5827"/>
          <a:stretch/>
        </p:blipFill>
        <p:spPr>
          <a:xfrm>
            <a:off x="2724788" y="4254760"/>
            <a:ext cx="5531647" cy="26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</a:t>
            </a:r>
            <a:r>
              <a:rPr lang="de-AT" dirty="0"/>
              <a:t> obcí</a:t>
            </a:r>
            <a:r>
              <a:rPr lang="cs-CZ" dirty="0"/>
              <a:t>m</a:t>
            </a:r>
            <a:r>
              <a:rPr lang="de-AT" dirty="0"/>
              <a:t> při obnově pouličního osvětlení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1179"/>
            <a:ext cx="3285172" cy="43802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6553" r="15067" b="20802"/>
          <a:stretch/>
        </p:blipFill>
        <p:spPr>
          <a:xfrm>
            <a:off x="7480108" y="1825625"/>
            <a:ext cx="3223271" cy="17830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26721" r="6488"/>
          <a:stretch/>
        </p:blipFill>
        <p:spPr>
          <a:xfrm>
            <a:off x="4425134" y="2383409"/>
            <a:ext cx="2753211" cy="30915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108" y="3759510"/>
            <a:ext cx="3223271" cy="2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obnovy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73084" cy="4351338"/>
          </a:xfrm>
        </p:spPr>
        <p:txBody>
          <a:bodyPr>
            <a:normAutofit/>
          </a:bodyPr>
          <a:lstStyle/>
          <a:p>
            <a:r>
              <a:rPr lang="cs-CZ" sz="3200" dirty="0"/>
              <a:t>Návrh udržitelné celkové koncepce</a:t>
            </a:r>
          </a:p>
          <a:p>
            <a:pPr lvl="1"/>
            <a:r>
              <a:rPr lang="cs-CZ" dirty="0"/>
              <a:t>Poraďte se s projektantem osvětlení!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sz="3200" dirty="0"/>
              <a:t>Inventarizace a hodnocení</a:t>
            </a:r>
          </a:p>
          <a:p>
            <a:endParaRPr lang="cs-CZ" sz="3200" dirty="0"/>
          </a:p>
          <a:p>
            <a:r>
              <a:rPr lang="cs-CZ" sz="3200" dirty="0"/>
              <a:t>Rozhodnutí</a:t>
            </a:r>
          </a:p>
          <a:p>
            <a:pPr lvl="1"/>
            <a:r>
              <a:rPr lang="cs-CZ" dirty="0"/>
              <a:t>Zachování starého zařízení - částečná obnova – náhrada za nové</a:t>
            </a:r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413085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349</Words>
  <Application>Microsoft Office PowerPoint</Application>
  <PresentationFormat>Širokoúhlá obrazovka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Prezentace aplikace PowerPoint</vt:lpstr>
      <vt:lpstr>Modelové lokality</vt:lpstr>
      <vt:lpstr>Park Attersee-Traunsee Star  Weyregg Schörfling Aurach Altmünster Steinbach </vt:lpstr>
      <vt:lpstr>Nezbytné úpravy</vt:lpstr>
      <vt:lpstr>Organizace Sternenpark</vt:lpstr>
      <vt:lpstr>Plán řízení osvětlení (Light Management Plan)</vt:lpstr>
      <vt:lpstr>Osvětlení přírodních a kulturních památek</vt:lpstr>
      <vt:lpstr>Pomoc obcím při obnově pouličního osvětlení</vt:lpstr>
      <vt:lpstr>Postup obnovy</vt:lpstr>
      <vt:lpstr>Energy contracting pro rakouské obce</vt:lpstr>
    </vt:vector>
  </TitlesOfParts>
  <Company>Land Oberösterreich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Kaufmann, Mariella</dc:creator>
  <cp:keywords>, docId:FE49E3D3CF4D515B2AAB9CE4E8755D4F</cp:keywords>
  <cp:lastModifiedBy>ib</cp:lastModifiedBy>
  <cp:revision>67</cp:revision>
  <cp:lastPrinted>2021-06-10T17:11:06Z</cp:lastPrinted>
  <dcterms:created xsi:type="dcterms:W3CDTF">2020-06-30T10:20:05Z</dcterms:created>
  <dcterms:modified xsi:type="dcterms:W3CDTF">2022-04-25T06:27:48Z</dcterms:modified>
</cp:coreProperties>
</file>