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"/>
  </p:handoutMasterIdLst>
  <p:sldIdLst>
    <p:sldId id="258" r:id="rId2"/>
    <p:sldId id="259" r:id="rId3"/>
    <p:sldId id="260" r:id="rId4"/>
    <p:sldId id="261" r:id="rId5"/>
    <p:sldId id="262" r:id="rId6"/>
    <p:sldId id="263" r:id="rId7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spar, Armin" initials="KA" lastIdx="1" clrIdx="0">
    <p:extLst>
      <p:ext uri="{19B8F6BF-5375-455C-9EA6-DF929625EA0E}">
        <p15:presenceInfo xmlns:p15="http://schemas.microsoft.com/office/powerpoint/2012/main" userId="S-1-5-21-1393060369-1102717077-1881041405-2208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82" d="100"/>
          <a:sy n="82" d="100"/>
        </p:scale>
        <p:origin x="108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8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4-14T11:10:22.594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12E26-2105-4018-8330-6116590873C6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CB8CD8-55A6-4842-88F6-A4EBBF8C4DE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813487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45607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954986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9954986" cy="43513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23451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272393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64869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865179" cy="1325563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9865179" cy="4351338"/>
          </a:xfrm>
        </p:spPr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83559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988785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988785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11518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908082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4882243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861953" y="1825625"/>
            <a:ext cx="4882243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5201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120373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496393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4963933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984422" y="1681163"/>
            <a:ext cx="498837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984422" y="2505075"/>
            <a:ext cx="4988379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77272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028464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19380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48640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905602" y="987425"/>
            <a:ext cx="584676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64056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52835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11927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89783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89783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  <p:pic>
        <p:nvPicPr>
          <p:cNvPr id="7" name="Grafik 6" title="Standort-Logo Oberösterreich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989580" y="5462588"/>
            <a:ext cx="720000" cy="720000"/>
          </a:xfrm>
          <a:prstGeom prst="rect">
            <a:avLst/>
          </a:prstGeom>
        </p:spPr>
      </p:pic>
      <p:pic>
        <p:nvPicPr>
          <p:cNvPr id="8" name="Grafik 7" title="Landeswappen Oberösterreich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4210" y="365125"/>
            <a:ext cx="540000" cy="9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429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50670" y="1966452"/>
            <a:ext cx="7967704" cy="366686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</a:pPr>
            <a:r>
              <a:rPr lang="de-AT" sz="3200" b="1" dirty="0"/>
              <a:t>Ergebnisse von Lichtsmogmessungen in den Gebieten der MAS </a:t>
            </a:r>
            <a:r>
              <a:rPr lang="de-AT" sz="3200" b="1" dirty="0" err="1"/>
              <a:t>Rozkvět</a:t>
            </a:r>
            <a:r>
              <a:rPr lang="de-AT" sz="3200" b="1" dirty="0"/>
              <a:t> </a:t>
            </a:r>
            <a:r>
              <a:rPr lang="de-AT" sz="3200" b="1" dirty="0" smtClean="0"/>
              <a:t>und Sterngartl Gusental</a:t>
            </a:r>
          </a:p>
          <a:p>
            <a:pPr>
              <a:lnSpc>
                <a:spcPct val="80000"/>
              </a:lnSpc>
            </a:pPr>
            <a:endParaRPr lang="de-DE" altLang="de-DE" sz="1600" i="1" dirty="0" smtClean="0"/>
          </a:p>
          <a:p>
            <a:r>
              <a:rPr lang="de-AT" altLang="de-DE" sz="1800" i="1" dirty="0"/>
              <a:t>Armin Kaspar </a:t>
            </a:r>
            <a:r>
              <a:rPr lang="de-AT" altLang="de-DE" sz="1800" i="1" dirty="0" err="1"/>
              <a:t>BSc</a:t>
            </a:r>
            <a:endParaRPr lang="de-AT" altLang="de-DE" sz="1800" i="1" dirty="0"/>
          </a:p>
          <a:p>
            <a:pPr eaLnBrk="1" hangingPunct="1">
              <a:lnSpc>
                <a:spcPct val="80000"/>
              </a:lnSpc>
            </a:pPr>
            <a:r>
              <a:rPr lang="de-DE" altLang="de-DE" sz="1800" i="1" dirty="0" smtClean="0"/>
              <a:t>Martin Waslmeier</a:t>
            </a:r>
          </a:p>
          <a:p>
            <a:pPr eaLnBrk="1" hangingPunct="1">
              <a:lnSpc>
                <a:spcPct val="80000"/>
              </a:lnSpc>
            </a:pPr>
            <a:endParaRPr lang="de-AT" altLang="de-DE" sz="18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AT" altLang="de-DE" sz="1600" b="0" dirty="0" smtClean="0"/>
              <a:t>Amt der Oberösterreichischen Landesregierung</a:t>
            </a:r>
          </a:p>
          <a:p>
            <a:pPr eaLnBrk="1" hangingPunct="1">
              <a:lnSpc>
                <a:spcPct val="80000"/>
              </a:lnSpc>
            </a:pPr>
            <a:r>
              <a:rPr lang="de-AT" altLang="de-DE" sz="1600" b="0" dirty="0" smtClean="0"/>
              <a:t>Abteilung Umweltschutz/Strahlenschutz</a:t>
            </a:r>
          </a:p>
          <a:p>
            <a:pPr eaLnBrk="1" hangingPunct="1">
              <a:lnSpc>
                <a:spcPct val="80000"/>
              </a:lnSpc>
            </a:pPr>
            <a:r>
              <a:rPr lang="de-AT" altLang="de-DE" sz="1600" b="0" dirty="0" smtClean="0"/>
              <a:t>4021 Linz, Kärntnerstraße 10-12</a:t>
            </a:r>
          </a:p>
          <a:p>
            <a:pPr eaLnBrk="1" hangingPunct="1">
              <a:lnSpc>
                <a:spcPct val="80000"/>
              </a:lnSpc>
            </a:pPr>
            <a:r>
              <a:rPr lang="de-AT" altLang="de-DE" sz="1600" b="0" dirty="0" smtClean="0"/>
              <a:t>Tel</a:t>
            </a:r>
            <a:r>
              <a:rPr lang="de-AT" altLang="de-DE" sz="1600" b="0" dirty="0"/>
              <a:t>.:	</a:t>
            </a:r>
            <a:r>
              <a:rPr lang="de-AT" altLang="de-DE" sz="1600" b="0" dirty="0" smtClean="0"/>
              <a:t>(+43 732) 77 20-145 32</a:t>
            </a:r>
          </a:p>
          <a:p>
            <a:pPr eaLnBrk="1" hangingPunct="1">
              <a:lnSpc>
                <a:spcPct val="80000"/>
              </a:lnSpc>
            </a:pPr>
            <a:r>
              <a:rPr lang="de-AT" altLang="de-DE" sz="1600" b="0" dirty="0" smtClean="0"/>
              <a:t> </a:t>
            </a:r>
            <a:r>
              <a:rPr lang="de-AT" altLang="de-DE" sz="1600" b="0" dirty="0" err="1" smtClean="0"/>
              <a:t>E-mail</a:t>
            </a:r>
            <a:r>
              <a:rPr lang="de-AT" altLang="de-DE" sz="1600" b="0" dirty="0"/>
              <a:t>: 	</a:t>
            </a:r>
            <a:r>
              <a:rPr lang="de-AT" altLang="de-DE" sz="1600" b="0" dirty="0" smtClean="0">
                <a:solidFill>
                  <a:srgbClr val="0070C0"/>
                </a:solidFill>
              </a:rPr>
              <a:t>armin.kaspar@ooe.gv.at</a:t>
            </a:r>
            <a:r>
              <a:rPr lang="de-AT" altLang="de-DE" sz="1600" b="0" dirty="0" smtClean="0">
                <a:solidFill>
                  <a:srgbClr val="005DA4"/>
                </a:solidFill>
              </a:rPr>
              <a:t> </a:t>
            </a:r>
            <a:endParaRPr lang="de-AT" altLang="de-DE" sz="1600" b="0" dirty="0" smtClean="0"/>
          </a:p>
          <a:p>
            <a:pPr eaLnBrk="1" hangingPunct="1">
              <a:lnSpc>
                <a:spcPct val="80000"/>
              </a:lnSpc>
            </a:pPr>
            <a:endParaRPr lang="de-AT" altLang="de-DE" sz="1600" b="0" dirty="0" smtClean="0"/>
          </a:p>
          <a:p>
            <a:pPr eaLnBrk="1" hangingPunct="1">
              <a:lnSpc>
                <a:spcPct val="80000"/>
              </a:lnSpc>
            </a:pPr>
            <a:endParaRPr lang="de-AT" altLang="de-DE" sz="1600" b="0" dirty="0" smtClean="0"/>
          </a:p>
          <a:p>
            <a:pPr eaLnBrk="1" hangingPunct="1">
              <a:lnSpc>
                <a:spcPct val="80000"/>
              </a:lnSpc>
            </a:pPr>
            <a:endParaRPr lang="de-AT" altLang="de-DE" sz="1600" dirty="0" smtClean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42" t="17075" r="42561" b="16825"/>
          <a:stretch/>
        </p:blipFill>
        <p:spPr>
          <a:xfrm>
            <a:off x="268458" y="0"/>
            <a:ext cx="3582212" cy="685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80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1" dirty="0" smtClean="0"/>
              <a:t>Satellitendaten </a:t>
            </a:r>
            <a:r>
              <a:rPr lang="de-AT" b="1" dirty="0"/>
              <a:t>MAS </a:t>
            </a:r>
            <a:r>
              <a:rPr lang="de-AT" b="1" dirty="0" err="1"/>
              <a:t>Rozkvět</a:t>
            </a:r>
            <a:endParaRPr lang="de-AT" b="1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3452" y="1771069"/>
            <a:ext cx="7114674" cy="4431624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8049126" y="1825625"/>
            <a:ext cx="2654253" cy="4322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1574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Interpretation der Satellitendaten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/>
              <a:t>MAS </a:t>
            </a:r>
            <a:r>
              <a:rPr lang="de-AT" dirty="0" err="1"/>
              <a:t>Rozkvět</a:t>
            </a:r>
            <a:r>
              <a:rPr lang="de-AT" dirty="0" smtClean="0"/>
              <a:t> und Oberösterreich haben potential für die Nominierung von Nachtschutzgebieten</a:t>
            </a:r>
          </a:p>
          <a:p>
            <a:endParaRPr lang="de-AT" dirty="0"/>
          </a:p>
          <a:p>
            <a:r>
              <a:rPr lang="de-AT" dirty="0" smtClean="0"/>
              <a:t>Grundlage für zusammenhängendes interregionales Gebiet</a:t>
            </a:r>
          </a:p>
          <a:p>
            <a:endParaRPr lang="de-AT" dirty="0"/>
          </a:p>
          <a:p>
            <a:r>
              <a:rPr lang="de-AT" dirty="0" smtClean="0"/>
              <a:t>Behutsames Vorgehen bei der Erneuerung/Erweiterung von Straßen- und Objektbeleuchtungen und diesem Gebiet</a:t>
            </a:r>
          </a:p>
          <a:p>
            <a:endParaRPr lang="de-AT" dirty="0"/>
          </a:p>
          <a:p>
            <a:endParaRPr lang="de-AT" dirty="0" smtClean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603390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96395"/>
            <a:ext cx="9865179" cy="1325563"/>
          </a:xfrm>
        </p:spPr>
        <p:txBody>
          <a:bodyPr/>
          <a:lstStyle/>
          <a:p>
            <a:r>
              <a:rPr lang="de-AT" dirty="0" smtClean="0"/>
              <a:t>Verifikationsmessungen vor Ort</a:t>
            </a:r>
            <a:br>
              <a:rPr lang="de-AT" dirty="0" smtClean="0"/>
            </a:br>
            <a:r>
              <a:rPr lang="de-AT" dirty="0" smtClean="0"/>
              <a:t>(Bodenmessungen)</a:t>
            </a:r>
            <a:endParaRPr lang="de-AT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9606" y="1785139"/>
            <a:ext cx="3444345" cy="4808167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0315" y="2022123"/>
            <a:ext cx="6270543" cy="4192006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2249905" y="1323474"/>
            <a:ext cx="2201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 smtClean="0"/>
              <a:t>Oberösterreich</a:t>
            </a:r>
            <a:endParaRPr lang="de-AT" sz="2400" dirty="0"/>
          </a:p>
        </p:txBody>
      </p:sp>
      <p:sp>
        <p:nvSpPr>
          <p:cNvPr id="7" name="Textfeld 6"/>
          <p:cNvSpPr txBox="1"/>
          <p:nvPr/>
        </p:nvSpPr>
        <p:spPr>
          <a:xfrm>
            <a:off x="8080495" y="1560458"/>
            <a:ext cx="2622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 smtClean="0"/>
              <a:t>Tschechien</a:t>
            </a:r>
            <a:endParaRPr lang="de-AT" sz="2400" dirty="0"/>
          </a:p>
        </p:txBody>
      </p:sp>
    </p:spTree>
    <p:extLst>
      <p:ext uri="{BB962C8B-B14F-4D97-AF65-F5344CB8AC3E}">
        <p14:creationId xmlns:p14="http://schemas.microsoft.com/office/powerpoint/2010/main" val="412110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Interpretation der Bodenmessungen</a:t>
            </a:r>
            <a:endParaRPr lang="de-AT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AT" b="1" dirty="0" smtClean="0"/>
              <a:t>Mobile </a:t>
            </a:r>
            <a:r>
              <a:rPr lang="de-AT" b="1" dirty="0"/>
              <a:t>Messdaten </a:t>
            </a:r>
            <a:r>
              <a:rPr lang="de-AT" b="1" dirty="0" smtClean="0"/>
              <a:t>MAS </a:t>
            </a:r>
            <a:r>
              <a:rPr lang="de-AT" b="1" dirty="0" err="1" smtClean="0"/>
              <a:t>Rozkvět</a:t>
            </a:r>
            <a:endParaRPr lang="de-AT" b="1" dirty="0" smtClean="0"/>
          </a:p>
          <a:p>
            <a:r>
              <a:rPr lang="de-AT" dirty="0" smtClean="0"/>
              <a:t>wenige Werte vorhanden</a:t>
            </a:r>
          </a:p>
          <a:p>
            <a:pPr marL="0" indent="0">
              <a:buNone/>
            </a:pPr>
            <a:r>
              <a:rPr lang="de-AT" dirty="0" smtClean="0"/>
              <a:t>	◦ </a:t>
            </a:r>
            <a:r>
              <a:rPr lang="de-AT" dirty="0"/>
              <a:t>städtische Werte gefiltert</a:t>
            </a:r>
          </a:p>
          <a:p>
            <a:pPr marL="0" indent="0">
              <a:buNone/>
            </a:pPr>
            <a:r>
              <a:rPr lang="de-AT" dirty="0" smtClean="0"/>
              <a:t>	◦ </a:t>
            </a:r>
            <a:r>
              <a:rPr lang="de-AT" dirty="0"/>
              <a:t>Befahrbarkeit</a:t>
            </a:r>
            <a:r>
              <a:rPr lang="de-AT" dirty="0" smtClean="0"/>
              <a:t>?</a:t>
            </a:r>
          </a:p>
          <a:p>
            <a:endParaRPr lang="de-AT" dirty="0"/>
          </a:p>
          <a:p>
            <a:pPr marL="0" indent="0">
              <a:buNone/>
            </a:pPr>
            <a:r>
              <a:rPr lang="de-AT" dirty="0"/>
              <a:t>• Werte zeigen:</a:t>
            </a:r>
          </a:p>
          <a:p>
            <a:pPr marL="0" indent="0">
              <a:buNone/>
            </a:pPr>
            <a:r>
              <a:rPr lang="de-AT" dirty="0" smtClean="0"/>
              <a:t>	◦ </a:t>
            </a:r>
            <a:r>
              <a:rPr lang="de-AT" dirty="0"/>
              <a:t>Nachthimmelsqualität nach Norden nimmt ab</a:t>
            </a:r>
          </a:p>
          <a:p>
            <a:pPr marL="0" indent="0">
              <a:buNone/>
            </a:pPr>
            <a:r>
              <a:rPr lang="de-AT" dirty="0"/>
              <a:t>	</a:t>
            </a:r>
            <a:r>
              <a:rPr lang="de-AT" dirty="0" smtClean="0"/>
              <a:t>◦ </a:t>
            </a:r>
            <a:r>
              <a:rPr lang="de-AT" dirty="0"/>
              <a:t>Lichtquellen spiegeln sich in Messungen wieder</a:t>
            </a:r>
          </a:p>
          <a:p>
            <a:pPr marL="0" indent="0">
              <a:buNone/>
            </a:pPr>
            <a:r>
              <a:rPr lang="de-AT" dirty="0" smtClean="0"/>
              <a:t>	◦ </a:t>
            </a:r>
            <a:r>
              <a:rPr lang="de-AT" dirty="0"/>
              <a:t>Satellitendaten in Südhälfte gut repräsentativ</a:t>
            </a:r>
          </a:p>
          <a:p>
            <a:pPr marL="0" indent="0">
              <a:buNone/>
            </a:pPr>
            <a:r>
              <a:rPr lang="de-AT" dirty="0" smtClean="0"/>
              <a:t>	◦ </a:t>
            </a:r>
            <a:r>
              <a:rPr lang="de-AT" dirty="0"/>
              <a:t>Norden mit Problemen?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873" y="1416443"/>
            <a:ext cx="3866506" cy="2584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6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1" dirty="0"/>
              <a:t>Städtische Gebiete mit hohen </a:t>
            </a:r>
            <a:r>
              <a:rPr lang="de-AT" b="1" dirty="0" smtClean="0"/>
              <a:t>Nachthimmel-Helligkeiten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AT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947" y="1825625"/>
            <a:ext cx="10278980" cy="360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30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</Words>
  <Application>Microsoft Office PowerPoint</Application>
  <PresentationFormat>Breitbild</PresentationFormat>
  <Paragraphs>34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PowerPoint-Präsentation</vt:lpstr>
      <vt:lpstr>Satellitendaten MAS Rozkvět</vt:lpstr>
      <vt:lpstr>Interpretation der Satellitendaten</vt:lpstr>
      <vt:lpstr>Verifikationsmessungen vor Ort (Bodenmessungen)</vt:lpstr>
      <vt:lpstr>Interpretation der Bodenmessungen</vt:lpstr>
      <vt:lpstr>Städtische Gebiete mit hohen Nachthimmel-Helligkeiten</vt:lpstr>
    </vt:vector>
  </TitlesOfParts>
  <Company>Land Oberösterreich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Kaufmann, Mariella</dc:creator>
  <cp:lastModifiedBy>Kaspar, Armin</cp:lastModifiedBy>
  <cp:revision>77</cp:revision>
  <cp:lastPrinted>2021-06-10T17:11:06Z</cp:lastPrinted>
  <dcterms:created xsi:type="dcterms:W3CDTF">2020-06-30T10:20:05Z</dcterms:created>
  <dcterms:modified xsi:type="dcterms:W3CDTF">2022-04-20T08:02:30Z</dcterms:modified>
</cp:coreProperties>
</file>