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58" r:id="rId2"/>
    <p:sldId id="260" r:id="rId3"/>
    <p:sldId id="261" r:id="rId4"/>
    <p:sldId id="263" r:id="rId5"/>
    <p:sldId id="264" r:id="rId6"/>
    <p:sldId id="269" r:id="rId7"/>
    <p:sldId id="276" r:id="rId8"/>
    <p:sldId id="265" r:id="rId9"/>
    <p:sldId id="266" r:id="rId10"/>
    <p:sldId id="267" r:id="rId11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2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8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12E26-2105-4018-8330-6116590873C6}" type="datetimeFigureOut">
              <a:rPr lang="de-AT" smtClean="0"/>
              <a:t>20.04.2022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B8CD8-55A6-4842-88F6-A4EBBF8C4DE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81348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55C0-D990-4EE5-AE5D-EDC51AAA04E0}" type="datetimeFigureOut">
              <a:rPr lang="de-AT" smtClean="0"/>
              <a:t>20.04.2022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560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54986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9954986" cy="43513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55C0-D990-4EE5-AE5D-EDC51AAA04E0}" type="datetimeFigureOut">
              <a:rPr lang="de-AT" smtClean="0"/>
              <a:t>20.04.2022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23451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272393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55C0-D990-4EE5-AE5D-EDC51AAA04E0}" type="datetimeFigureOut">
              <a:rPr lang="de-AT" smtClean="0"/>
              <a:t>20.04.2022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6486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65179" cy="1325563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9865179" cy="4351338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55C0-D990-4EE5-AE5D-EDC51AAA04E0}" type="datetimeFigureOut">
              <a:rPr lang="de-AT" smtClean="0"/>
              <a:t>20.04.2022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355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988785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88785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55C0-D990-4EE5-AE5D-EDC51AAA04E0}" type="datetimeFigureOut">
              <a:rPr lang="de-AT" smtClean="0"/>
              <a:t>20.04.2022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1151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08082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82243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861953" y="1825625"/>
            <a:ext cx="4882243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55C0-D990-4EE5-AE5D-EDC51AAA04E0}" type="datetimeFigureOut">
              <a:rPr lang="de-AT" smtClean="0"/>
              <a:t>20.04.2022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20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120373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49639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963933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984422" y="1681163"/>
            <a:ext cx="498837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984422" y="2505075"/>
            <a:ext cx="4988379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55C0-D990-4EE5-AE5D-EDC51AAA04E0}" type="datetimeFigureOut">
              <a:rPr lang="de-AT" smtClean="0"/>
              <a:t>20.04.2022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727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28464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55C0-D990-4EE5-AE5D-EDC51AAA04E0}" type="datetimeFigureOut">
              <a:rPr lang="de-AT" smtClean="0"/>
              <a:t>20.04.2022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19380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55C0-D990-4EE5-AE5D-EDC51AAA04E0}" type="datetimeFigureOut">
              <a:rPr lang="de-AT" smtClean="0"/>
              <a:t>20.04.2022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48640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05602" y="987425"/>
            <a:ext cx="58467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55C0-D990-4EE5-AE5D-EDC51AAA04E0}" type="datetimeFigureOut">
              <a:rPr lang="de-AT" smtClean="0"/>
              <a:t>20.04.2022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4056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552835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D55C0-D990-4EE5-AE5D-EDC51AAA04E0}" type="datetimeFigureOut">
              <a:rPr lang="de-AT" smtClean="0"/>
              <a:t>20.04.2022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1192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978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89783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D55C0-D990-4EE5-AE5D-EDC51AAA04E0}" type="datetimeFigureOut">
              <a:rPr lang="de-AT" smtClean="0"/>
              <a:t>20.04.2022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69AAC-9812-4021-B42C-42F3BF967D43}" type="slidenum">
              <a:rPr lang="de-AT" smtClean="0"/>
              <a:t>‹Nr.›</a:t>
            </a:fld>
            <a:endParaRPr lang="de-AT"/>
          </a:p>
        </p:txBody>
      </p:sp>
      <p:pic>
        <p:nvPicPr>
          <p:cNvPr id="7" name="Grafik 6" title="Standort-Logo Oberösterreich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989580" y="5462588"/>
            <a:ext cx="720000" cy="720000"/>
          </a:xfrm>
          <a:prstGeom prst="rect">
            <a:avLst/>
          </a:prstGeom>
        </p:spPr>
      </p:pic>
      <p:pic>
        <p:nvPicPr>
          <p:cNvPr id="8" name="Grafik 7" title="Landeswappen Oberösterreich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210" y="365125"/>
            <a:ext cx="540000" cy="9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2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land-oberoesterreich.gv.at/159659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93097" y="1786148"/>
            <a:ext cx="9698903" cy="384717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de-AT" sz="3200" dirty="0" smtClean="0"/>
              <a:t>Hintergrundinformation</a:t>
            </a:r>
          </a:p>
          <a:p>
            <a:pPr>
              <a:lnSpc>
                <a:spcPct val="80000"/>
              </a:lnSpc>
            </a:pPr>
            <a:r>
              <a:rPr lang="de-AT" sz="3200" dirty="0" smtClean="0"/>
              <a:t> </a:t>
            </a:r>
            <a:r>
              <a:rPr lang="de-AT" sz="3200" dirty="0"/>
              <a:t>zur Problematik des </a:t>
            </a:r>
            <a:r>
              <a:rPr lang="de-AT" sz="3200" dirty="0" smtClean="0"/>
              <a:t>Lichtsmogs</a:t>
            </a:r>
            <a:endParaRPr lang="de-AT" altLang="de-DE" sz="1000" i="1" dirty="0" smtClean="0"/>
          </a:p>
          <a:p>
            <a:pPr eaLnBrk="1" hangingPunct="1">
              <a:lnSpc>
                <a:spcPct val="80000"/>
              </a:lnSpc>
            </a:pPr>
            <a:endParaRPr lang="de-DE" altLang="de-DE" sz="1600" i="1" dirty="0" smtClean="0"/>
          </a:p>
          <a:p>
            <a:r>
              <a:rPr lang="de-AT" altLang="de-DE" sz="1800" i="1" dirty="0"/>
              <a:t>Armin Kaspar </a:t>
            </a:r>
            <a:r>
              <a:rPr lang="de-AT" altLang="de-DE" sz="1800" i="1" dirty="0" err="1"/>
              <a:t>BSc</a:t>
            </a:r>
            <a:endParaRPr lang="de-AT" altLang="de-DE" sz="1800" i="1" dirty="0"/>
          </a:p>
          <a:p>
            <a:pPr eaLnBrk="1" hangingPunct="1">
              <a:lnSpc>
                <a:spcPct val="80000"/>
              </a:lnSpc>
            </a:pPr>
            <a:r>
              <a:rPr lang="de-DE" altLang="de-DE" sz="1800" i="1" dirty="0" smtClean="0"/>
              <a:t>Martin Waslmeier</a:t>
            </a:r>
          </a:p>
          <a:p>
            <a:pPr eaLnBrk="1" hangingPunct="1">
              <a:lnSpc>
                <a:spcPct val="80000"/>
              </a:lnSpc>
            </a:pPr>
            <a:endParaRPr lang="de-AT" altLang="de-DE" sz="1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de-AT" altLang="de-DE" sz="1600" b="0" dirty="0" smtClean="0"/>
              <a:t>Amt der Oberösterreichischen Landesregierung</a:t>
            </a:r>
          </a:p>
          <a:p>
            <a:pPr eaLnBrk="1" hangingPunct="1">
              <a:lnSpc>
                <a:spcPct val="80000"/>
              </a:lnSpc>
            </a:pPr>
            <a:r>
              <a:rPr lang="de-AT" altLang="de-DE" sz="1600" b="0" dirty="0" smtClean="0"/>
              <a:t>Abteilung Umweltschutz/Strahlenschutz</a:t>
            </a:r>
          </a:p>
          <a:p>
            <a:pPr eaLnBrk="1" hangingPunct="1">
              <a:lnSpc>
                <a:spcPct val="80000"/>
              </a:lnSpc>
            </a:pPr>
            <a:r>
              <a:rPr lang="de-AT" altLang="de-DE" sz="1600" b="0" dirty="0" smtClean="0"/>
              <a:t>4021 Linz, Kärntnerstraße 10-12</a:t>
            </a:r>
          </a:p>
          <a:p>
            <a:pPr eaLnBrk="1" hangingPunct="1">
              <a:lnSpc>
                <a:spcPct val="80000"/>
              </a:lnSpc>
            </a:pPr>
            <a:r>
              <a:rPr lang="de-AT" altLang="de-DE" sz="1600" b="0" dirty="0" smtClean="0"/>
              <a:t>Tel</a:t>
            </a:r>
            <a:r>
              <a:rPr lang="de-AT" altLang="de-DE" sz="1600" b="0" dirty="0"/>
              <a:t>.:	</a:t>
            </a:r>
            <a:r>
              <a:rPr lang="de-AT" altLang="de-DE" sz="1600" b="0" dirty="0" smtClean="0"/>
              <a:t>(+43 732) 77 20-145 32</a:t>
            </a:r>
          </a:p>
          <a:p>
            <a:pPr eaLnBrk="1" hangingPunct="1">
              <a:lnSpc>
                <a:spcPct val="80000"/>
              </a:lnSpc>
            </a:pPr>
            <a:r>
              <a:rPr lang="de-AT" altLang="de-DE" sz="1600" b="0" dirty="0" smtClean="0"/>
              <a:t> </a:t>
            </a:r>
            <a:r>
              <a:rPr lang="de-AT" altLang="de-DE" sz="1600" b="0" dirty="0" err="1" smtClean="0"/>
              <a:t>E-mail</a:t>
            </a:r>
            <a:r>
              <a:rPr lang="de-AT" altLang="de-DE" sz="1600" b="0" dirty="0"/>
              <a:t>: 	</a:t>
            </a:r>
            <a:r>
              <a:rPr lang="de-AT" altLang="de-DE" sz="1600" b="0" dirty="0" smtClean="0">
                <a:solidFill>
                  <a:srgbClr val="0070C0"/>
                </a:solidFill>
              </a:rPr>
              <a:t>armin.kaspar@ooe.gv.at</a:t>
            </a:r>
            <a:r>
              <a:rPr lang="de-AT" altLang="de-DE" sz="1600" b="0" dirty="0" smtClean="0">
                <a:solidFill>
                  <a:srgbClr val="005DA4"/>
                </a:solidFill>
              </a:rPr>
              <a:t> </a:t>
            </a:r>
            <a:endParaRPr lang="de-AT" altLang="de-DE" sz="1600" b="0" dirty="0" smtClean="0"/>
          </a:p>
          <a:p>
            <a:pPr eaLnBrk="1" hangingPunct="1">
              <a:lnSpc>
                <a:spcPct val="80000"/>
              </a:lnSpc>
            </a:pPr>
            <a:endParaRPr lang="de-AT" altLang="de-DE" sz="1600" b="0" dirty="0" smtClean="0"/>
          </a:p>
          <a:p>
            <a:pPr eaLnBrk="1" hangingPunct="1">
              <a:lnSpc>
                <a:spcPct val="80000"/>
              </a:lnSpc>
            </a:pPr>
            <a:endParaRPr lang="de-AT" altLang="de-DE" sz="1600" b="0" dirty="0" smtClean="0"/>
          </a:p>
          <a:p>
            <a:pPr eaLnBrk="1" hangingPunct="1">
              <a:lnSpc>
                <a:spcPct val="80000"/>
              </a:lnSpc>
            </a:pPr>
            <a:endParaRPr lang="de-AT" altLang="de-DE" sz="1600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2" t="17075" r="42561" b="16825"/>
          <a:stretch/>
        </p:blipFill>
        <p:spPr>
          <a:xfrm>
            <a:off x="268458" y="0"/>
            <a:ext cx="3582212" cy="685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2548" y="219206"/>
            <a:ext cx="11068173" cy="671209"/>
          </a:xfrm>
        </p:spPr>
        <p:txBody>
          <a:bodyPr>
            <a:noAutofit/>
          </a:bodyPr>
          <a:lstStyle/>
          <a:p>
            <a:r>
              <a:rPr lang="de-DE" sz="4000" dirty="0" smtClean="0"/>
              <a:t>Lösungsansatz – </a:t>
            </a:r>
            <a:r>
              <a:rPr lang="de-DE" sz="4000" dirty="0" err="1" smtClean="0"/>
              <a:t>warmweiß</a:t>
            </a:r>
            <a:endParaRPr lang="de-AT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2549" y="989556"/>
            <a:ext cx="11068173" cy="1465545"/>
          </a:xfrm>
        </p:spPr>
        <p:txBody>
          <a:bodyPr>
            <a:noAutofit/>
          </a:bodyPr>
          <a:lstStyle/>
          <a:p>
            <a:r>
              <a:rPr lang="de-DE" sz="2800" dirty="0" smtClean="0"/>
              <a:t>Licht </a:t>
            </a:r>
            <a:r>
              <a:rPr lang="de-DE" sz="2800" dirty="0"/>
              <a:t>in der Farbtemperatur so niedrig wie </a:t>
            </a:r>
            <a:r>
              <a:rPr lang="de-DE" sz="2800" dirty="0" smtClean="0"/>
              <a:t>möglich</a:t>
            </a:r>
          </a:p>
          <a:p>
            <a:pPr marL="0" indent="0">
              <a:buNone/>
            </a:pPr>
            <a:r>
              <a:rPr lang="de-DE" sz="2800" dirty="0"/>
              <a:t> </a:t>
            </a:r>
            <a:r>
              <a:rPr lang="de-DE" sz="2800" dirty="0" smtClean="0"/>
              <a:t>  </a:t>
            </a:r>
            <a:r>
              <a:rPr lang="de-DE" sz="2800" dirty="0" smtClean="0">
                <a:sym typeface="Wingdings" panose="05000000000000000000" pitchFamily="2" charset="2"/>
              </a:rPr>
              <a:t> </a:t>
            </a:r>
            <a:r>
              <a:rPr lang="de-DE" sz="2800" dirty="0" smtClean="0"/>
              <a:t>geringer </a:t>
            </a:r>
            <a:r>
              <a:rPr lang="de-DE" sz="2800" dirty="0"/>
              <a:t>Blauanteil im </a:t>
            </a:r>
            <a:r>
              <a:rPr lang="de-DE" sz="2800" dirty="0" smtClean="0"/>
              <a:t>Spektrum</a:t>
            </a:r>
            <a:endParaRPr lang="de-DE" sz="2800" dirty="0"/>
          </a:p>
          <a:p>
            <a:endParaRPr lang="de-DE" dirty="0" smtClean="0">
              <a:solidFill>
                <a:schemeClr val="bg1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3" y="2190369"/>
            <a:ext cx="10201275" cy="467677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50580" y="1935004"/>
            <a:ext cx="33161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 smtClean="0">
                <a:solidFill>
                  <a:prstClr val="white"/>
                </a:solidFill>
              </a:rPr>
              <a:t>Bild: Österreichischer Leitfaden</a:t>
            </a:r>
            <a:endParaRPr lang="de-AT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4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6198" y="363256"/>
            <a:ext cx="11010378" cy="939452"/>
          </a:xfrm>
        </p:spPr>
        <p:txBody>
          <a:bodyPr>
            <a:normAutofit/>
          </a:bodyPr>
          <a:lstStyle/>
          <a:p>
            <a:r>
              <a:rPr lang="de-DE" sz="4400" dirty="0" smtClean="0"/>
              <a:t>Problematik</a:t>
            </a:r>
            <a:endParaRPr lang="de-AT" sz="440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6198" y="1819491"/>
            <a:ext cx="11010378" cy="4102273"/>
          </a:xfrm>
        </p:spPr>
        <p:txBody>
          <a:bodyPr>
            <a:noAutofit/>
          </a:bodyPr>
          <a:lstStyle/>
          <a:p>
            <a:r>
              <a:rPr lang="de-DE" sz="2800" dirty="0" smtClean="0"/>
              <a:t>lichtstarke </a:t>
            </a:r>
            <a:r>
              <a:rPr lang="de-DE" sz="2800" dirty="0" err="1" smtClean="0"/>
              <a:t>Anstrahlungen</a:t>
            </a:r>
            <a:endParaRPr lang="de-DE" sz="2800" dirty="0" smtClean="0"/>
          </a:p>
          <a:p>
            <a:endParaRPr lang="de-DE" sz="2800" dirty="0" smtClean="0"/>
          </a:p>
          <a:p>
            <a:r>
              <a:rPr lang="de-DE" sz="2800" dirty="0" smtClean="0"/>
              <a:t>grelle Leuchtschilder</a:t>
            </a:r>
          </a:p>
          <a:p>
            <a:endParaRPr lang="de-DE" sz="2800" dirty="0" smtClean="0"/>
          </a:p>
          <a:p>
            <a:r>
              <a:rPr lang="de-DE" sz="2800" dirty="0" smtClean="0"/>
              <a:t>normübererfüllende Straßenbeleuchtung</a:t>
            </a:r>
          </a:p>
          <a:p>
            <a:endParaRPr lang="de-DE" sz="2800" dirty="0"/>
          </a:p>
          <a:p>
            <a:r>
              <a:rPr lang="de-DE" sz="2800" dirty="0" smtClean="0"/>
              <a:t>zunehmend weißes (blauhaltiges) Licht </a:t>
            </a:r>
            <a:br>
              <a:rPr lang="de-DE" sz="2800" dirty="0" smtClean="0"/>
            </a:br>
            <a:r>
              <a:rPr lang="de-DE" sz="2800" dirty="0" smtClean="0">
                <a:sym typeface="Wingdings" panose="05000000000000000000" pitchFamily="2" charset="2"/>
              </a:rPr>
              <a:t> LED</a:t>
            </a:r>
            <a:endParaRPr lang="de-DE" sz="2800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8" t="16626" r="18187" b="30074"/>
          <a:stretch/>
        </p:blipFill>
        <p:spPr>
          <a:xfrm>
            <a:off x="8070318" y="503681"/>
            <a:ext cx="4096011" cy="20255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04" r="68" b="1"/>
          <a:stretch/>
        </p:blipFill>
        <p:spPr>
          <a:xfrm>
            <a:off x="8070319" y="2718848"/>
            <a:ext cx="4096010" cy="174594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78"/>
          <a:stretch/>
        </p:blipFill>
        <p:spPr>
          <a:xfrm>
            <a:off x="8070319" y="4652858"/>
            <a:ext cx="4101123" cy="181603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23736" y="6438548"/>
            <a:ext cx="11789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 smtClean="0">
                <a:solidFill>
                  <a:prstClr val="white"/>
                </a:solidFill>
              </a:rPr>
              <a:t>Bilder: Österreichischer Leitfaden | Wikimedia, freies Bild| </a:t>
            </a:r>
            <a:r>
              <a:rPr lang="de-DE" sz="1000" dirty="0">
                <a:solidFill>
                  <a:prstClr val="white"/>
                </a:solidFill>
              </a:rPr>
              <a:t>Berliner Brücke in der Nacht - Straßenbeleuchtung - Halle </a:t>
            </a:r>
            <a:r>
              <a:rPr lang="de-DE" sz="1000" dirty="0" smtClean="0">
                <a:solidFill>
                  <a:prstClr val="white"/>
                </a:solidFill>
              </a:rPr>
              <a:t>Saale; </a:t>
            </a:r>
            <a:r>
              <a:rPr lang="de-DE" sz="1000" dirty="0" err="1" smtClean="0">
                <a:solidFill>
                  <a:prstClr val="white"/>
                </a:solidFill>
              </a:rPr>
              <a:t>paul</a:t>
            </a:r>
            <a:r>
              <a:rPr lang="de-DE" sz="1000" dirty="0" smtClean="0">
                <a:solidFill>
                  <a:prstClr val="white"/>
                </a:solidFill>
              </a:rPr>
              <a:t> </a:t>
            </a:r>
            <a:r>
              <a:rPr lang="de-DE" sz="1000" dirty="0" err="1" smtClean="0">
                <a:solidFill>
                  <a:prstClr val="white"/>
                </a:solidFill>
              </a:rPr>
              <a:t>muster</a:t>
            </a:r>
            <a:r>
              <a:rPr lang="de-DE" sz="1000" dirty="0">
                <a:solidFill>
                  <a:prstClr val="white"/>
                </a:solidFill>
              </a:rPr>
              <a:t> </a:t>
            </a:r>
            <a:r>
              <a:rPr lang="de-DE" sz="1000" dirty="0" smtClean="0">
                <a:solidFill>
                  <a:prstClr val="white"/>
                </a:solidFill>
              </a:rPr>
              <a:t>– CC-BY </a:t>
            </a:r>
            <a:r>
              <a:rPr lang="de-DE" sz="1000" dirty="0">
                <a:solidFill>
                  <a:prstClr val="white"/>
                </a:solidFill>
              </a:rPr>
              <a:t>3.0, https://commons.wikimedia.org/wiki/File:Berliner_Br%C3%BCcke_in_der_Nacht_-_Stra%C3%9Fenbeleuchtung_-_Halle_Saale_-_panoramio.jpg</a:t>
            </a:r>
            <a:endParaRPr lang="de-AT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22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10085388" y="498475"/>
            <a:ext cx="5826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dirty="0">
                <a:solidFill>
                  <a:srgbClr val="808080">
                    <a:lumMod val="20000"/>
                    <a:lumOff val="80000"/>
                  </a:srgbClr>
                </a:solidFill>
                <a:ea typeface="ＭＳ Ｐゴシック" charset="-128"/>
                <a:cs typeface="Calibri"/>
              </a:rPr>
              <a:t>ESA</a:t>
            </a:r>
          </a:p>
        </p:txBody>
      </p:sp>
      <p:sp>
        <p:nvSpPr>
          <p:cNvPr id="5" name="Rechteck 4"/>
          <p:cNvSpPr/>
          <p:nvPr/>
        </p:nvSpPr>
        <p:spPr>
          <a:xfrm>
            <a:off x="2895600" y="5558136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400" dirty="0">
                <a:solidFill>
                  <a:srgbClr val="808080">
                    <a:lumMod val="20000"/>
                    <a:lumOff val="80000"/>
                  </a:srgbClr>
                </a:solidFill>
                <a:ea typeface="ＭＳ Ｐゴシック" charset="-128"/>
                <a:cs typeface="Calibri"/>
              </a:rPr>
              <a:t>Der Nachthimmel wird jährlich um ca. 6 % heller.</a:t>
            </a:r>
          </a:p>
        </p:txBody>
      </p:sp>
    </p:spTree>
    <p:extLst>
      <p:ext uri="{BB962C8B-B14F-4D97-AF65-F5344CB8AC3E}">
        <p14:creationId xmlns:p14="http://schemas.microsoft.com/office/powerpoint/2010/main" val="23208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8440399" cy="671209"/>
          </a:xfrm>
        </p:spPr>
        <p:txBody>
          <a:bodyPr>
            <a:noAutofit/>
          </a:bodyPr>
          <a:lstStyle/>
          <a:p>
            <a:r>
              <a:rPr lang="de-DE" sz="4400" dirty="0" smtClean="0"/>
              <a:t>Auswirkungen – Mensch</a:t>
            </a:r>
            <a:endParaRPr lang="de-AT" sz="4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1553" y="1852525"/>
            <a:ext cx="6641138" cy="4616604"/>
          </a:xfrm>
        </p:spPr>
        <p:txBody>
          <a:bodyPr>
            <a:noAutofit/>
          </a:bodyPr>
          <a:lstStyle/>
          <a:p>
            <a:r>
              <a:rPr lang="de-DE" dirty="0" smtClean="0"/>
              <a:t>Störung des Tag-Nacht-Rhythmus</a:t>
            </a:r>
            <a:br>
              <a:rPr lang="de-DE" dirty="0" smtClean="0"/>
            </a:br>
            <a:r>
              <a:rPr lang="de-DE" dirty="0" smtClean="0"/>
              <a:t>(tags zu wenig, nachts zu viel Licht)</a:t>
            </a:r>
          </a:p>
          <a:p>
            <a:endParaRPr lang="de-DE" dirty="0" smtClean="0"/>
          </a:p>
          <a:p>
            <a:r>
              <a:rPr lang="de-DE" dirty="0" smtClean="0"/>
              <a:t>Einfluss auf die </a:t>
            </a:r>
            <a:r>
              <a:rPr lang="de-DE" dirty="0" err="1" smtClean="0"/>
              <a:t>Melatoninproduktion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Blendung, Ablenkung im Verkehr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834" y="1371600"/>
            <a:ext cx="3768166" cy="202833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081" y="3399937"/>
            <a:ext cx="1838919" cy="167010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834" y="3399937"/>
            <a:ext cx="2004646" cy="168372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3835" y="5070045"/>
            <a:ext cx="3768166" cy="178795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12143" y="6488668"/>
            <a:ext cx="47781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 smtClean="0">
                <a:solidFill>
                  <a:prstClr val="white"/>
                </a:solidFill>
              </a:rPr>
              <a:t>Bilder: Österreichischer Leitfaden, freies Bild</a:t>
            </a:r>
            <a:endParaRPr lang="de-AT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75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9518065" cy="671209"/>
          </a:xfrm>
        </p:spPr>
        <p:txBody>
          <a:bodyPr>
            <a:noAutofit/>
          </a:bodyPr>
          <a:lstStyle/>
          <a:p>
            <a:r>
              <a:rPr lang="de-DE" sz="4000" dirty="0" smtClean="0"/>
              <a:t>Auswirkungen – Tiere und Pflanzen</a:t>
            </a:r>
            <a:endParaRPr lang="de-AT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2549" y="1807204"/>
            <a:ext cx="7165246" cy="3810650"/>
          </a:xfrm>
        </p:spPr>
        <p:txBody>
          <a:bodyPr>
            <a:noAutofit/>
          </a:bodyPr>
          <a:lstStyle/>
          <a:p>
            <a:r>
              <a:rPr lang="de-DE" dirty="0" smtClean="0"/>
              <a:t>Beeinträchtigung </a:t>
            </a:r>
            <a:r>
              <a:rPr lang="de-DE" dirty="0"/>
              <a:t>der </a:t>
            </a:r>
            <a:r>
              <a:rPr lang="de-DE" dirty="0" smtClean="0"/>
              <a:t>Lebens-bedingungen </a:t>
            </a:r>
            <a:r>
              <a:rPr lang="de-DE" dirty="0"/>
              <a:t>und -</a:t>
            </a:r>
            <a:r>
              <a:rPr lang="de-DE" dirty="0" smtClean="0"/>
              <a:t>erwartung</a:t>
            </a:r>
            <a:br>
              <a:rPr lang="de-DE" dirty="0" smtClean="0"/>
            </a:br>
            <a:r>
              <a:rPr lang="de-DE" dirty="0" smtClean="0"/>
              <a:t>von Tieren</a:t>
            </a:r>
            <a:br>
              <a:rPr lang="de-DE" dirty="0" smtClean="0"/>
            </a:br>
            <a:endParaRPr lang="de-DE" dirty="0" smtClean="0"/>
          </a:p>
          <a:p>
            <a:r>
              <a:rPr lang="de-DE" dirty="0" smtClean="0"/>
              <a:t>Störung </a:t>
            </a:r>
            <a:r>
              <a:rPr lang="de-DE" dirty="0"/>
              <a:t>der </a:t>
            </a:r>
            <a:r>
              <a:rPr lang="de-DE" dirty="0" smtClean="0"/>
              <a:t>Vegetationsphasen</a:t>
            </a:r>
            <a:br>
              <a:rPr lang="de-DE" dirty="0" smtClean="0"/>
            </a:br>
            <a:endParaRPr lang="de-DE" dirty="0"/>
          </a:p>
          <a:p>
            <a:r>
              <a:rPr lang="de-DE" dirty="0" smtClean="0"/>
              <a:t>Verschwinden </a:t>
            </a:r>
            <a:r>
              <a:rPr lang="de-DE" dirty="0"/>
              <a:t>des Sternenhimmels und Nachtlandschaften</a:t>
            </a:r>
          </a:p>
          <a:p>
            <a:endParaRPr lang="de-DE" sz="3600" dirty="0" smtClean="0">
              <a:solidFill>
                <a:schemeClr val="bg1"/>
              </a:solidFill>
            </a:endParaRPr>
          </a:p>
          <a:p>
            <a:endParaRPr lang="de-DE" sz="3600" dirty="0" smtClean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r="19889"/>
          <a:stretch/>
        </p:blipFill>
        <p:spPr>
          <a:xfrm>
            <a:off x="8667344" y="1438079"/>
            <a:ext cx="3514927" cy="179113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t="20621"/>
          <a:stretch/>
        </p:blipFill>
        <p:spPr>
          <a:xfrm>
            <a:off x="8677073" y="3229209"/>
            <a:ext cx="3514927" cy="172175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t="56058" r="49404"/>
          <a:stretch/>
        </p:blipFill>
        <p:spPr>
          <a:xfrm>
            <a:off x="8667344" y="4950965"/>
            <a:ext cx="3531141" cy="189569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/>
          <a:srcRect l="17952"/>
          <a:stretch/>
        </p:blipFill>
        <p:spPr>
          <a:xfrm>
            <a:off x="6987716" y="2767493"/>
            <a:ext cx="1689357" cy="127057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/>
          <a:srcRect l="24283" t="5022" r="11348" b="14120"/>
          <a:stretch/>
        </p:blipFill>
        <p:spPr>
          <a:xfrm>
            <a:off x="6987716" y="1448842"/>
            <a:ext cx="1679628" cy="131865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12144" y="6488668"/>
            <a:ext cx="33161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 smtClean="0">
                <a:solidFill>
                  <a:prstClr val="white"/>
                </a:solidFill>
              </a:rPr>
              <a:t>Bilder: Österreichischer Leitfaden</a:t>
            </a:r>
            <a:endParaRPr lang="de-AT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6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Lichtmessnetz</a:t>
            </a:r>
            <a:endParaRPr lang="de-AT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de-AT" dirty="0" smtClean="0">
                <a:hlinkClick r:id="rId2"/>
              </a:rPr>
              <a:t>https://www.land-oberoesterreich.gv.at/159659.htm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97" y="2743099"/>
            <a:ext cx="4531221" cy="343386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9421" y="2743099"/>
            <a:ext cx="5460461" cy="318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Österreichischer </a:t>
            </a:r>
            <a:r>
              <a:rPr lang="de-DE" dirty="0"/>
              <a:t>Leitfaden Außenbeleuchtung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AT" sz="3200" dirty="0" smtClean="0"/>
          </a:p>
          <a:p>
            <a:r>
              <a:rPr lang="de-AT" sz="3200" dirty="0" smtClean="0"/>
              <a:t>Auswirkungen</a:t>
            </a:r>
          </a:p>
          <a:p>
            <a:r>
              <a:rPr lang="de-AT" sz="3200" dirty="0" smtClean="0"/>
              <a:t>Rechtliche und</a:t>
            </a:r>
            <a:br>
              <a:rPr lang="de-AT" sz="3200" dirty="0" smtClean="0"/>
            </a:br>
            <a:r>
              <a:rPr lang="de-AT" sz="3200" dirty="0" smtClean="0"/>
              <a:t>normative Grundlagen</a:t>
            </a:r>
          </a:p>
          <a:p>
            <a:r>
              <a:rPr lang="de-AT" sz="3200" dirty="0" smtClean="0"/>
              <a:t>Leuchtmittel</a:t>
            </a:r>
          </a:p>
          <a:p>
            <a:r>
              <a:rPr lang="de-AT" sz="3200" dirty="0" smtClean="0"/>
              <a:t>Leuchten</a:t>
            </a:r>
          </a:p>
          <a:p>
            <a:r>
              <a:rPr lang="de-AT" sz="3200" dirty="0" smtClean="0"/>
              <a:t>Umsetzungsempfehlungen</a:t>
            </a:r>
            <a:endParaRPr lang="de-AT" sz="3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704" y="1690688"/>
            <a:ext cx="3275698" cy="463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7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2549" y="263048"/>
            <a:ext cx="11068173" cy="746944"/>
          </a:xfrm>
        </p:spPr>
        <p:txBody>
          <a:bodyPr>
            <a:noAutofit/>
          </a:bodyPr>
          <a:lstStyle/>
          <a:p>
            <a:r>
              <a:rPr lang="de-DE" sz="4400" dirty="0" smtClean="0"/>
              <a:t>Lösungsansatz – gezielt</a:t>
            </a:r>
            <a:endParaRPr lang="de-AT" sz="4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2549" y="1226635"/>
            <a:ext cx="11399807" cy="1013912"/>
          </a:xfrm>
        </p:spPr>
        <p:txBody>
          <a:bodyPr>
            <a:noAutofit/>
          </a:bodyPr>
          <a:lstStyle/>
          <a:p>
            <a:r>
              <a:rPr lang="de-DE" sz="2800" dirty="0" smtClean="0"/>
              <a:t>Licht </a:t>
            </a:r>
            <a:r>
              <a:rPr lang="de-DE" sz="2800" dirty="0"/>
              <a:t>nur </a:t>
            </a:r>
            <a:r>
              <a:rPr lang="de-DE" sz="2800" dirty="0" smtClean="0"/>
              <a:t>dort, </a:t>
            </a:r>
            <a:r>
              <a:rPr lang="de-DE" sz="2800" dirty="0"/>
              <a:t>wo es gebraucht wird </a:t>
            </a:r>
            <a:endParaRPr lang="de-DE" sz="2800" dirty="0" smtClean="0"/>
          </a:p>
          <a:p>
            <a:pPr marL="0" indent="0">
              <a:buNone/>
            </a:pPr>
            <a:r>
              <a:rPr lang="de-DE" sz="2800" dirty="0" smtClean="0"/>
              <a:t>  </a:t>
            </a:r>
            <a:r>
              <a:rPr lang="de-DE" sz="2800" dirty="0" smtClean="0">
                <a:sym typeface="Wingdings" panose="05000000000000000000" pitchFamily="2" charset="2"/>
              </a:rPr>
              <a:t> </a:t>
            </a:r>
            <a:r>
              <a:rPr lang="de-DE" sz="2800" dirty="0" err="1" smtClean="0"/>
              <a:t>Full</a:t>
            </a:r>
            <a:r>
              <a:rPr lang="de-DE" sz="2800" dirty="0" smtClean="0"/>
              <a:t>-Cut-off</a:t>
            </a:r>
            <a:r>
              <a:rPr lang="de-DE" sz="2800" dirty="0"/>
              <a:t>, Begrenzung auf </a:t>
            </a:r>
            <a:r>
              <a:rPr lang="de-DE" sz="2800" dirty="0" smtClean="0"/>
              <a:t>Objekt</a:t>
            </a:r>
            <a:endParaRPr lang="de-DE" sz="2800" dirty="0"/>
          </a:p>
          <a:p>
            <a:pPr marL="0" indent="0">
              <a:buNone/>
            </a:pPr>
            <a:endParaRPr lang="de-DE" sz="2800" dirty="0" smtClean="0">
              <a:solidFill>
                <a:schemeClr val="bg1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73183"/>
            <a:ext cx="7838266" cy="352894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64725" y="6488668"/>
            <a:ext cx="36057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 smtClean="0">
                <a:solidFill>
                  <a:prstClr val="white"/>
                </a:solidFill>
              </a:rPr>
              <a:t>Grafiken: Österreichischer Leitfaden</a:t>
            </a:r>
            <a:endParaRPr lang="de-AT" sz="1000" dirty="0">
              <a:solidFill>
                <a:prstClr val="white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535" y="2673184"/>
            <a:ext cx="4319465" cy="352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3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2549" y="263048"/>
            <a:ext cx="11068173" cy="658836"/>
          </a:xfrm>
        </p:spPr>
        <p:txBody>
          <a:bodyPr>
            <a:noAutofit/>
          </a:bodyPr>
          <a:lstStyle/>
          <a:p>
            <a:r>
              <a:rPr lang="de-DE" sz="4000" dirty="0" smtClean="0"/>
              <a:t>Lösungsansatz – bedarfsorientiert</a:t>
            </a:r>
            <a:endParaRPr lang="de-AT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62549" y="1116201"/>
            <a:ext cx="11274547" cy="5486554"/>
          </a:xfrm>
        </p:spPr>
        <p:txBody>
          <a:bodyPr>
            <a:noAutofit/>
          </a:bodyPr>
          <a:lstStyle/>
          <a:p>
            <a:r>
              <a:rPr lang="de-DE" sz="2800" dirty="0" smtClean="0"/>
              <a:t>Licht </a:t>
            </a:r>
            <a:r>
              <a:rPr lang="de-DE" sz="2800" dirty="0"/>
              <a:t>nur zu notwendigen Zeiten, in der Intensität so gering wie möglich </a:t>
            </a:r>
            <a:r>
              <a:rPr lang="de-DE" sz="2800" dirty="0" smtClean="0"/>
              <a:t>(</a:t>
            </a:r>
            <a:r>
              <a:rPr lang="de-DE" sz="2800" dirty="0" err="1" smtClean="0"/>
              <a:t>Dimmung</a:t>
            </a:r>
            <a:r>
              <a:rPr lang="de-DE" sz="2800" dirty="0"/>
              <a:t>, Abschaltung insbes. bei </a:t>
            </a:r>
            <a:r>
              <a:rPr lang="de-DE" sz="2800" dirty="0" smtClean="0"/>
              <a:t>Werbebeleuchtung)</a:t>
            </a:r>
          </a:p>
          <a:p>
            <a:r>
              <a:rPr lang="de-DE" sz="2800" dirty="0" smtClean="0"/>
              <a:t>bestehende LED-Leuchten auf Absenkmöglichkeit prüfen!</a:t>
            </a:r>
            <a:endParaRPr lang="de-DE" sz="2800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974942" y="2768252"/>
            <a:ext cx="9085545" cy="3977014"/>
            <a:chOff x="2357242" y="2009775"/>
            <a:chExt cx="9834758" cy="4848225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2"/>
            <a:srcRect r="5775"/>
            <a:stretch/>
          </p:blipFill>
          <p:spPr>
            <a:xfrm>
              <a:off x="2357242" y="2009775"/>
              <a:ext cx="4622104" cy="4848225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34250" y="2038350"/>
              <a:ext cx="4857750" cy="4819650"/>
            </a:xfrm>
            <a:prstGeom prst="rect">
              <a:avLst/>
            </a:prstGeom>
          </p:spPr>
        </p:pic>
      </p:grpSp>
      <p:sp>
        <p:nvSpPr>
          <p:cNvPr id="7" name="Textfeld 6"/>
          <p:cNvSpPr txBox="1"/>
          <p:nvPr/>
        </p:nvSpPr>
        <p:spPr>
          <a:xfrm>
            <a:off x="974942" y="6438548"/>
            <a:ext cx="33161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00" dirty="0" smtClean="0">
                <a:solidFill>
                  <a:prstClr val="white"/>
                </a:solidFill>
              </a:rPr>
              <a:t>Bilder: Österreichischer Leitfaden</a:t>
            </a:r>
            <a:endParaRPr lang="de-AT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27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</Words>
  <Application>Microsoft Office PowerPoint</Application>
  <PresentationFormat>Breitbild</PresentationFormat>
  <Paragraphs>56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ＭＳ Ｐゴシック</vt:lpstr>
      <vt:lpstr>Arial</vt:lpstr>
      <vt:lpstr>Calibri</vt:lpstr>
      <vt:lpstr>Wingdings</vt:lpstr>
      <vt:lpstr>Office Theme</vt:lpstr>
      <vt:lpstr>PowerPoint-Präsentation</vt:lpstr>
      <vt:lpstr>Problematik</vt:lpstr>
      <vt:lpstr>PowerPoint-Präsentation</vt:lpstr>
      <vt:lpstr>Auswirkungen – Mensch</vt:lpstr>
      <vt:lpstr>Auswirkungen – Tiere und Pflanzen</vt:lpstr>
      <vt:lpstr>Lichtmessnetz</vt:lpstr>
      <vt:lpstr>Österreichischer Leitfaden Außenbeleuchtung</vt:lpstr>
      <vt:lpstr>Lösungsansatz – gezielt</vt:lpstr>
      <vt:lpstr>Lösungsansatz – bedarfsorientiert</vt:lpstr>
      <vt:lpstr>Lösungsansatz – warmweiß</vt:lpstr>
    </vt:vector>
  </TitlesOfParts>
  <Company>Land Oberösterreich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Kaufmann, Mariella</dc:creator>
  <cp:lastModifiedBy>Kaspar, Armin</cp:lastModifiedBy>
  <cp:revision>63</cp:revision>
  <cp:lastPrinted>2021-06-10T17:11:06Z</cp:lastPrinted>
  <dcterms:created xsi:type="dcterms:W3CDTF">2020-06-30T10:20:05Z</dcterms:created>
  <dcterms:modified xsi:type="dcterms:W3CDTF">2022-04-20T07:23:42Z</dcterms:modified>
</cp:coreProperties>
</file>