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3"/>
  </p:notesMasterIdLst>
  <p:sldIdLst>
    <p:sldId id="265" r:id="rId2"/>
    <p:sldId id="266" r:id="rId3"/>
    <p:sldId id="267" r:id="rId4"/>
    <p:sldId id="268" r:id="rId5"/>
    <p:sldId id="260" r:id="rId6"/>
    <p:sldId id="269" r:id="rId7"/>
    <p:sldId id="262" r:id="rId8"/>
    <p:sldId id="270" r:id="rId9"/>
    <p:sldId id="271" r:id="rId10"/>
    <p:sldId id="272" r:id="rId11"/>
    <p:sldId id="273" r:id="rId1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234"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DEDEA6-D79B-4020-B594-A12EB0341FF8}" type="datetimeFigureOut">
              <a:rPr lang="cs-CZ" smtClean="0"/>
              <a:t>14.09.2026</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97E75-2B93-4DDF-A991-E78D0307ACC3}" type="slidenum">
              <a:rPr lang="cs-CZ" smtClean="0"/>
              <a:t>‹#›</a:t>
            </a:fld>
            <a:endParaRPr lang="cs-CZ"/>
          </a:p>
        </p:txBody>
      </p:sp>
    </p:spTree>
    <p:extLst>
      <p:ext uri="{BB962C8B-B14F-4D97-AF65-F5344CB8AC3E}">
        <p14:creationId xmlns:p14="http://schemas.microsoft.com/office/powerpoint/2010/main" val="261127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F297E75-2B93-4DDF-A991-E78D0307ACC3}" type="slidenum">
              <a:rPr lang="cs-CZ" smtClean="0"/>
              <a:t>9</a:t>
            </a:fld>
            <a:endParaRPr lang="cs-CZ"/>
          </a:p>
        </p:txBody>
      </p:sp>
    </p:spTree>
    <p:extLst>
      <p:ext uri="{BB962C8B-B14F-4D97-AF65-F5344CB8AC3E}">
        <p14:creationId xmlns:p14="http://schemas.microsoft.com/office/powerpoint/2010/main" val="156427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cs-CZ"/>
              <a:t>Kliknutím lze upravit styl.</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dirty="0"/>
          </a:p>
        </p:txBody>
      </p:sp>
      <p:sp>
        <p:nvSpPr>
          <p:cNvPr id="7" name="Date Placeholder 6"/>
          <p:cNvSpPr>
            <a:spLocks noGrp="1"/>
          </p:cNvSpPr>
          <p:nvPr>
            <p:ph type="dt" sz="half" idx="10"/>
          </p:nvPr>
        </p:nvSpPr>
        <p:spPr/>
        <p:txBody>
          <a:bodyPr/>
          <a:lstStyle/>
          <a:p>
            <a:fld id="{0F66DF75-55BA-4E62-B2C6-6BFA65AEF81B}" type="datetimeFigureOut">
              <a:rPr lang="cs-CZ" smtClean="0"/>
              <a:t>14.09.2026</a:t>
            </a:fld>
            <a:endParaRPr lang="cs-CZ"/>
          </a:p>
        </p:txBody>
      </p:sp>
      <p:sp>
        <p:nvSpPr>
          <p:cNvPr id="8" name="Slide Number Placeholder 7"/>
          <p:cNvSpPr>
            <a:spLocks noGrp="1"/>
          </p:cNvSpPr>
          <p:nvPr>
            <p:ph type="sldNum" sz="quarter" idx="11"/>
          </p:nvPr>
        </p:nvSpPr>
        <p:spPr/>
        <p:txBody>
          <a:bodyPr/>
          <a:lstStyle/>
          <a:p>
            <a:fld id="{147D551A-C83B-4A73-9F4C-5A96101B8ECB}" type="slidenum">
              <a:rPr lang="cs-CZ" smtClean="0"/>
              <a:t>‹#›</a:t>
            </a:fld>
            <a:endParaRPr lang="cs-CZ"/>
          </a:p>
        </p:txBody>
      </p:sp>
      <p:sp>
        <p:nvSpPr>
          <p:cNvPr id="9" name="Footer Placeholder 8"/>
          <p:cNvSpPr>
            <a:spLocks noGrp="1"/>
          </p:cNvSpPr>
          <p:nvPr>
            <p:ph type="ftr" sz="quarter" idx="12"/>
          </p:nvPr>
        </p:nvSpPr>
        <p:spPr/>
        <p:txBody>
          <a:bodyPr/>
          <a:lstStyle/>
          <a:p>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F66DF75-55BA-4E62-B2C6-6BFA65AEF81B}" type="datetimeFigureOut">
              <a:rPr lang="cs-CZ" smtClean="0"/>
              <a:t>14.09.2026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cs-CZ"/>
              <a:t>Kliknutím lze upravit styl.</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0F66DF75-55BA-4E62-B2C6-6BFA65AEF81B}" type="datetimeFigureOut">
              <a:rPr lang="cs-CZ" smtClean="0"/>
              <a:t>14.09.2026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47D551A-C83B-4A73-9F4C-5A96101B8ECB}" type="slidenum">
              <a:rPr lang="cs-CZ" smtClean="0"/>
              <a:t>‹#›</a:t>
            </a:fld>
            <a:endParaRPr lang="cs-CZ"/>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0F66DF75-55BA-4E62-B2C6-6BFA65AEF81B}" type="datetimeFigureOut">
              <a:rPr lang="cs-CZ" smtClean="0"/>
              <a:t>14.09.2026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147D551A-C83B-4A73-9F4C-5A96101B8ECB}" type="slidenum">
              <a:rPr lang="cs-CZ" smtClean="0"/>
              <a:t>‹#›</a:t>
            </a:fld>
            <a:endParaRPr lang="cs-CZ"/>
          </a:p>
        </p:txBody>
      </p:sp>
      <p:sp>
        <p:nvSpPr>
          <p:cNvPr id="9" name="Content Placeholder 8"/>
          <p:cNvSpPr>
            <a:spLocks noGrp="1"/>
          </p:cNvSpPr>
          <p:nvPr>
            <p:ph sz="quarter" idx="13"/>
          </p:nvPr>
        </p:nvSpPr>
        <p:spPr>
          <a:xfrm>
            <a:off x="365760" y="1600200"/>
            <a:ext cx="4041648" cy="452628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7" name="Date Placeholder 6"/>
          <p:cNvSpPr>
            <a:spLocks noGrp="1"/>
          </p:cNvSpPr>
          <p:nvPr>
            <p:ph type="dt" sz="half" idx="10"/>
          </p:nvPr>
        </p:nvSpPr>
        <p:spPr/>
        <p:txBody>
          <a:bodyPr/>
          <a:lstStyle/>
          <a:p>
            <a:fld id="{0F66DF75-55BA-4E62-B2C6-6BFA65AEF81B}" type="datetimeFigureOut">
              <a:rPr lang="cs-CZ" smtClean="0"/>
              <a:t>14.09.2026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147D551A-C83B-4A73-9F4C-5A96101B8ECB}" type="slidenum">
              <a:rPr lang="cs-CZ" smtClean="0"/>
              <a:t>‹#›</a:t>
            </a:fld>
            <a:endParaRPr lang="cs-CZ"/>
          </a:p>
        </p:txBody>
      </p:sp>
      <p:sp>
        <p:nvSpPr>
          <p:cNvPr id="11" name="Content Placeholder 10"/>
          <p:cNvSpPr>
            <a:spLocks noGrp="1"/>
          </p:cNvSpPr>
          <p:nvPr>
            <p:ph sz="quarter" idx="13"/>
          </p:nvPr>
        </p:nvSpPr>
        <p:spPr>
          <a:xfrm>
            <a:off x="457200" y="2212848"/>
            <a:ext cx="4041648" cy="3913632"/>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0F66DF75-55BA-4E62-B2C6-6BFA65AEF81B}" type="datetimeFigureOut">
              <a:rPr lang="cs-CZ" smtClean="0"/>
              <a:t>14.09.2026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66DF75-55BA-4E62-B2C6-6BFA65AEF81B}" type="datetimeFigureOut">
              <a:rPr lang="cs-CZ" smtClean="0"/>
              <a:t>14.09.2026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cs-CZ"/>
              <a:t>Kliknutím lze upravit styl.</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F66DF75-55BA-4E62-B2C6-6BFA65AEF81B}" type="datetimeFigureOut">
              <a:rPr lang="cs-CZ" smtClean="0"/>
              <a:t>14.09.2026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cs-CZ"/>
              <a:t>Kliknutím lze upravit styl.</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0F66DF75-55BA-4E62-B2C6-6BFA65AEF81B}" type="datetimeFigureOut">
              <a:rPr lang="cs-CZ" smtClean="0"/>
              <a:t>14.09.2026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0F66DF75-55BA-4E62-B2C6-6BFA65AEF81B}" type="datetimeFigureOut">
              <a:rPr lang="cs-CZ" smtClean="0"/>
              <a:t>14.09.2026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0F66DF75-55BA-4E62-B2C6-6BFA65AEF81B}" type="datetimeFigureOut">
              <a:rPr lang="cs-CZ" smtClean="0"/>
              <a:t>14.09.2026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47D551A-C83B-4A73-9F4C-5A96101B8ECB}"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cs-CZ"/>
              <a:t>Kliknutím lze upravit styl.</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0F66DF75-55BA-4E62-B2C6-6BFA65AEF81B}" type="datetimeFigureOut">
              <a:rPr lang="cs-CZ" smtClean="0"/>
              <a:t>14.09.2026</a:t>
            </a:fld>
            <a:endParaRPr lang="cs-CZ"/>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cs-CZ"/>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47D551A-C83B-4A73-9F4C-5A96101B8ECB}" type="slidenum">
              <a:rPr lang="cs-CZ" smtClean="0"/>
              <a:t>‹#›</a:t>
            </a:fld>
            <a:endParaRPr lang="cs-CZ"/>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masrozkvet.cz/dotace-pro-zadatele-2/2021-2027-vyzvy-mas/vyzvy-op-tak/4vyzva-op-tak/soubory-ke-stazen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piagentura.gov.cz/wp-content/uploads/2026/04/priloha-c.-3-vymezeni-zpusobilych-vydaju.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optak.gov.cz/technologie-pro-mas-clld-vyzva-ii/a-610/" TargetMode="External"/><Relationship Id="rId2" Type="http://schemas.openxmlformats.org/officeDocument/2006/relationships/hyperlink" Target="https://apiagentura.gov.cz/wp-content/uploads/2024/11/ms21-up-s4-p25-ovladani-portalu-iskp21-v1.pdf"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optak.gov.cz/metodika/a-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kancelar@masrozkvet.c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609601"/>
            <a:ext cx="7772400" cy="3035423"/>
          </a:xfrm>
        </p:spPr>
        <p:txBody>
          <a:bodyPr/>
          <a:lstStyle/>
          <a:p>
            <a:pPr algn="l"/>
            <a:r>
              <a:rPr lang="cs-CZ" sz="4000" dirty="0"/>
              <a:t>6.VÝZVA</a:t>
            </a:r>
            <a:br>
              <a:rPr lang="cs-CZ" sz="4000" dirty="0"/>
            </a:br>
            <a:br>
              <a:rPr lang="cs-CZ" sz="4000" dirty="0"/>
            </a:br>
            <a:r>
              <a:rPr lang="cs-CZ" sz="3600" dirty="0"/>
              <a:t>Operačního programu Technologie a aplikace pro konkurenceschopnost (OP TAK)</a:t>
            </a:r>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3212975"/>
            <a:ext cx="5000625" cy="1544193"/>
          </a:xfrm>
          <a:prstGeom prst="rect">
            <a:avLst/>
          </a:prstGeom>
        </p:spPr>
      </p:pic>
      <p:pic>
        <p:nvPicPr>
          <p:cNvPr id="5" name="Obrázek 4">
            <a:extLst>
              <a:ext uri="{FF2B5EF4-FFF2-40B4-BE49-F238E27FC236}">
                <a16:creationId xmlns:a16="http://schemas.microsoft.com/office/drawing/2014/main" id="{6CD59269-8917-45AB-ABF9-85B9772F3831}"/>
              </a:ext>
            </a:extLst>
          </p:cNvPr>
          <p:cNvPicPr>
            <a:picLocks noChangeAspect="1"/>
          </p:cNvPicPr>
          <p:nvPr/>
        </p:nvPicPr>
        <p:blipFill>
          <a:blip r:embed="rId3"/>
          <a:stretch>
            <a:fillRect/>
          </a:stretch>
        </p:blipFill>
        <p:spPr>
          <a:xfrm>
            <a:off x="1907704" y="5733256"/>
            <a:ext cx="4985596" cy="684000"/>
          </a:xfrm>
          <a:prstGeom prst="rect">
            <a:avLst/>
          </a:prstGeom>
        </p:spPr>
      </p:pic>
    </p:spTree>
    <p:extLst>
      <p:ext uri="{BB962C8B-B14F-4D97-AF65-F5344CB8AC3E}">
        <p14:creationId xmlns:p14="http://schemas.microsoft.com/office/powerpoint/2010/main" val="1185683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195536"/>
          </a:xfrm>
        </p:spPr>
        <p:txBody>
          <a:bodyPr/>
          <a:lstStyle/>
          <a:p>
            <a:r>
              <a:rPr lang="cs-CZ" b="1" dirty="0"/>
              <a:t>Základní údaje</a:t>
            </a:r>
            <a:endParaRPr lang="cs-CZ" dirty="0"/>
          </a:p>
        </p:txBody>
      </p:sp>
      <p:sp>
        <p:nvSpPr>
          <p:cNvPr id="3" name="Zástupný symbol pro obsah 2"/>
          <p:cNvSpPr>
            <a:spLocks noGrp="1"/>
          </p:cNvSpPr>
          <p:nvPr>
            <p:ph idx="1"/>
          </p:nvPr>
        </p:nvSpPr>
        <p:spPr>
          <a:xfrm>
            <a:off x="457200" y="1340768"/>
            <a:ext cx="8229600" cy="4608513"/>
          </a:xfrm>
        </p:spPr>
        <p:txBody>
          <a:bodyPr>
            <a:normAutofit fontScale="70000" lnSpcReduction="20000"/>
          </a:bodyPr>
          <a:lstStyle/>
          <a:p>
            <a:r>
              <a:rPr lang="cs-CZ" dirty="0">
                <a:solidFill>
                  <a:schemeClr val="tx1">
                    <a:lumMod val="65000"/>
                    <a:lumOff val="35000"/>
                  </a:schemeClr>
                </a:solidFill>
              </a:rPr>
              <a:t>Alokace výzvy: </a:t>
            </a:r>
            <a:r>
              <a:rPr lang="cs-CZ" b="1" dirty="0">
                <a:solidFill>
                  <a:schemeClr val="tx1">
                    <a:lumMod val="65000"/>
                    <a:lumOff val="35000"/>
                  </a:schemeClr>
                </a:solidFill>
              </a:rPr>
              <a:t>1 500 000 Kč = CZV 3 000 000 Kč</a:t>
            </a:r>
          </a:p>
          <a:p>
            <a:r>
              <a:rPr lang="cs-CZ" dirty="0">
                <a:solidFill>
                  <a:schemeClr val="tx1">
                    <a:lumMod val="65000"/>
                    <a:lumOff val="35000"/>
                  </a:schemeClr>
                </a:solidFill>
              </a:rPr>
              <a:t>Vyhlášení výzvy: </a:t>
            </a:r>
            <a:r>
              <a:rPr lang="cs-CZ" b="1" dirty="0">
                <a:solidFill>
                  <a:schemeClr val="tx1">
                    <a:lumMod val="65000"/>
                    <a:lumOff val="35000"/>
                  </a:schemeClr>
                </a:solidFill>
              </a:rPr>
              <a:t>26.8.2026</a:t>
            </a:r>
          </a:p>
          <a:p>
            <a:r>
              <a:rPr lang="pl-PL" dirty="0">
                <a:solidFill>
                  <a:schemeClr val="tx1">
                    <a:lumMod val="65000"/>
                    <a:lumOff val="35000"/>
                  </a:schemeClr>
                </a:solidFill>
              </a:rPr>
              <a:t>Příjem projektových záměrů</a:t>
            </a:r>
            <a:r>
              <a:rPr lang="pl-PL" b="1" dirty="0">
                <a:solidFill>
                  <a:schemeClr val="tx1">
                    <a:lumMod val="65000"/>
                    <a:lumOff val="35000"/>
                  </a:schemeClr>
                </a:solidFill>
              </a:rPr>
              <a:t>: od 27. 8. 2026 do 30. 9. 2026 na MAS </a:t>
            </a:r>
          </a:p>
          <a:p>
            <a:r>
              <a:rPr lang="cs-CZ" dirty="0">
                <a:solidFill>
                  <a:schemeClr val="tx1">
                    <a:lumMod val="65000"/>
                    <a:lumOff val="35000"/>
                  </a:schemeClr>
                </a:solidFill>
              </a:rPr>
              <a:t>Termín podání projektového záměru do výzvy ŘO pro CLLD</a:t>
            </a:r>
            <a:r>
              <a:rPr lang="cs-CZ" b="1" dirty="0">
                <a:solidFill>
                  <a:schemeClr val="tx1">
                    <a:lumMod val="65000"/>
                    <a:lumOff val="35000"/>
                  </a:schemeClr>
                </a:solidFill>
              </a:rPr>
              <a:t>: do 60 kalendářních dnů od vydání Vyjádření o souladu projektového záměru se SCLLD MAS Rozkvět</a:t>
            </a:r>
          </a:p>
          <a:p>
            <a:r>
              <a:rPr lang="cs-CZ" dirty="0">
                <a:solidFill>
                  <a:schemeClr val="tx1">
                    <a:lumMod val="65000"/>
                    <a:lumOff val="35000"/>
                  </a:schemeClr>
                </a:solidFill>
              </a:rPr>
              <a:t>Územní vymezení: </a:t>
            </a:r>
            <a:r>
              <a:rPr lang="cs-CZ" b="1" dirty="0">
                <a:solidFill>
                  <a:schemeClr val="tx1">
                    <a:lumMod val="65000"/>
                    <a:lumOff val="35000"/>
                  </a:schemeClr>
                </a:solidFill>
              </a:rPr>
              <a:t>území MAS Rozkvět</a:t>
            </a:r>
          </a:p>
          <a:p>
            <a:r>
              <a:rPr lang="pt-BR" dirty="0">
                <a:solidFill>
                  <a:schemeClr val="tx1">
                    <a:lumMod val="65000"/>
                    <a:lumOff val="35000"/>
                  </a:schemeClr>
                </a:solidFill>
              </a:rPr>
              <a:t>Potřebné informace: </a:t>
            </a:r>
            <a:r>
              <a:rPr lang="pt-BR" b="1" dirty="0">
                <a:solidFill>
                  <a:schemeClr val="tx1">
                    <a:lumMod val="65000"/>
                    <a:lumOff val="35000"/>
                  </a:schemeClr>
                </a:solidFill>
              </a:rPr>
              <a:t>kancelář MAS; </a:t>
            </a:r>
            <a:r>
              <a:rPr lang="pt-BR" b="1" dirty="0">
                <a:solidFill>
                  <a:schemeClr val="tx1">
                    <a:lumMod val="65000"/>
                    <a:lumOff val="35000"/>
                  </a:schemeClr>
                </a:solidFill>
                <a:hlinkClick r:id="rId2"/>
              </a:rPr>
              <a:t>https://www.masrozkvet.cz/dotace-pro-zadatele-2/2021-2027-vyzvy-mas/vyzvy-op-tak/4vyzva-op-tak/soubory-ke-stazeni/</a:t>
            </a:r>
            <a:endParaRPr lang="cs-CZ" b="1" dirty="0">
              <a:solidFill>
                <a:schemeClr val="tx1">
                  <a:lumMod val="65000"/>
                  <a:lumOff val="35000"/>
                </a:schemeClr>
              </a:solidFill>
            </a:endParaRPr>
          </a:p>
          <a:p>
            <a:r>
              <a:rPr lang="cs-CZ" dirty="0">
                <a:solidFill>
                  <a:schemeClr val="tx1">
                    <a:lumMod val="65000"/>
                    <a:lumOff val="35000"/>
                  </a:schemeClr>
                </a:solidFill>
              </a:rPr>
              <a:t>Komunikační nástroj</a:t>
            </a:r>
            <a:r>
              <a:rPr lang="cs-CZ" b="1" dirty="0">
                <a:solidFill>
                  <a:schemeClr val="tx1">
                    <a:lumMod val="65000"/>
                    <a:lumOff val="35000"/>
                  </a:schemeClr>
                </a:solidFill>
              </a:rPr>
              <a:t>: MS 2021+, NUTNÁ REGISTRACE ŽADATELE</a:t>
            </a:r>
          </a:p>
          <a:p>
            <a:r>
              <a:rPr lang="cs-CZ" dirty="0">
                <a:solidFill>
                  <a:schemeClr val="tx1">
                    <a:lumMod val="65000"/>
                    <a:lumOff val="35000"/>
                  </a:schemeClr>
                </a:solidFill>
              </a:rPr>
              <a:t>Výše způsobilých výdajů</a:t>
            </a:r>
            <a:r>
              <a:rPr lang="cs-CZ" b="1" dirty="0">
                <a:solidFill>
                  <a:schemeClr val="tx1">
                    <a:lumMod val="65000"/>
                    <a:lumOff val="35000"/>
                  </a:schemeClr>
                </a:solidFill>
              </a:rPr>
              <a:t>: min. 250 000 Kč, max. 2 999 999 Kč</a:t>
            </a:r>
          </a:p>
          <a:p>
            <a:r>
              <a:rPr lang="cs-CZ" dirty="0">
                <a:solidFill>
                  <a:schemeClr val="tx1">
                    <a:lumMod val="65000"/>
                    <a:lumOff val="35000"/>
                  </a:schemeClr>
                </a:solidFill>
              </a:rPr>
              <a:t>Za danou výzvu je možné podat pouze jeden projektový záměr</a:t>
            </a:r>
            <a:endParaRPr lang="cs-CZ" dirty="0">
              <a:solidFill>
                <a:schemeClr val="tx1"/>
              </a:solidFill>
            </a:endParaRPr>
          </a:p>
          <a:p>
            <a:r>
              <a:rPr lang="cs-CZ" b="1" dirty="0">
                <a:solidFill>
                  <a:schemeClr val="tx1">
                    <a:lumMod val="65000"/>
                    <a:lumOff val="35000"/>
                  </a:schemeClr>
                </a:solidFill>
              </a:rPr>
              <a:t>Předložení žádosti o dotaci do ISKP </a:t>
            </a:r>
            <a:r>
              <a:rPr lang="cs-CZ" dirty="0">
                <a:solidFill>
                  <a:schemeClr val="tx1">
                    <a:lumMod val="65000"/>
                    <a:lumOff val="35000"/>
                  </a:schemeClr>
                </a:solidFill>
              </a:rPr>
              <a:t>od 1.9.2026 od 10 hodin do 30.11.2026</a:t>
            </a:r>
          </a:p>
          <a:p>
            <a:r>
              <a:rPr lang="cs-CZ" dirty="0">
                <a:solidFill>
                  <a:schemeClr val="tx1">
                    <a:lumMod val="65000"/>
                    <a:lumOff val="35000"/>
                  </a:schemeClr>
                </a:solidFill>
              </a:rPr>
              <a:t>Realizace projektu: </a:t>
            </a:r>
            <a:r>
              <a:rPr lang="cs-CZ" b="1" dirty="0">
                <a:solidFill>
                  <a:schemeClr val="tx1">
                    <a:lumMod val="65000"/>
                    <a:lumOff val="35000"/>
                  </a:schemeClr>
                </a:solidFill>
              </a:rPr>
              <a:t>zahájení po zaregistrování projektu v MS 2021+, datum ukončení fyzické realizace projektu  do 31. 8. 2028</a:t>
            </a:r>
          </a:p>
        </p:txBody>
      </p:sp>
      <p:pic>
        <p:nvPicPr>
          <p:cNvPr id="5" name="Obrázek 4">
            <a:extLst>
              <a:ext uri="{FF2B5EF4-FFF2-40B4-BE49-F238E27FC236}">
                <a16:creationId xmlns:a16="http://schemas.microsoft.com/office/drawing/2014/main" id="{85EED662-FDBB-00D6-FF7A-77BC6CFE966B}"/>
              </a:ext>
            </a:extLst>
          </p:cNvPr>
          <p:cNvPicPr>
            <a:picLocks noChangeAspect="1"/>
          </p:cNvPicPr>
          <p:nvPr/>
        </p:nvPicPr>
        <p:blipFill>
          <a:blip r:embed="rId3"/>
          <a:stretch>
            <a:fillRect/>
          </a:stretch>
        </p:blipFill>
        <p:spPr>
          <a:xfrm>
            <a:off x="1979712" y="5733256"/>
            <a:ext cx="4343400" cy="595630"/>
          </a:xfrm>
          <a:prstGeom prst="rect">
            <a:avLst/>
          </a:prstGeom>
        </p:spPr>
      </p:pic>
    </p:spTree>
    <p:extLst>
      <p:ext uri="{BB962C8B-B14F-4D97-AF65-F5344CB8AC3E}">
        <p14:creationId xmlns:p14="http://schemas.microsoft.com/office/powerpoint/2010/main" val="3201765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864096"/>
          </a:xfrm>
        </p:spPr>
        <p:txBody>
          <a:bodyPr/>
          <a:lstStyle/>
          <a:p>
            <a:r>
              <a:rPr lang="cs-CZ" b="1" dirty="0"/>
              <a:t>Zacílení podpory</a:t>
            </a:r>
            <a:endParaRPr lang="cs-CZ" dirty="0"/>
          </a:p>
        </p:txBody>
      </p:sp>
      <p:sp>
        <p:nvSpPr>
          <p:cNvPr id="3" name="Zástupný symbol pro obsah 2"/>
          <p:cNvSpPr>
            <a:spLocks noGrp="1"/>
          </p:cNvSpPr>
          <p:nvPr>
            <p:ph idx="1"/>
          </p:nvPr>
        </p:nvSpPr>
        <p:spPr>
          <a:xfrm>
            <a:off x="457200" y="1124744"/>
            <a:ext cx="8229600" cy="4824537"/>
          </a:xfrm>
        </p:spPr>
        <p:txBody>
          <a:bodyPr>
            <a:normAutofit fontScale="55000" lnSpcReduction="20000"/>
          </a:bodyPr>
          <a:lstStyle/>
          <a:p>
            <a:pPr marL="0" indent="0">
              <a:lnSpc>
                <a:spcPct val="120000"/>
              </a:lnSpc>
              <a:buNone/>
            </a:pPr>
            <a:r>
              <a:rPr lang="pl-PL" sz="2600" b="1" dirty="0">
                <a:solidFill>
                  <a:schemeClr val="tx1">
                    <a:lumMod val="65000"/>
                    <a:lumOff val="35000"/>
                  </a:schemeClr>
                </a:solidFill>
              </a:rPr>
              <a:t>Žadatel: </a:t>
            </a:r>
            <a:r>
              <a:rPr lang="pl-PL" sz="2600" dirty="0">
                <a:solidFill>
                  <a:schemeClr val="tx1">
                    <a:lumMod val="65000"/>
                    <a:lumOff val="35000"/>
                  </a:schemeClr>
                </a:solidFill>
              </a:rPr>
              <a:t>Malý a střední podnik</a:t>
            </a:r>
          </a:p>
          <a:p>
            <a:pPr marL="0" indent="0">
              <a:lnSpc>
                <a:spcPct val="120000"/>
              </a:lnSpc>
              <a:buNone/>
            </a:pPr>
            <a:r>
              <a:rPr lang="cs-CZ" sz="2600" b="1" dirty="0">
                <a:solidFill>
                  <a:schemeClr val="tx1">
                    <a:lumMod val="65000"/>
                    <a:lumOff val="35000"/>
                  </a:schemeClr>
                </a:solidFill>
              </a:rPr>
              <a:t>Míra podpory</a:t>
            </a:r>
            <a:r>
              <a:rPr lang="cs-CZ" sz="2600" dirty="0">
                <a:solidFill>
                  <a:schemeClr val="tx1">
                    <a:lumMod val="65000"/>
                    <a:lumOff val="35000"/>
                  </a:schemeClr>
                </a:solidFill>
              </a:rPr>
              <a:t>: 50%výdajů,ze kterých je stanovena dotace</a:t>
            </a:r>
          </a:p>
          <a:p>
            <a:pPr marL="0" indent="0">
              <a:lnSpc>
                <a:spcPct val="120000"/>
              </a:lnSpc>
              <a:buNone/>
            </a:pPr>
            <a:r>
              <a:rPr lang="cs-CZ" sz="2600" b="1" dirty="0">
                <a:solidFill>
                  <a:schemeClr val="tx1">
                    <a:lumMod val="65000"/>
                    <a:lumOff val="35000"/>
                  </a:schemeClr>
                </a:solidFill>
              </a:rPr>
              <a:t>Financování realizace projektu: </a:t>
            </a:r>
            <a:r>
              <a:rPr lang="cs-CZ" sz="2600" dirty="0">
                <a:solidFill>
                  <a:schemeClr val="tx1">
                    <a:lumMod val="65000"/>
                    <a:lumOff val="35000"/>
                  </a:schemeClr>
                </a:solidFill>
              </a:rPr>
              <a:t>Žadatel zabezpečuje nejprve z vlastních zdrojů</a:t>
            </a:r>
          </a:p>
          <a:p>
            <a:pPr marL="0" indent="0">
              <a:lnSpc>
                <a:spcPct val="120000"/>
              </a:lnSpc>
              <a:buNone/>
            </a:pPr>
            <a:r>
              <a:rPr lang="cs-CZ" sz="2600" b="1" dirty="0">
                <a:solidFill>
                  <a:schemeClr val="tx1">
                    <a:lumMod val="65000"/>
                    <a:lumOff val="35000"/>
                  </a:schemeClr>
                </a:solidFill>
              </a:rPr>
              <a:t>Oblasti podpory: </a:t>
            </a:r>
          </a:p>
          <a:p>
            <a:pPr marL="0" indent="0">
              <a:lnSpc>
                <a:spcPct val="120000"/>
              </a:lnSpc>
              <a:buNone/>
            </a:pPr>
            <a:r>
              <a:rPr lang="cs-CZ" sz="2600" dirty="0">
                <a:solidFill>
                  <a:schemeClr val="tx1">
                    <a:lumMod val="65000"/>
                    <a:lumOff val="35000"/>
                  </a:schemeClr>
                </a:solidFill>
              </a:rPr>
              <a:t>Podpora je zaměřena na pořízení nových technologických zařízení a vybavení vč. potřebné infrastruktury, dále pořízení výrobních strojů a zařízení, které nejen zvýší technologickou úroveň MSP a jejich konkurenceschopnost, ale také digitalizaci a automatizaci výroby a zefektivní poskytování služeb nebo vytvoří podmínky pro jejich zavedení.</a:t>
            </a:r>
          </a:p>
          <a:p>
            <a:pPr marL="0" indent="0">
              <a:lnSpc>
                <a:spcPct val="120000"/>
              </a:lnSpc>
              <a:buNone/>
            </a:pPr>
            <a:r>
              <a:rPr lang="pt-BR" sz="2600" dirty="0">
                <a:solidFill>
                  <a:schemeClr val="tx1">
                    <a:lumMod val="65000"/>
                    <a:lumOff val="35000"/>
                  </a:schemeClr>
                </a:solidFill>
              </a:rPr>
              <a:t>Jedná se o následující aktivity:</a:t>
            </a:r>
          </a:p>
          <a:p>
            <a:pPr marL="0" indent="0">
              <a:lnSpc>
                <a:spcPct val="120000"/>
              </a:lnSpc>
              <a:buNone/>
            </a:pPr>
            <a:r>
              <a:rPr lang="cs-CZ" sz="2600" b="1" dirty="0">
                <a:solidFill>
                  <a:schemeClr val="tx1">
                    <a:lumMod val="65000"/>
                    <a:lumOff val="35000"/>
                  </a:schemeClr>
                </a:solidFill>
              </a:rPr>
              <a:t>a) Robotizace, automatizace, digitalizace</a:t>
            </a:r>
          </a:p>
          <a:p>
            <a:pPr marL="0" indent="0">
              <a:lnSpc>
                <a:spcPct val="120000"/>
              </a:lnSpc>
              <a:buNone/>
            </a:pPr>
            <a:r>
              <a:rPr lang="cs-CZ" sz="2600" b="1" dirty="0">
                <a:solidFill>
                  <a:schemeClr val="tx1">
                    <a:lumMod val="65000"/>
                    <a:lumOff val="35000"/>
                  </a:schemeClr>
                </a:solidFill>
              </a:rPr>
              <a:t>b) Web, </a:t>
            </a:r>
            <a:r>
              <a:rPr lang="cs-CZ" sz="2600" b="1" dirty="0" err="1">
                <a:solidFill>
                  <a:schemeClr val="tx1">
                    <a:lumMod val="65000"/>
                    <a:lumOff val="35000"/>
                  </a:schemeClr>
                </a:solidFill>
              </a:rPr>
              <a:t>cloud</a:t>
            </a:r>
            <a:endParaRPr lang="cs-CZ" sz="2600" b="1" dirty="0">
              <a:solidFill>
                <a:schemeClr val="tx1">
                  <a:lumMod val="65000"/>
                  <a:lumOff val="35000"/>
                </a:schemeClr>
              </a:solidFill>
            </a:endParaRPr>
          </a:p>
          <a:p>
            <a:pPr marL="0" indent="0">
              <a:lnSpc>
                <a:spcPct val="120000"/>
              </a:lnSpc>
              <a:buNone/>
            </a:pPr>
            <a:r>
              <a:rPr lang="cs-CZ" sz="2600" b="1" dirty="0">
                <a:solidFill>
                  <a:schemeClr val="tx1">
                    <a:lumMod val="65000"/>
                    <a:lumOff val="35000"/>
                  </a:schemeClr>
                </a:solidFill>
              </a:rPr>
              <a:t>c) Komunikační a identifikační infrastruktura, kybernetická bezpečnost</a:t>
            </a:r>
          </a:p>
          <a:p>
            <a:pPr marL="0" indent="0">
              <a:lnSpc>
                <a:spcPct val="120000"/>
              </a:lnSpc>
              <a:buNone/>
            </a:pPr>
            <a:r>
              <a:rPr lang="cs-CZ" sz="2600" b="1" dirty="0">
                <a:solidFill>
                  <a:schemeClr val="tx1">
                    <a:lumMod val="65000"/>
                    <a:lumOff val="35000"/>
                  </a:schemeClr>
                </a:solidFill>
              </a:rPr>
              <a:t>d) Vybavení automatizované či modulární prodejny a pořízení výdejních boxů 24/7</a:t>
            </a:r>
          </a:p>
          <a:p>
            <a:pPr marL="0" indent="0">
              <a:lnSpc>
                <a:spcPct val="120000"/>
              </a:lnSpc>
              <a:buNone/>
            </a:pPr>
            <a:r>
              <a:rPr lang="cs-CZ" sz="2600" b="1" dirty="0">
                <a:solidFill>
                  <a:schemeClr val="tx1">
                    <a:lumMod val="65000"/>
                    <a:lumOff val="35000"/>
                  </a:schemeClr>
                </a:solidFill>
              </a:rPr>
              <a:t>Způsobilé výdaje:</a:t>
            </a:r>
          </a:p>
          <a:p>
            <a:pPr marL="0" indent="0">
              <a:lnSpc>
                <a:spcPct val="120000"/>
              </a:lnSpc>
              <a:buNone/>
            </a:pPr>
            <a:r>
              <a:rPr lang="cs-CZ" dirty="0">
                <a:hlinkClick r:id="rId2"/>
              </a:rPr>
              <a:t>https://apiagentura.gov.cz/wp-content/uploads/2026/04/priloha-c.-3-vymezeni-zpusobilych-vydaju.pdf</a:t>
            </a:r>
            <a:endParaRPr lang="cs-CZ" dirty="0"/>
          </a:p>
          <a:p>
            <a:pPr marL="0" indent="0">
              <a:lnSpc>
                <a:spcPct val="120000"/>
              </a:lnSpc>
              <a:buNone/>
            </a:pPr>
            <a:endParaRPr lang="cs-CZ" dirty="0"/>
          </a:p>
        </p:txBody>
      </p:sp>
      <p:pic>
        <p:nvPicPr>
          <p:cNvPr id="5" name="Obrázek 4">
            <a:extLst>
              <a:ext uri="{FF2B5EF4-FFF2-40B4-BE49-F238E27FC236}">
                <a16:creationId xmlns:a16="http://schemas.microsoft.com/office/drawing/2014/main" id="{4ED4C311-4504-81E2-D46D-EDA72F3D44FD}"/>
              </a:ext>
            </a:extLst>
          </p:cNvPr>
          <p:cNvPicPr>
            <a:picLocks noChangeAspect="1"/>
          </p:cNvPicPr>
          <p:nvPr/>
        </p:nvPicPr>
        <p:blipFill>
          <a:blip r:embed="rId3"/>
          <a:stretch>
            <a:fillRect/>
          </a:stretch>
        </p:blipFill>
        <p:spPr>
          <a:xfrm>
            <a:off x="2267744" y="5723474"/>
            <a:ext cx="4343400" cy="595630"/>
          </a:xfrm>
          <a:prstGeom prst="rect">
            <a:avLst/>
          </a:prstGeom>
        </p:spPr>
      </p:pic>
    </p:spTree>
    <p:extLst>
      <p:ext uri="{BB962C8B-B14F-4D97-AF65-F5344CB8AC3E}">
        <p14:creationId xmlns:p14="http://schemas.microsoft.com/office/powerpoint/2010/main" val="544522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864096"/>
          </a:xfrm>
        </p:spPr>
        <p:txBody>
          <a:bodyPr/>
          <a:lstStyle/>
          <a:p>
            <a:r>
              <a:rPr lang="cs-CZ" b="1" dirty="0"/>
              <a:t>Podmínky projektu</a:t>
            </a:r>
            <a:endParaRPr lang="cs-CZ" dirty="0"/>
          </a:p>
        </p:txBody>
      </p:sp>
      <p:sp>
        <p:nvSpPr>
          <p:cNvPr id="3" name="Zástupný symbol pro obsah 2"/>
          <p:cNvSpPr>
            <a:spLocks noGrp="1"/>
          </p:cNvSpPr>
          <p:nvPr>
            <p:ph idx="1"/>
          </p:nvPr>
        </p:nvSpPr>
        <p:spPr>
          <a:xfrm>
            <a:off x="457200" y="1124744"/>
            <a:ext cx="8229600" cy="4824537"/>
          </a:xfrm>
        </p:spPr>
        <p:txBody>
          <a:bodyPr>
            <a:normAutofit fontScale="62500" lnSpcReduction="20000"/>
          </a:bodyPr>
          <a:lstStyle/>
          <a:p>
            <a:pPr>
              <a:buFont typeface="Wingdings" panose="05000000000000000000" pitchFamily="2" charset="2"/>
              <a:buChar char="Ø"/>
            </a:pPr>
            <a:r>
              <a:rPr lang="cs-CZ" sz="2800" b="1" dirty="0">
                <a:solidFill>
                  <a:schemeClr val="tx1">
                    <a:lumMod val="65000"/>
                    <a:lumOff val="35000"/>
                  </a:schemeClr>
                </a:solidFill>
              </a:rPr>
              <a:t>Udržitelnost projektu: </a:t>
            </a:r>
            <a:r>
              <a:rPr lang="cs-CZ" sz="2800" dirty="0">
                <a:solidFill>
                  <a:schemeClr val="tx1">
                    <a:lumMod val="65000"/>
                    <a:lumOff val="35000"/>
                  </a:schemeClr>
                </a:solidFill>
              </a:rPr>
              <a:t>Délka doby udržitelnosti projektuje 3 roky a je stanovena v Rozhodnutí o poskytnutí dotace.</a:t>
            </a:r>
          </a:p>
          <a:p>
            <a:pPr>
              <a:buFont typeface="Wingdings" panose="05000000000000000000" pitchFamily="2" charset="2"/>
              <a:buChar char="Ø"/>
            </a:pPr>
            <a:r>
              <a:rPr lang="cs-CZ" sz="2800" b="1" dirty="0">
                <a:solidFill>
                  <a:schemeClr val="tx1">
                    <a:lumMod val="65000"/>
                    <a:lumOff val="35000"/>
                  </a:schemeClr>
                </a:solidFill>
              </a:rPr>
              <a:t>Právní vztahy k nemovitostem v případě umístění technologií či vybavení: </a:t>
            </a:r>
            <a:r>
              <a:rPr lang="cs-CZ" sz="2800" dirty="0">
                <a:solidFill>
                  <a:schemeClr val="tx1">
                    <a:lumMod val="65000"/>
                    <a:lumOff val="35000"/>
                  </a:schemeClr>
                </a:solidFill>
              </a:rPr>
              <a:t>vlastnictví, nájem (žadatel doloží zajištění místa realizace), jiná práva (relevantní smluvní dokumentace, která opravňuje žadatele k výkonu jiných práv na nemovitostech)</a:t>
            </a:r>
          </a:p>
          <a:p>
            <a:pPr>
              <a:buFont typeface="Wingdings" panose="05000000000000000000" pitchFamily="2" charset="2"/>
              <a:buChar char="Ø"/>
            </a:pPr>
            <a:r>
              <a:rPr lang="cs-CZ" sz="2800" b="1" dirty="0">
                <a:solidFill>
                  <a:schemeClr val="tx1">
                    <a:lumMod val="65000"/>
                    <a:lumOff val="35000"/>
                  </a:schemeClr>
                </a:solidFill>
              </a:rPr>
              <a:t>Místo realizace projektu: nemusí být </a:t>
            </a:r>
            <a:r>
              <a:rPr lang="cs-CZ" sz="2800" b="1">
                <a:solidFill>
                  <a:schemeClr val="tx1">
                    <a:lumMod val="65000"/>
                    <a:lumOff val="35000"/>
                  </a:schemeClr>
                </a:solidFill>
              </a:rPr>
              <a:t>pouze jedno</a:t>
            </a:r>
            <a:r>
              <a:rPr lang="cs-CZ" sz="2800">
                <a:solidFill>
                  <a:schemeClr val="tx1">
                    <a:lumMod val="65000"/>
                    <a:lumOff val="35000"/>
                  </a:schemeClr>
                </a:solidFill>
              </a:rPr>
              <a:t>, </a:t>
            </a:r>
            <a:r>
              <a:rPr lang="cs-CZ" sz="2800" dirty="0">
                <a:solidFill>
                  <a:schemeClr val="tx1">
                    <a:lumMod val="65000"/>
                    <a:lumOff val="35000"/>
                  </a:schemeClr>
                </a:solidFill>
              </a:rPr>
              <a:t>provozovna žadatele na území MAS, tj. území, na kterém probíhá fyzická realizace a jsou uskutečňovány výdaje</a:t>
            </a:r>
          </a:p>
          <a:p>
            <a:pPr>
              <a:buFont typeface="Wingdings" panose="05000000000000000000" pitchFamily="2" charset="2"/>
              <a:buChar char="Ø"/>
            </a:pPr>
            <a:r>
              <a:rPr lang="cs-CZ" sz="2800" b="1" dirty="0">
                <a:solidFill>
                  <a:schemeClr val="tx1">
                    <a:lumMod val="65000"/>
                    <a:lumOff val="35000"/>
                  </a:schemeClr>
                </a:solidFill>
              </a:rPr>
              <a:t>Způsobilost výdajů </a:t>
            </a:r>
            <a:r>
              <a:rPr lang="cs-CZ" sz="2800" dirty="0">
                <a:solidFill>
                  <a:schemeClr val="tx1">
                    <a:lumMod val="65000"/>
                    <a:lumOff val="35000"/>
                  </a:schemeClr>
                </a:solidFill>
              </a:rPr>
              <a:t>–věcná způsobilost (splnění pravidel programu), přiměřenost (výdaje odpovídají cenám v místě a čase obvyklým v souladu s principy hospodárnosti, účelnosti a efektivnosti)</a:t>
            </a:r>
          </a:p>
          <a:p>
            <a:pPr>
              <a:buFont typeface="Wingdings" panose="05000000000000000000" pitchFamily="2" charset="2"/>
              <a:buChar char="Ø"/>
            </a:pPr>
            <a:r>
              <a:rPr lang="cs-CZ" sz="2800" b="1" dirty="0">
                <a:solidFill>
                  <a:schemeClr val="tx1">
                    <a:lumMod val="65000"/>
                    <a:lumOff val="35000"/>
                  </a:schemeClr>
                </a:solidFill>
              </a:rPr>
              <a:t>Zjednodušené metody vykazování </a:t>
            </a:r>
            <a:r>
              <a:rPr lang="cs-CZ" sz="2800" dirty="0">
                <a:solidFill>
                  <a:schemeClr val="tx1">
                    <a:lumMod val="65000"/>
                    <a:lumOff val="35000"/>
                  </a:schemeClr>
                </a:solidFill>
              </a:rPr>
              <a:t>–přímé náklady (dlouhodobý hmotný či nehmotný majetek, služby) a nepřímé náklady (7% paušální sazba)</a:t>
            </a:r>
          </a:p>
          <a:p>
            <a:pPr>
              <a:buFont typeface="Wingdings" panose="05000000000000000000" pitchFamily="2" charset="2"/>
              <a:buChar char="Ø"/>
            </a:pPr>
            <a:r>
              <a:rPr lang="cs-CZ" sz="2800" b="1" dirty="0">
                <a:solidFill>
                  <a:schemeClr val="tx1">
                    <a:lumMod val="65000"/>
                    <a:lumOff val="35000"/>
                  </a:schemeClr>
                </a:solidFill>
              </a:rPr>
              <a:t>Bodové hodnocení: </a:t>
            </a:r>
            <a:r>
              <a:rPr lang="cs-CZ" sz="2800" dirty="0">
                <a:solidFill>
                  <a:schemeClr val="tx1">
                    <a:lumMod val="65000"/>
                    <a:lumOff val="35000"/>
                  </a:schemeClr>
                </a:solidFill>
              </a:rPr>
              <a:t>Projektový záměr musí získat minimálně 35 bodů ze 70 v rámci hodnotících kritérií v hodnocení Výběrovou komisí</a:t>
            </a:r>
            <a:endParaRPr lang="cs-CZ" dirty="0">
              <a:solidFill>
                <a:schemeClr val="tx1">
                  <a:lumMod val="65000"/>
                  <a:lumOff val="35000"/>
                </a:schemeClr>
              </a:solidFill>
            </a:endParaRPr>
          </a:p>
        </p:txBody>
      </p:sp>
      <p:pic>
        <p:nvPicPr>
          <p:cNvPr id="5" name="Obrázek 4">
            <a:extLst>
              <a:ext uri="{FF2B5EF4-FFF2-40B4-BE49-F238E27FC236}">
                <a16:creationId xmlns:a16="http://schemas.microsoft.com/office/drawing/2014/main" id="{2D93D446-C69F-09E5-DF67-B2B4929CFAEB}"/>
              </a:ext>
            </a:extLst>
          </p:cNvPr>
          <p:cNvPicPr>
            <a:picLocks noChangeAspect="1"/>
          </p:cNvPicPr>
          <p:nvPr/>
        </p:nvPicPr>
        <p:blipFill>
          <a:blip r:embed="rId2"/>
          <a:stretch>
            <a:fillRect/>
          </a:stretch>
        </p:blipFill>
        <p:spPr>
          <a:xfrm>
            <a:off x="1979712" y="5805264"/>
            <a:ext cx="4343400" cy="595630"/>
          </a:xfrm>
          <a:prstGeom prst="rect">
            <a:avLst/>
          </a:prstGeom>
        </p:spPr>
      </p:pic>
    </p:spTree>
    <p:extLst>
      <p:ext uri="{BB962C8B-B14F-4D97-AF65-F5344CB8AC3E}">
        <p14:creationId xmlns:p14="http://schemas.microsoft.com/office/powerpoint/2010/main" val="3666403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32656"/>
            <a:ext cx="8229600" cy="720080"/>
          </a:xfrm>
        </p:spPr>
        <p:txBody>
          <a:bodyPr>
            <a:normAutofit fontScale="90000"/>
          </a:bodyPr>
          <a:lstStyle/>
          <a:p>
            <a:pPr algn="l"/>
            <a:r>
              <a:rPr lang="cs-CZ" b="1" dirty="0">
                <a:solidFill>
                  <a:schemeClr val="tx2"/>
                </a:solidFill>
              </a:rPr>
              <a:t>Hodnotící kritéria</a:t>
            </a:r>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3968165838"/>
              </p:ext>
            </p:extLst>
          </p:nvPr>
        </p:nvGraphicFramePr>
        <p:xfrm>
          <a:off x="323528" y="1628799"/>
          <a:ext cx="7992888" cy="1981200"/>
        </p:xfrm>
        <a:graphic>
          <a:graphicData uri="http://schemas.openxmlformats.org/drawingml/2006/table">
            <a:tbl>
              <a:tblPr firstRow="1" bandRow="1">
                <a:tableStyleId>{5C22544A-7EE6-4342-B048-85BDC9FD1C3A}</a:tableStyleId>
              </a:tblPr>
              <a:tblGrid>
                <a:gridCol w="59766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4792">
                <a:tc>
                  <a:txBody>
                    <a:bodyPr/>
                    <a:lstStyle/>
                    <a:p>
                      <a:r>
                        <a:rPr lang="cs-CZ" sz="2000" dirty="0">
                          <a:latin typeface="+mj-lt"/>
                        </a:rPr>
                        <a:t>Preferenční kritéria</a:t>
                      </a:r>
                    </a:p>
                  </a:txBody>
                  <a:tcPr/>
                </a:tc>
                <a:tc>
                  <a:txBody>
                    <a:bodyPr/>
                    <a:lstStyle/>
                    <a:p>
                      <a:r>
                        <a:rPr lang="cs-CZ" sz="2000" dirty="0">
                          <a:latin typeface="+mj-lt"/>
                        </a:rPr>
                        <a:t>Max. bodů 70</a:t>
                      </a:r>
                    </a:p>
                  </a:txBody>
                  <a:tcPr/>
                </a:tc>
                <a:extLst>
                  <a:ext uri="{0D108BD9-81ED-4DB2-BD59-A6C34878D82A}">
                    <a16:rowId xmlns:a16="http://schemas.microsoft.com/office/drawing/2014/main" val="10000"/>
                  </a:ext>
                </a:extLst>
              </a:tr>
              <a:tr h="2747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2000" b="0" i="0" u="none" strike="noStrike" kern="1200" baseline="0" dirty="0">
                          <a:solidFill>
                            <a:schemeClr val="tx2"/>
                          </a:solidFill>
                          <a:latin typeface="+mj-lt"/>
                          <a:ea typeface="+mn-ea"/>
                          <a:cs typeface="+mn-cs"/>
                        </a:rPr>
                        <a:t>Prvožadatelé OP PIK, OP TAK 	</a:t>
                      </a:r>
                      <a:endParaRPr lang="cs-CZ" sz="2000" dirty="0">
                        <a:solidFill>
                          <a:schemeClr val="tx2"/>
                        </a:solidFill>
                        <a:latin typeface="+mj-lt"/>
                      </a:endParaRPr>
                    </a:p>
                  </a:txBody>
                  <a:tcPr/>
                </a:tc>
                <a:tc>
                  <a:txBody>
                    <a:bodyPr/>
                    <a:lstStyle/>
                    <a:p>
                      <a:pPr algn="ctr"/>
                      <a:r>
                        <a:rPr lang="cs-CZ" sz="2000" dirty="0">
                          <a:solidFill>
                            <a:schemeClr val="tx2"/>
                          </a:solidFill>
                          <a:latin typeface="+mj-lt"/>
                        </a:rPr>
                        <a:t>15</a:t>
                      </a:r>
                    </a:p>
                  </a:txBody>
                  <a:tcPr/>
                </a:tc>
                <a:extLst>
                  <a:ext uri="{0D108BD9-81ED-4DB2-BD59-A6C34878D82A}">
                    <a16:rowId xmlns:a16="http://schemas.microsoft.com/office/drawing/2014/main" val="10001"/>
                  </a:ext>
                </a:extLst>
              </a:tr>
              <a:tr h="274792">
                <a:tc>
                  <a:txBody>
                    <a:bodyPr/>
                    <a:lstStyle/>
                    <a:p>
                      <a:r>
                        <a:rPr lang="cs-CZ" sz="2000" dirty="0">
                          <a:solidFill>
                            <a:schemeClr val="tx2"/>
                          </a:solidFill>
                          <a:latin typeface="+mj-lt"/>
                        </a:rPr>
                        <a:t>Finanční náročnost projektu</a:t>
                      </a:r>
                    </a:p>
                  </a:txBody>
                  <a:tcPr/>
                </a:tc>
                <a:tc>
                  <a:txBody>
                    <a:bodyPr/>
                    <a:lstStyle/>
                    <a:p>
                      <a:pPr algn="ctr"/>
                      <a:r>
                        <a:rPr lang="cs-CZ" sz="2000" dirty="0">
                          <a:solidFill>
                            <a:schemeClr val="tx2"/>
                          </a:solidFill>
                          <a:latin typeface="+mj-lt"/>
                        </a:rPr>
                        <a:t>20</a:t>
                      </a:r>
                    </a:p>
                  </a:txBody>
                  <a:tcPr/>
                </a:tc>
                <a:extLst>
                  <a:ext uri="{0D108BD9-81ED-4DB2-BD59-A6C34878D82A}">
                    <a16:rowId xmlns:a16="http://schemas.microsoft.com/office/drawing/2014/main" val="10002"/>
                  </a:ext>
                </a:extLst>
              </a:tr>
              <a:tr h="274792">
                <a:tc>
                  <a:txBody>
                    <a:bodyPr/>
                    <a:lstStyle/>
                    <a:p>
                      <a:r>
                        <a:rPr lang="cs-CZ" sz="2000" dirty="0">
                          <a:solidFill>
                            <a:schemeClr val="tx2"/>
                          </a:solidFill>
                          <a:latin typeface="+mj-lt"/>
                        </a:rPr>
                        <a:t>Společenská odpovědnost firem</a:t>
                      </a:r>
                    </a:p>
                  </a:txBody>
                  <a:tcPr/>
                </a:tc>
                <a:tc>
                  <a:txBody>
                    <a:bodyPr/>
                    <a:lstStyle/>
                    <a:p>
                      <a:pPr algn="ctr"/>
                      <a:r>
                        <a:rPr lang="cs-CZ" sz="2000" dirty="0">
                          <a:solidFill>
                            <a:schemeClr val="tx2"/>
                          </a:solidFill>
                          <a:latin typeface="+mj-lt"/>
                        </a:rPr>
                        <a:t>20</a:t>
                      </a:r>
                    </a:p>
                  </a:txBody>
                  <a:tcPr/>
                </a:tc>
                <a:extLst>
                  <a:ext uri="{0D108BD9-81ED-4DB2-BD59-A6C34878D82A}">
                    <a16:rowId xmlns:a16="http://schemas.microsoft.com/office/drawing/2014/main" val="10003"/>
                  </a:ext>
                </a:extLst>
              </a:tr>
              <a:tr h="274792">
                <a:tc>
                  <a:txBody>
                    <a:bodyPr/>
                    <a:lstStyle/>
                    <a:p>
                      <a:r>
                        <a:rPr lang="cs-CZ" sz="2000" dirty="0">
                          <a:solidFill>
                            <a:schemeClr val="tx2"/>
                          </a:solidFill>
                          <a:latin typeface="+mj-lt"/>
                        </a:rPr>
                        <a:t>Sídlo nebo provozovna na území MAS </a:t>
                      </a:r>
                    </a:p>
                  </a:txBody>
                  <a:tcPr/>
                </a:tc>
                <a:tc>
                  <a:txBody>
                    <a:bodyPr/>
                    <a:lstStyle/>
                    <a:p>
                      <a:pPr algn="ctr"/>
                      <a:r>
                        <a:rPr lang="cs-CZ" sz="2000" dirty="0">
                          <a:solidFill>
                            <a:schemeClr val="tx2"/>
                          </a:solidFill>
                          <a:latin typeface="+mj-lt"/>
                        </a:rPr>
                        <a:t>15</a:t>
                      </a:r>
                    </a:p>
                  </a:txBody>
                  <a:tcPr/>
                </a:tc>
                <a:extLst>
                  <a:ext uri="{0D108BD9-81ED-4DB2-BD59-A6C34878D82A}">
                    <a16:rowId xmlns:a16="http://schemas.microsoft.com/office/drawing/2014/main" val="10004"/>
                  </a:ext>
                </a:extLst>
              </a:tr>
            </a:tbl>
          </a:graphicData>
        </a:graphic>
      </p:graphicFrame>
      <p:pic>
        <p:nvPicPr>
          <p:cNvPr id="3" name="Obrázek 2">
            <a:extLst>
              <a:ext uri="{FF2B5EF4-FFF2-40B4-BE49-F238E27FC236}">
                <a16:creationId xmlns:a16="http://schemas.microsoft.com/office/drawing/2014/main" id="{A6351423-A9A0-1344-9F99-D23AD5E460AD}"/>
              </a:ext>
            </a:extLst>
          </p:cNvPr>
          <p:cNvPicPr>
            <a:picLocks noChangeAspect="1"/>
          </p:cNvPicPr>
          <p:nvPr/>
        </p:nvPicPr>
        <p:blipFill>
          <a:blip r:embed="rId2"/>
          <a:stretch>
            <a:fillRect/>
          </a:stretch>
        </p:blipFill>
        <p:spPr>
          <a:xfrm>
            <a:off x="2148272" y="5805264"/>
            <a:ext cx="4343400" cy="595630"/>
          </a:xfrm>
          <a:prstGeom prst="rect">
            <a:avLst/>
          </a:prstGeom>
        </p:spPr>
      </p:pic>
    </p:spTree>
    <p:extLst>
      <p:ext uri="{BB962C8B-B14F-4D97-AF65-F5344CB8AC3E}">
        <p14:creationId xmlns:p14="http://schemas.microsoft.com/office/powerpoint/2010/main" val="425413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872208"/>
          </a:xfrm>
        </p:spPr>
        <p:txBody>
          <a:bodyPr/>
          <a:lstStyle/>
          <a:p>
            <a:r>
              <a:rPr lang="cs-CZ" sz="3200" b="1" dirty="0"/>
              <a:t>POVINNÉ PŘÍLOHY PROJEKTOVÉHO ZÁMĚRU(ŽÁDOSTI O DOTACI):</a:t>
            </a:r>
            <a:endParaRPr lang="cs-CZ" sz="3200" dirty="0"/>
          </a:p>
        </p:txBody>
      </p:sp>
      <p:sp>
        <p:nvSpPr>
          <p:cNvPr id="3" name="Zástupný symbol pro obsah 2"/>
          <p:cNvSpPr>
            <a:spLocks noGrp="1"/>
          </p:cNvSpPr>
          <p:nvPr>
            <p:ph idx="1"/>
          </p:nvPr>
        </p:nvSpPr>
        <p:spPr>
          <a:xfrm>
            <a:off x="457200" y="2276872"/>
            <a:ext cx="8229600" cy="3672409"/>
          </a:xfrm>
        </p:spPr>
        <p:txBody>
          <a:bodyPr>
            <a:normAutofit/>
          </a:bodyPr>
          <a:lstStyle/>
          <a:p>
            <a:pPr>
              <a:buFont typeface="Wingdings" panose="05000000000000000000" pitchFamily="2" charset="2"/>
              <a:buChar char="Ø"/>
            </a:pPr>
            <a:r>
              <a:rPr lang="cs-CZ" sz="1800" b="1" dirty="0">
                <a:solidFill>
                  <a:schemeClr val="tx1">
                    <a:lumMod val="65000"/>
                    <a:lumOff val="35000"/>
                  </a:schemeClr>
                </a:solidFill>
              </a:rPr>
              <a:t>Plná moc, je-li relevantní</a:t>
            </a:r>
            <a:endParaRPr lang="cs-CZ" sz="1800" dirty="0">
              <a:solidFill>
                <a:schemeClr val="tx1">
                  <a:lumMod val="65000"/>
                  <a:lumOff val="35000"/>
                </a:schemeClr>
              </a:solidFill>
            </a:endParaRPr>
          </a:p>
          <a:p>
            <a:pPr marL="0" indent="0">
              <a:buNone/>
            </a:pPr>
            <a:r>
              <a:rPr lang="pl-PL" sz="1800" dirty="0">
                <a:solidFill>
                  <a:schemeClr val="tx1">
                    <a:lumMod val="65000"/>
                    <a:lumOff val="35000"/>
                  </a:schemeClr>
                </a:solidFill>
              </a:rPr>
              <a:t>      </a:t>
            </a:r>
            <a:r>
              <a:rPr lang="cs-CZ" sz="1800" b="1" dirty="0">
                <a:solidFill>
                  <a:schemeClr val="tx1">
                    <a:lumMod val="65000"/>
                    <a:lumOff val="35000"/>
                  </a:schemeClr>
                </a:solidFill>
              </a:rPr>
              <a:t>Formulář prověření zásady DNSH (</a:t>
            </a:r>
            <a:r>
              <a:rPr lang="cs-CZ" sz="1800" dirty="0">
                <a:solidFill>
                  <a:schemeClr val="tx1">
                    <a:lumMod val="65000"/>
                    <a:lumOff val="35000"/>
                  </a:schemeClr>
                </a:solidFill>
              </a:rPr>
              <a:t>zásady „významně nepoškozovat“)</a:t>
            </a:r>
          </a:p>
          <a:p>
            <a:pPr>
              <a:buFont typeface="Wingdings" panose="05000000000000000000" pitchFamily="2" charset="2"/>
              <a:buChar char="Ø"/>
            </a:pPr>
            <a:r>
              <a:rPr lang="cs-CZ" sz="1800" b="1" dirty="0">
                <a:solidFill>
                  <a:schemeClr val="tx1">
                    <a:lumMod val="65000"/>
                    <a:lumOff val="35000"/>
                  </a:schemeClr>
                </a:solidFill>
              </a:rPr>
              <a:t>2 cenové nabídky</a:t>
            </a:r>
            <a:endParaRPr lang="cs-CZ" sz="1800" dirty="0">
              <a:solidFill>
                <a:schemeClr val="tx1">
                  <a:lumMod val="65000"/>
                  <a:lumOff val="35000"/>
                </a:schemeClr>
              </a:solidFill>
            </a:endParaRPr>
          </a:p>
        </p:txBody>
      </p:sp>
      <p:pic>
        <p:nvPicPr>
          <p:cNvPr id="5" name="Obrázek 4">
            <a:extLst>
              <a:ext uri="{FF2B5EF4-FFF2-40B4-BE49-F238E27FC236}">
                <a16:creationId xmlns:a16="http://schemas.microsoft.com/office/drawing/2014/main" id="{7F8F679A-4BD1-2FEF-66C5-79973D2A7A3C}"/>
              </a:ext>
            </a:extLst>
          </p:cNvPr>
          <p:cNvPicPr>
            <a:picLocks noChangeAspect="1"/>
          </p:cNvPicPr>
          <p:nvPr/>
        </p:nvPicPr>
        <p:blipFill>
          <a:blip r:embed="rId2"/>
          <a:stretch>
            <a:fillRect/>
          </a:stretch>
        </p:blipFill>
        <p:spPr>
          <a:xfrm>
            <a:off x="2195736" y="5733256"/>
            <a:ext cx="4343400" cy="595630"/>
          </a:xfrm>
          <a:prstGeom prst="rect">
            <a:avLst/>
          </a:prstGeom>
        </p:spPr>
      </p:pic>
    </p:spTree>
    <p:extLst>
      <p:ext uri="{BB962C8B-B14F-4D97-AF65-F5344CB8AC3E}">
        <p14:creationId xmlns:p14="http://schemas.microsoft.com/office/powerpoint/2010/main" val="297907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88640"/>
            <a:ext cx="8229600" cy="1080120"/>
          </a:xfrm>
        </p:spPr>
        <p:txBody>
          <a:bodyPr>
            <a:normAutofit/>
          </a:bodyPr>
          <a:lstStyle/>
          <a:p>
            <a:pPr algn="l"/>
            <a:r>
              <a:rPr lang="cs-CZ" sz="2600" b="1" dirty="0">
                <a:solidFill>
                  <a:schemeClr val="tx2"/>
                </a:solidFill>
              </a:rPr>
              <a:t>ZÁKLADNÍ INFORMACE K VÝZVĚ – WEB MAS:</a:t>
            </a:r>
          </a:p>
        </p:txBody>
      </p:sp>
      <p:pic>
        <p:nvPicPr>
          <p:cNvPr id="5" name="Obrázek 4"/>
          <p:cNvPicPr/>
          <p:nvPr/>
        </p:nvPicPr>
        <p:blipFill>
          <a:blip r:embed="rId2"/>
          <a:stretch>
            <a:fillRect/>
          </a:stretch>
        </p:blipFill>
        <p:spPr>
          <a:xfrm>
            <a:off x="755576" y="1484784"/>
            <a:ext cx="7488832" cy="4896544"/>
          </a:xfrm>
          <a:prstGeom prst="rect">
            <a:avLst/>
          </a:prstGeom>
        </p:spPr>
      </p:pic>
      <p:sp>
        <p:nvSpPr>
          <p:cNvPr id="4" name="Šipka doprava 3"/>
          <p:cNvSpPr/>
          <p:nvPr/>
        </p:nvSpPr>
        <p:spPr>
          <a:xfrm rot="12355484">
            <a:off x="5883923" y="3507477"/>
            <a:ext cx="1440160" cy="4036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 name="Obrázek 2">
            <a:extLst>
              <a:ext uri="{FF2B5EF4-FFF2-40B4-BE49-F238E27FC236}">
                <a16:creationId xmlns:a16="http://schemas.microsoft.com/office/drawing/2014/main" id="{659F484E-81AB-23EF-904D-E5A8CFCE700B}"/>
              </a:ext>
            </a:extLst>
          </p:cNvPr>
          <p:cNvPicPr>
            <a:picLocks noChangeAspect="1"/>
          </p:cNvPicPr>
          <p:nvPr/>
        </p:nvPicPr>
        <p:blipFill>
          <a:blip r:embed="rId3"/>
          <a:stretch>
            <a:fillRect/>
          </a:stretch>
        </p:blipFill>
        <p:spPr>
          <a:xfrm>
            <a:off x="2771800" y="5819647"/>
            <a:ext cx="4343400" cy="595630"/>
          </a:xfrm>
          <a:prstGeom prst="rect">
            <a:avLst/>
          </a:prstGeom>
        </p:spPr>
      </p:pic>
    </p:spTree>
    <p:extLst>
      <p:ext uri="{BB962C8B-B14F-4D97-AF65-F5344CB8AC3E}">
        <p14:creationId xmlns:p14="http://schemas.microsoft.com/office/powerpoint/2010/main" val="3814601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POSTUP PODÁNÍ ŽÁDOSTI O DOTACI A JEJÍ ADMINISTRACE NA MAS:</a:t>
            </a:r>
            <a:endParaRPr lang="cs-CZ" sz="3200" dirty="0"/>
          </a:p>
        </p:txBody>
      </p:sp>
      <p:sp>
        <p:nvSpPr>
          <p:cNvPr id="3" name="Zástupný symbol pro obsah 2"/>
          <p:cNvSpPr>
            <a:spLocks noGrp="1"/>
          </p:cNvSpPr>
          <p:nvPr>
            <p:ph idx="1"/>
          </p:nvPr>
        </p:nvSpPr>
        <p:spPr>
          <a:xfrm>
            <a:off x="457200" y="1340768"/>
            <a:ext cx="8229600" cy="4608513"/>
          </a:xfrm>
        </p:spPr>
        <p:txBody>
          <a:bodyPr>
            <a:normAutofit fontScale="47500" lnSpcReduction="20000"/>
          </a:bodyPr>
          <a:lstStyle/>
          <a:p>
            <a:pPr marL="0" indent="0">
              <a:lnSpc>
                <a:spcPct val="120000"/>
              </a:lnSpc>
              <a:buNone/>
            </a:pPr>
            <a:r>
              <a:rPr lang="cs-CZ" sz="2800" b="1" dirty="0"/>
              <a:t>1.Žadatel konzultuje projektový záměr </a:t>
            </a:r>
            <a:r>
              <a:rPr lang="cs-CZ" sz="2800" dirty="0"/>
              <a:t>s pracovníkem kanceláře MAS, a to z důvodu posouzení souladu se strategií MAS.</a:t>
            </a:r>
          </a:p>
          <a:p>
            <a:pPr marL="0" indent="0">
              <a:lnSpc>
                <a:spcPct val="120000"/>
              </a:lnSpc>
              <a:buNone/>
            </a:pPr>
            <a:r>
              <a:rPr lang="cs-CZ" sz="2800" b="1" dirty="0"/>
              <a:t>2.Žadatel předloží kompletně vyplněný el. podepsaný formulář projektového záměru na MAS</a:t>
            </a:r>
            <a:r>
              <a:rPr lang="cs-CZ" sz="2800" dirty="0"/>
              <a:t>, včetně povinných, příp. nepovinných příloh v el. podobě emailem </a:t>
            </a:r>
            <a:r>
              <a:rPr lang="cs-CZ" sz="2800" b="1" dirty="0"/>
              <a:t>v termínu 27.8.–30.9.2026.</a:t>
            </a:r>
            <a:endParaRPr lang="cs-CZ" sz="2800" dirty="0"/>
          </a:p>
          <a:p>
            <a:pPr marL="0" indent="0">
              <a:lnSpc>
                <a:spcPct val="120000"/>
              </a:lnSpc>
              <a:buNone/>
            </a:pPr>
            <a:r>
              <a:rPr lang="cs-CZ" sz="2800" b="1" dirty="0"/>
              <a:t>3.MAS zveřejní seznam </a:t>
            </a:r>
            <a:r>
              <a:rPr lang="cs-CZ" sz="2800" dirty="0"/>
              <a:t>přijatých žádostí na webu do 5 pracovních dnů od ukončení příjmu záměrů na MAS.</a:t>
            </a:r>
          </a:p>
          <a:p>
            <a:pPr marL="0" indent="0">
              <a:lnSpc>
                <a:spcPct val="120000"/>
              </a:lnSpc>
              <a:buNone/>
            </a:pPr>
            <a:r>
              <a:rPr lang="cs-CZ" sz="2800" b="1" dirty="0"/>
              <a:t>4.Administrativní kontrola MAS </a:t>
            </a:r>
            <a:r>
              <a:rPr lang="cs-CZ" sz="2800" dirty="0"/>
              <a:t>(kontrola obsahové správnosti), kontrola přijatelnosti a kontrola dalších podmínek vztahujících se pro daný projekt (pravidlo čtyř očí). Lhůta pro provedení administrativní kontroly je 30 pracovních dní od ukončení příjmu záměrů, lhůta se pozastavuje po dobu, kdy má žadatel záměr k doplnění.</a:t>
            </a:r>
          </a:p>
          <a:p>
            <a:pPr marL="0" indent="0">
              <a:lnSpc>
                <a:spcPct val="120000"/>
              </a:lnSpc>
              <a:buNone/>
            </a:pPr>
            <a:r>
              <a:rPr lang="cs-CZ" sz="2800" b="1" dirty="0"/>
              <a:t>5.Žadatel může být </a:t>
            </a:r>
            <a:r>
              <a:rPr lang="cs-CZ" sz="2800" dirty="0"/>
              <a:t>v rámci administrativní kontroly dvakrát </a:t>
            </a:r>
            <a:r>
              <a:rPr lang="cs-CZ" sz="2800" b="1" dirty="0"/>
              <a:t>vyzván k doplnění </a:t>
            </a:r>
            <a:r>
              <a:rPr lang="cs-CZ" sz="2800" dirty="0"/>
              <a:t>nebo úpravě záměru. Lhůta pro doplnění je 5 pracovních dní od odeslání výzvy k doplnění.</a:t>
            </a:r>
          </a:p>
          <a:p>
            <a:pPr marL="0" indent="0">
              <a:lnSpc>
                <a:spcPct val="120000"/>
              </a:lnSpc>
              <a:buNone/>
            </a:pPr>
            <a:r>
              <a:rPr lang="cs-CZ" sz="2800" b="1" dirty="0"/>
              <a:t>6.Hodnocení Výběrovou komisí </a:t>
            </a:r>
            <a:r>
              <a:rPr lang="cs-CZ" sz="2800" dirty="0"/>
              <a:t>–seznámení se s projekty, vyhodnocení projektů dle předem stanovených hodnotících kritérií. Věcné hodnocení je provedeno do 40 pracovních dní od zahájení věcného hodnocení.</a:t>
            </a:r>
          </a:p>
          <a:p>
            <a:pPr marL="0" indent="0">
              <a:lnSpc>
                <a:spcPct val="120000"/>
              </a:lnSpc>
              <a:buNone/>
            </a:pPr>
            <a:r>
              <a:rPr lang="cs-CZ" sz="2800" b="1" dirty="0"/>
              <a:t>7.Schválení vybraných projektů Správní radou MAS</a:t>
            </a:r>
            <a:r>
              <a:rPr lang="cs-CZ" sz="2800" dirty="0"/>
              <a:t>–MAS vydává žadateli Rozhodnutí o souladu projektového záměru se SCLLD MAS Rozkvět s platností 60 kalendářních dnů. MAS zveřejní seznam vybraných, nevybraných a náhradních projektových záměrů do 5 pracovních dní od jednání.</a:t>
            </a:r>
          </a:p>
          <a:p>
            <a:pPr marL="0" indent="0">
              <a:lnSpc>
                <a:spcPct val="120000"/>
              </a:lnSpc>
              <a:buNone/>
            </a:pPr>
            <a:r>
              <a:rPr lang="cs-CZ" sz="2800" b="1" dirty="0"/>
              <a:t>8.Projektové záměry, které byly vybrány, zpracovávají žadatelé do podoby plné žádosti o podporu v MS 2021+.</a:t>
            </a:r>
            <a:endParaRPr lang="cs-CZ" sz="2800" dirty="0"/>
          </a:p>
        </p:txBody>
      </p:sp>
      <p:pic>
        <p:nvPicPr>
          <p:cNvPr id="5" name="Obrázek 4">
            <a:extLst>
              <a:ext uri="{FF2B5EF4-FFF2-40B4-BE49-F238E27FC236}">
                <a16:creationId xmlns:a16="http://schemas.microsoft.com/office/drawing/2014/main" id="{37D350BE-6E26-27F5-8E77-D94DC225959B}"/>
              </a:ext>
            </a:extLst>
          </p:cNvPr>
          <p:cNvPicPr>
            <a:picLocks noChangeAspect="1"/>
          </p:cNvPicPr>
          <p:nvPr/>
        </p:nvPicPr>
        <p:blipFill>
          <a:blip r:embed="rId2"/>
          <a:stretch>
            <a:fillRect/>
          </a:stretch>
        </p:blipFill>
        <p:spPr>
          <a:xfrm>
            <a:off x="2051720" y="5877272"/>
            <a:ext cx="4343400" cy="595630"/>
          </a:xfrm>
          <a:prstGeom prst="rect">
            <a:avLst/>
          </a:prstGeom>
        </p:spPr>
      </p:pic>
    </p:spTree>
    <p:extLst>
      <p:ext uri="{BB962C8B-B14F-4D97-AF65-F5344CB8AC3E}">
        <p14:creationId xmlns:p14="http://schemas.microsoft.com/office/powerpoint/2010/main" val="974269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INFORMAČNÍ SYSTÉM KONCOVÉHO PŘÍJEMCE – IS KP21+</a:t>
            </a:r>
            <a:endParaRPr lang="cs-CZ" sz="3200" dirty="0"/>
          </a:p>
        </p:txBody>
      </p:sp>
      <p:sp>
        <p:nvSpPr>
          <p:cNvPr id="3" name="Zástupný symbol pro obsah 2"/>
          <p:cNvSpPr>
            <a:spLocks noGrp="1"/>
          </p:cNvSpPr>
          <p:nvPr>
            <p:ph idx="1"/>
          </p:nvPr>
        </p:nvSpPr>
        <p:spPr>
          <a:xfrm>
            <a:off x="179512" y="1340768"/>
            <a:ext cx="8507288" cy="4608513"/>
          </a:xfrm>
        </p:spPr>
        <p:txBody>
          <a:bodyPr>
            <a:normAutofit/>
          </a:bodyPr>
          <a:lstStyle/>
          <a:p>
            <a:pPr>
              <a:buFont typeface="Wingdings" panose="05000000000000000000" pitchFamily="2" charset="2"/>
              <a:buChar char="Ø"/>
            </a:pPr>
            <a:r>
              <a:rPr lang="pl-PL" sz="1600" dirty="0"/>
              <a:t>podání žádosti o podporu elektronicky do systému ISKP21+ https://iskp21.mssf.cz/</a:t>
            </a:r>
          </a:p>
          <a:p>
            <a:pPr>
              <a:buFont typeface="Wingdings" panose="05000000000000000000" pitchFamily="2" charset="2"/>
              <a:buChar char="Ø"/>
            </a:pPr>
            <a:r>
              <a:rPr lang="pl-PL" sz="1600" dirty="0"/>
              <a:t>správa projektu po celou dobu jeho životního cyklu </a:t>
            </a:r>
          </a:p>
          <a:p>
            <a:pPr>
              <a:buFont typeface="Wingdings" panose="05000000000000000000" pitchFamily="2" charset="2"/>
              <a:buChar char="Ø"/>
            </a:pPr>
            <a:r>
              <a:rPr lang="cs-CZ" sz="1600" dirty="0"/>
              <a:t>ISKP21+ je součástí </a:t>
            </a:r>
            <a:r>
              <a:rPr lang="cs-CZ" sz="1600" b="1" dirty="0"/>
              <a:t>jednotného monitorovacího systému MS2021+</a:t>
            </a:r>
            <a:r>
              <a:rPr lang="cs-CZ" sz="1600" dirty="0"/>
              <a:t>pro administraci evropských dotací</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322" y="2472322"/>
            <a:ext cx="7013257" cy="3380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Šipka doprava 5"/>
          <p:cNvSpPr/>
          <p:nvPr/>
        </p:nvSpPr>
        <p:spPr>
          <a:xfrm rot="12329405">
            <a:off x="4150493" y="4553498"/>
            <a:ext cx="1926045"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Obrázek 6">
            <a:extLst>
              <a:ext uri="{FF2B5EF4-FFF2-40B4-BE49-F238E27FC236}">
                <a16:creationId xmlns:a16="http://schemas.microsoft.com/office/drawing/2014/main" id="{6CD59269-8917-45AB-ABF9-85B9772F3831}"/>
              </a:ext>
            </a:extLst>
          </p:cNvPr>
          <p:cNvPicPr>
            <a:picLocks noChangeAspect="1"/>
          </p:cNvPicPr>
          <p:nvPr/>
        </p:nvPicPr>
        <p:blipFill>
          <a:blip r:embed="rId4"/>
          <a:stretch>
            <a:fillRect/>
          </a:stretch>
        </p:blipFill>
        <p:spPr>
          <a:xfrm>
            <a:off x="1763688" y="5985360"/>
            <a:ext cx="4985596" cy="684000"/>
          </a:xfrm>
          <a:prstGeom prst="rect">
            <a:avLst/>
          </a:prstGeom>
        </p:spPr>
      </p:pic>
    </p:spTree>
    <p:extLst>
      <p:ext uri="{BB962C8B-B14F-4D97-AF65-F5344CB8AC3E}">
        <p14:creationId xmlns:p14="http://schemas.microsoft.com/office/powerpoint/2010/main" val="390990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792088"/>
          </a:xfrm>
        </p:spPr>
        <p:txBody>
          <a:bodyPr/>
          <a:lstStyle/>
          <a:p>
            <a:r>
              <a:rPr lang="cs-CZ" sz="3200" b="1" dirty="0"/>
              <a:t>ZÁKLADNÍ INFORMACE A ODKAZY:</a:t>
            </a:r>
            <a:endParaRPr lang="cs-CZ" sz="3200" dirty="0"/>
          </a:p>
        </p:txBody>
      </p:sp>
      <p:sp>
        <p:nvSpPr>
          <p:cNvPr id="3" name="Zástupný symbol pro obsah 2"/>
          <p:cNvSpPr>
            <a:spLocks noGrp="1"/>
          </p:cNvSpPr>
          <p:nvPr>
            <p:ph idx="1"/>
          </p:nvPr>
        </p:nvSpPr>
        <p:spPr>
          <a:xfrm>
            <a:off x="107504" y="980728"/>
            <a:ext cx="9036496" cy="4968553"/>
          </a:xfrm>
        </p:spPr>
        <p:txBody>
          <a:bodyPr>
            <a:normAutofit/>
          </a:bodyPr>
          <a:lstStyle/>
          <a:p>
            <a:endParaRPr lang="cs-CZ" sz="1200" dirty="0"/>
          </a:p>
          <a:p>
            <a:pPr>
              <a:buFont typeface="Wingdings" panose="05000000000000000000" pitchFamily="2" charset="2"/>
              <a:buChar char="Ø"/>
            </a:pPr>
            <a:r>
              <a:rPr lang="cs-CZ" sz="1200" b="1" dirty="0"/>
              <a:t>Vlastnosti a uživatelská obsluha portálu ISKP21+ </a:t>
            </a:r>
          </a:p>
          <a:p>
            <a:pPr marL="0" indent="0">
              <a:buNone/>
            </a:pPr>
            <a:r>
              <a:rPr lang="cs-CZ" sz="1200" dirty="0">
                <a:hlinkClick r:id="rId2"/>
              </a:rPr>
              <a:t>https://apiagentura.gov.cz/wp-content/uploads/2024/11/ms21-up-s4-p25-ovladani-portalu-iskp21-v1.pdf</a:t>
            </a:r>
            <a:endParaRPr lang="cs-CZ" sz="1200" dirty="0"/>
          </a:p>
          <a:p>
            <a:pPr marL="0" indent="0">
              <a:buNone/>
            </a:pPr>
            <a:endParaRPr lang="cs-CZ" sz="1200" dirty="0"/>
          </a:p>
          <a:p>
            <a:pPr>
              <a:buFont typeface="Wingdings" panose="05000000000000000000" pitchFamily="2" charset="2"/>
              <a:buChar char="Ø"/>
            </a:pPr>
            <a:r>
              <a:rPr lang="cs-CZ" sz="1200" b="1" dirty="0"/>
              <a:t>SPECIFICKÉ PŘÍLOHY:</a:t>
            </a:r>
            <a:endParaRPr lang="cs-CZ" sz="1200" dirty="0"/>
          </a:p>
          <a:p>
            <a:pPr marL="0" indent="0">
              <a:buNone/>
            </a:pPr>
            <a:r>
              <a:rPr lang="cs-CZ" sz="1200" u="sng" dirty="0">
                <a:solidFill>
                  <a:srgbClr val="0563C1"/>
                </a:solidFill>
                <a:effectLst/>
                <a:ea typeface="Calibri" panose="020F0502020204030204" pitchFamily="34" charset="0"/>
                <a:cs typeface="Calibri" panose="020F0502020204030204" pitchFamily="34" charset="0"/>
                <a:hlinkClick r:id="rId3"/>
              </a:rPr>
              <a:t>https://optak.gov.cz/technologie-pro-mas-clld-vyzva-ii/a-610/</a:t>
            </a:r>
            <a:r>
              <a:rPr lang="cs-CZ" sz="1800" dirty="0">
                <a:effectLst/>
                <a:latin typeface="Calibri" panose="020F0502020204030204" pitchFamily="34" charset="0"/>
                <a:ea typeface="Calibri" panose="020F0502020204030204" pitchFamily="34" charset="0"/>
              </a:rPr>
              <a:t> </a:t>
            </a:r>
          </a:p>
          <a:p>
            <a:pPr marL="0" indent="0">
              <a:buNone/>
            </a:pPr>
            <a:endParaRPr lang="cs-CZ" sz="1200" b="1" dirty="0"/>
          </a:p>
          <a:p>
            <a:pPr>
              <a:buFont typeface="Wingdings" panose="05000000000000000000" pitchFamily="2" charset="2"/>
              <a:buChar char="Ø"/>
            </a:pPr>
            <a:r>
              <a:rPr lang="cs-CZ" sz="1200" b="1" dirty="0"/>
              <a:t>SPOLEČNÉ PŘÍLOHY AKTIVIT OP TAK:</a:t>
            </a:r>
            <a:endParaRPr lang="cs-CZ" sz="1200" dirty="0"/>
          </a:p>
          <a:p>
            <a:pPr marL="0" indent="0">
              <a:buNone/>
            </a:pPr>
            <a:r>
              <a:rPr lang="cs-CZ" sz="1200" dirty="0">
                <a:hlinkClick r:id="rId4"/>
              </a:rPr>
              <a:t>https://optak.gov.cz/metodika/a-7/</a:t>
            </a:r>
            <a:endParaRPr lang="cs-CZ" sz="1200" dirty="0"/>
          </a:p>
          <a:p>
            <a:pPr marL="0" indent="0">
              <a:buNone/>
            </a:pPr>
            <a:endParaRPr lang="cs-CZ" sz="1200" dirty="0"/>
          </a:p>
          <a:p>
            <a:pPr marL="0" indent="0">
              <a:buNone/>
            </a:pPr>
            <a:endParaRPr lang="cs-CZ" sz="1600" b="1">
              <a:solidFill>
                <a:srgbClr val="FF0000"/>
              </a:solidFill>
            </a:endParaRPr>
          </a:p>
          <a:p>
            <a:pPr marL="0" indent="0">
              <a:buNone/>
            </a:pPr>
            <a:r>
              <a:rPr lang="cs-CZ" sz="1600" b="1">
                <a:solidFill>
                  <a:srgbClr val="FF0000"/>
                </a:solidFill>
              </a:rPr>
              <a:t>ŽADATEL </a:t>
            </a:r>
            <a:r>
              <a:rPr lang="cs-CZ" sz="1600" b="1" dirty="0">
                <a:solidFill>
                  <a:srgbClr val="FF0000"/>
                </a:solidFill>
              </a:rPr>
              <a:t>JE POVINEN PROSTUDOVAT SI PLATNÁ PRAVIDLA V DOBĚ PODÁNÍ ŽÁDOSTI O DOTACI A V PRŮBĚHU REALIZACE PROJEKTU SE ŘÍDIT JEJICH AKTUÁLNÍ VERZÍ.</a:t>
            </a:r>
            <a:endParaRPr lang="cs-CZ" sz="1600" dirty="0">
              <a:solidFill>
                <a:srgbClr val="FF0000"/>
              </a:solidFill>
            </a:endParaRPr>
          </a:p>
        </p:txBody>
      </p:sp>
      <p:pic>
        <p:nvPicPr>
          <p:cNvPr id="4" name="Obrázek 3">
            <a:extLst>
              <a:ext uri="{FF2B5EF4-FFF2-40B4-BE49-F238E27FC236}">
                <a16:creationId xmlns:a16="http://schemas.microsoft.com/office/drawing/2014/main" id="{6CD59269-8917-45AB-ABF9-85B9772F3831}"/>
              </a:ext>
            </a:extLst>
          </p:cNvPr>
          <p:cNvPicPr>
            <a:picLocks noChangeAspect="1"/>
          </p:cNvPicPr>
          <p:nvPr/>
        </p:nvPicPr>
        <p:blipFill>
          <a:blip r:embed="rId5"/>
          <a:stretch>
            <a:fillRect/>
          </a:stretch>
        </p:blipFill>
        <p:spPr>
          <a:xfrm>
            <a:off x="2017538" y="5805264"/>
            <a:ext cx="4985596" cy="684000"/>
          </a:xfrm>
          <a:prstGeom prst="rect">
            <a:avLst/>
          </a:prstGeom>
        </p:spPr>
      </p:pic>
    </p:spTree>
    <p:extLst>
      <p:ext uri="{BB962C8B-B14F-4D97-AF65-F5344CB8AC3E}">
        <p14:creationId xmlns:p14="http://schemas.microsoft.com/office/powerpoint/2010/main" val="194818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Děkujeme za pozornost </a:t>
            </a:r>
            <a:endParaRPr lang="cs-CZ" sz="3200" dirty="0"/>
          </a:p>
        </p:txBody>
      </p:sp>
      <p:sp>
        <p:nvSpPr>
          <p:cNvPr id="3" name="Zástupný symbol pro obsah 2"/>
          <p:cNvSpPr>
            <a:spLocks noGrp="1"/>
          </p:cNvSpPr>
          <p:nvPr>
            <p:ph idx="1"/>
          </p:nvPr>
        </p:nvSpPr>
        <p:spPr>
          <a:xfrm>
            <a:off x="457200" y="1628800"/>
            <a:ext cx="8229600" cy="4320481"/>
          </a:xfrm>
        </p:spPr>
        <p:txBody>
          <a:bodyPr>
            <a:normAutofit/>
          </a:bodyPr>
          <a:lstStyle/>
          <a:p>
            <a:pPr marL="0" indent="0">
              <a:lnSpc>
                <a:spcPct val="120000"/>
              </a:lnSpc>
              <a:buNone/>
            </a:pPr>
            <a:r>
              <a:rPr lang="cs-CZ" sz="1800" b="1" dirty="0"/>
              <a:t>MAS Rozkvět, z. s. </a:t>
            </a:r>
          </a:p>
          <a:p>
            <a:pPr marL="0" indent="0">
              <a:lnSpc>
                <a:spcPct val="120000"/>
              </a:lnSpc>
              <a:buNone/>
            </a:pPr>
            <a:r>
              <a:rPr lang="cs-CZ" sz="1800" dirty="0"/>
              <a:t>Sídlo a kancelář: Školní 124, 384 02  Lhenice </a:t>
            </a:r>
          </a:p>
          <a:p>
            <a:pPr marL="0" indent="0">
              <a:lnSpc>
                <a:spcPct val="120000"/>
              </a:lnSpc>
              <a:buNone/>
            </a:pPr>
            <a:endParaRPr lang="cs-CZ" sz="1800" dirty="0"/>
          </a:p>
          <a:p>
            <a:pPr marL="0" indent="0">
              <a:lnSpc>
                <a:spcPct val="120000"/>
              </a:lnSpc>
              <a:buNone/>
            </a:pPr>
            <a:endParaRPr lang="cs-CZ" sz="1800" b="1"/>
          </a:p>
          <a:p>
            <a:pPr marL="0" indent="0">
              <a:lnSpc>
                <a:spcPct val="120000"/>
              </a:lnSpc>
              <a:buNone/>
            </a:pPr>
            <a:r>
              <a:rPr lang="cs-CZ" sz="1800" b="1"/>
              <a:t>Kontaktní </a:t>
            </a:r>
            <a:r>
              <a:rPr lang="cs-CZ" sz="1800" b="1" dirty="0"/>
              <a:t>osoby: </a:t>
            </a:r>
          </a:p>
          <a:p>
            <a:pPr marL="0" indent="0">
              <a:lnSpc>
                <a:spcPct val="120000"/>
              </a:lnSpc>
              <a:buNone/>
            </a:pPr>
            <a:r>
              <a:rPr lang="cs-CZ" sz="1800" dirty="0"/>
              <a:t>Projektová manažerka OPTAK: </a:t>
            </a:r>
            <a:r>
              <a:rPr lang="cs-CZ" sz="1800" b="1" dirty="0"/>
              <a:t>Petra Jedličková</a:t>
            </a:r>
          </a:p>
          <a:p>
            <a:pPr marL="0" indent="0">
              <a:lnSpc>
                <a:spcPct val="120000"/>
              </a:lnSpc>
              <a:buNone/>
            </a:pPr>
            <a:r>
              <a:rPr lang="cs-CZ" sz="1800" dirty="0"/>
              <a:t>e-mail:</a:t>
            </a:r>
            <a:r>
              <a:rPr lang="cs-CZ" sz="1800" dirty="0">
                <a:hlinkClick r:id="rId2"/>
              </a:rPr>
              <a:t> kancelar@masrozkvet.cz</a:t>
            </a:r>
            <a:r>
              <a:rPr lang="cs-CZ" sz="1800" dirty="0"/>
              <a:t>    724  268 200</a:t>
            </a:r>
          </a:p>
        </p:txBody>
      </p:sp>
      <p:pic>
        <p:nvPicPr>
          <p:cNvPr id="4" name="Obrázek 3">
            <a:extLst>
              <a:ext uri="{FF2B5EF4-FFF2-40B4-BE49-F238E27FC236}">
                <a16:creationId xmlns:a16="http://schemas.microsoft.com/office/drawing/2014/main" id="{6CD59269-8917-45AB-ABF9-85B9772F3831}"/>
              </a:ext>
            </a:extLst>
          </p:cNvPr>
          <p:cNvPicPr>
            <a:picLocks noChangeAspect="1"/>
          </p:cNvPicPr>
          <p:nvPr/>
        </p:nvPicPr>
        <p:blipFill>
          <a:blip r:embed="rId3"/>
          <a:stretch>
            <a:fillRect/>
          </a:stretch>
        </p:blipFill>
        <p:spPr>
          <a:xfrm>
            <a:off x="2017538" y="5805264"/>
            <a:ext cx="4985596" cy="684000"/>
          </a:xfrm>
          <a:prstGeom prst="rect">
            <a:avLst/>
          </a:prstGeom>
        </p:spPr>
      </p:pic>
    </p:spTree>
    <p:extLst>
      <p:ext uri="{BB962C8B-B14F-4D97-AF65-F5344CB8AC3E}">
        <p14:creationId xmlns:p14="http://schemas.microsoft.com/office/powerpoint/2010/main" val="415392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kutivní">
  <a:themeElements>
    <a:clrScheme name="Exekutivní">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kutivní">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kutivní">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Executive</Template>
  <TotalTime>273</TotalTime>
  <Words>983</Words>
  <Application>Microsoft Office PowerPoint</Application>
  <PresentationFormat>Předvádění na obrazovce (4:3)</PresentationFormat>
  <Paragraphs>84</Paragraphs>
  <Slides>11</Slides>
  <Notes>1</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11</vt:i4>
      </vt:variant>
    </vt:vector>
  </HeadingPairs>
  <TitlesOfParts>
    <vt:vector size="19" baseType="lpstr">
      <vt:lpstr>Aptos</vt:lpstr>
      <vt:lpstr>Arial</vt:lpstr>
      <vt:lpstr>Calibri</vt:lpstr>
      <vt:lpstr>Century Gothic</vt:lpstr>
      <vt:lpstr>Courier New</vt:lpstr>
      <vt:lpstr>Palatino Linotype</vt:lpstr>
      <vt:lpstr>Wingdings</vt:lpstr>
      <vt:lpstr>Exekutivní</vt:lpstr>
      <vt:lpstr>6.VÝZVA  Operačního programu Technologie a aplikace pro konkurenceschopnost (OP TAK)</vt:lpstr>
      <vt:lpstr>Základní údaje</vt:lpstr>
      <vt:lpstr>Zacílení podpory</vt:lpstr>
      <vt:lpstr>Podmínky projektu</vt:lpstr>
      <vt:lpstr>Hodnotící kritéria</vt:lpstr>
      <vt:lpstr>POVINNÉ PŘÍLOHY PROJEKTOVÉHO ZÁMĚRU(ŽÁDOSTI O DOTACI):</vt:lpstr>
      <vt:lpstr>ZÁKLADNÍ INFORMACE K VÝZVĚ – WEB MAS:</vt:lpstr>
      <vt:lpstr>POSTUP PODÁNÍ ŽÁDOSTI O DOTACI A JEJÍ ADMINISTRACE NA MAS:</vt:lpstr>
      <vt:lpstr>INFORMAČNÍ SYSTÉM KONCOVÉHO PŘÍJEMCE – IS KP21+</vt:lpstr>
      <vt:lpstr>ZÁKLADNÍ INFORMACE A ODKAZY:</vt:lpstr>
      <vt:lpstr>Děkujeme za pozornost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1.VÝZVA Operačního programu Technologie a aplikace pro konkurenceschopnost (OP TAK)</dc:title>
  <dc:creator>Monika</dc:creator>
  <cp:lastModifiedBy>MAS Rozkvět</cp:lastModifiedBy>
  <cp:revision>54</cp:revision>
  <dcterms:created xsi:type="dcterms:W3CDTF">2024-03-26T15:58:20Z</dcterms:created>
  <dcterms:modified xsi:type="dcterms:W3CDTF">2026-09-14T07:25:59Z</dcterms:modified>
</cp:coreProperties>
</file>