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394" r:id="rId3"/>
    <p:sldId id="259" r:id="rId4"/>
    <p:sldId id="266" r:id="rId5"/>
    <p:sldId id="270" r:id="rId6"/>
    <p:sldId id="269" r:id="rId7"/>
    <p:sldId id="388" r:id="rId8"/>
    <p:sldId id="260" r:id="rId9"/>
    <p:sldId id="393" r:id="rId10"/>
    <p:sldId id="283" r:id="rId11"/>
    <p:sldId id="268" r:id="rId12"/>
    <p:sldId id="392" r:id="rId13"/>
    <p:sldId id="395" r:id="rId14"/>
    <p:sldId id="271" r:id="rId15"/>
    <p:sldId id="404" r:id="rId16"/>
    <p:sldId id="280" r:id="rId17"/>
    <p:sldId id="396" r:id="rId18"/>
    <p:sldId id="389" r:id="rId19"/>
    <p:sldId id="391" r:id="rId20"/>
    <p:sldId id="281" r:id="rId21"/>
    <p:sldId id="403" r:id="rId22"/>
  </p:sldIdLst>
  <p:sldSz cx="9144000" cy="6858000" type="screen4x3"/>
  <p:notesSz cx="9929813" cy="143557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E11"/>
    <a:srgbClr val="F9C600"/>
    <a:srgbClr val="132D47"/>
    <a:srgbClr val="70B1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55CD7A-BCE1-49EF-9BDA-41F73F30EE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071FB72-BE2D-45F0-B77A-4F194FC0B2FD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cs-CZ" sz="1800" b="1" dirty="0">
              <a:latin typeface="Arial Narrow" panose="020B0606020202030204" pitchFamily="34" charset="0"/>
            </a:rPr>
            <a:t>11/2019: Zahájení projektu nadnárodní spolupráce LE</a:t>
          </a:r>
          <a:endParaRPr lang="de-DE" sz="1800" b="1" dirty="0">
            <a:latin typeface="Arial Narrow" panose="020B0606020202030204" pitchFamily="34" charset="0"/>
          </a:endParaRPr>
        </a:p>
      </dgm:t>
    </dgm:pt>
    <dgm:pt modelId="{DDB6794B-EAFA-432C-AB33-882A48136687}" type="parTrans" cxnId="{13A77B0A-A758-4F32-ACA3-141D2700891A}">
      <dgm:prSet/>
      <dgm:spPr/>
      <dgm:t>
        <a:bodyPr/>
        <a:lstStyle/>
        <a:p>
          <a:endParaRPr lang="de-DE"/>
        </a:p>
      </dgm:t>
    </dgm:pt>
    <dgm:pt modelId="{021F2162-D9D5-4C7A-A23A-C9FDDC717752}" type="sibTrans" cxnId="{13A77B0A-A758-4F32-ACA3-141D2700891A}">
      <dgm:prSet/>
      <dgm:spPr/>
      <dgm:t>
        <a:bodyPr/>
        <a:lstStyle/>
        <a:p>
          <a:endParaRPr lang="de-DE"/>
        </a:p>
      </dgm:t>
    </dgm:pt>
    <dgm:pt modelId="{B94A7437-B763-4943-A076-7DCFB1AECDDB}">
      <dgm:prSet phldrT="[Text]" custT="1"/>
      <dgm:spPr/>
      <dgm:t>
        <a:bodyPr/>
        <a:lstStyle/>
        <a:p>
          <a:r>
            <a:rPr lang="de-DE" sz="1800" b="1" dirty="0">
              <a:latin typeface="Arial Narrow" panose="020B0606020202030204" pitchFamily="34" charset="0"/>
            </a:rPr>
            <a:t>09/2021: </a:t>
          </a:r>
          <a:r>
            <a:rPr lang="cs-CZ" sz="1800" b="1" dirty="0">
              <a:latin typeface="Arial Narrow" panose="020B0606020202030204" pitchFamily="34" charset="0"/>
            </a:rPr>
            <a:t>Podání nominační žádosti EHL u bavorského ministerstva kultury</a:t>
          </a:r>
          <a:endParaRPr lang="de-DE" sz="1800" b="1" dirty="0">
            <a:latin typeface="Arial Narrow" panose="020B0606020202030204" pitchFamily="34" charset="0"/>
          </a:endParaRPr>
        </a:p>
      </dgm:t>
    </dgm:pt>
    <dgm:pt modelId="{C5E9F106-16EF-494D-BABA-C21D8C220B77}" type="parTrans" cxnId="{ADFDC505-BAA2-4F65-83F7-97A2B5623B80}">
      <dgm:prSet/>
      <dgm:spPr/>
      <dgm:t>
        <a:bodyPr/>
        <a:lstStyle/>
        <a:p>
          <a:endParaRPr lang="de-DE"/>
        </a:p>
      </dgm:t>
    </dgm:pt>
    <dgm:pt modelId="{B4BC86C8-DC7A-4669-87BA-26F7A219871F}" type="sibTrans" cxnId="{ADFDC505-BAA2-4F65-83F7-97A2B5623B80}">
      <dgm:prSet/>
      <dgm:spPr/>
      <dgm:t>
        <a:bodyPr/>
        <a:lstStyle/>
        <a:p>
          <a:endParaRPr lang="de-DE"/>
        </a:p>
      </dgm:t>
    </dgm:pt>
    <dgm:pt modelId="{5AD6A4DB-0385-4D9C-9470-8444FD7D1BEC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de-DE" sz="1800" b="1" dirty="0">
              <a:latin typeface="Arial Narrow" panose="020B0606020202030204" pitchFamily="34" charset="0"/>
              <a:cs typeface="Arial" panose="020B0604020202020204" pitchFamily="34" charset="0"/>
            </a:rPr>
            <a:t>11/2021: </a:t>
          </a:r>
          <a:r>
            <a:rPr lang="cs-CZ" sz="1800" b="1" dirty="0">
              <a:latin typeface="Arial Narrow" panose="020B0606020202030204" pitchFamily="34" charset="0"/>
            </a:rPr>
            <a:t>Předložení nominace na úrovni německého spolkového </a:t>
          </a:r>
          <a:r>
            <a:rPr lang="de-DE" sz="1800" b="1" dirty="0">
              <a:latin typeface="Arial Narrow" panose="020B0606020202030204" pitchFamily="34" charset="0"/>
            </a:rPr>
            <a:t>MK</a:t>
          </a:r>
          <a:endParaRPr lang="de-DE" sz="1600" b="1" dirty="0"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9B6CCD12-A8CD-4ADC-8744-650DCA1B77B2}" type="parTrans" cxnId="{28DD2BE5-AC21-4BE1-954A-DA0A5C175949}">
      <dgm:prSet/>
      <dgm:spPr/>
      <dgm:t>
        <a:bodyPr/>
        <a:lstStyle/>
        <a:p>
          <a:endParaRPr lang="de-DE"/>
        </a:p>
      </dgm:t>
    </dgm:pt>
    <dgm:pt modelId="{56673953-0BD6-4B7F-8A14-4B9AC8BA20D8}" type="sibTrans" cxnId="{28DD2BE5-AC21-4BE1-954A-DA0A5C175949}">
      <dgm:prSet/>
      <dgm:spPr/>
      <dgm:t>
        <a:bodyPr/>
        <a:lstStyle/>
        <a:p>
          <a:endParaRPr lang="de-DE"/>
        </a:p>
      </dgm:t>
    </dgm:pt>
    <dgm:pt modelId="{2F49189A-B777-4BE7-813D-656CCC2C1CE0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de-DE" sz="2000" b="1" dirty="0">
              <a:latin typeface="Arial Narrow" panose="020B0606020202030204" pitchFamily="34" charset="0"/>
            </a:rPr>
            <a:t>5.10.2022</a:t>
          </a:r>
          <a:r>
            <a:rPr lang="cs-CZ" sz="2000" b="1" dirty="0">
              <a:latin typeface="Arial Narrow" panose="020B0606020202030204" pitchFamily="34" charset="0"/>
            </a:rPr>
            <a:t>: Oznámení oficiální nominace </a:t>
          </a:r>
          <a:r>
            <a:rPr lang="de-DE" sz="2000" b="1" dirty="0" err="1">
              <a:latin typeface="Arial Narrow" panose="020B0606020202030204" pitchFamily="34" charset="0"/>
            </a:rPr>
            <a:t>Cisterscapes</a:t>
          </a:r>
          <a:r>
            <a:rPr lang="cs-CZ" sz="2000" b="1" dirty="0">
              <a:latin typeface="Arial Narrow" panose="020B0606020202030204" pitchFamily="34" charset="0"/>
            </a:rPr>
            <a:t> za Německo</a:t>
          </a:r>
          <a:endParaRPr lang="de-DE" sz="2000" b="1" dirty="0">
            <a:latin typeface="Arial Narrow" panose="020B0606020202030204" pitchFamily="34" charset="0"/>
          </a:endParaRPr>
        </a:p>
      </dgm:t>
    </dgm:pt>
    <dgm:pt modelId="{B595C330-371E-4379-9251-850219628E47}" type="parTrans" cxnId="{3CD7E24F-E7E8-4702-BB85-FBC33A9D16D9}">
      <dgm:prSet/>
      <dgm:spPr/>
      <dgm:t>
        <a:bodyPr/>
        <a:lstStyle/>
        <a:p>
          <a:endParaRPr lang="de-DE"/>
        </a:p>
      </dgm:t>
    </dgm:pt>
    <dgm:pt modelId="{A3D4FB55-6B36-47C1-8A70-0E1CF1C5011F}" type="sibTrans" cxnId="{3CD7E24F-E7E8-4702-BB85-FBC33A9D16D9}">
      <dgm:prSet/>
      <dgm:spPr/>
      <dgm:t>
        <a:bodyPr/>
        <a:lstStyle/>
        <a:p>
          <a:endParaRPr lang="de-DE"/>
        </a:p>
      </dgm:t>
    </dgm:pt>
    <dgm:pt modelId="{5A011DAC-1E52-44F7-B191-EC99FED58A4E}">
      <dgm:prSet custT="1"/>
      <dgm:spPr/>
      <dgm:t>
        <a:bodyPr/>
        <a:lstStyle/>
        <a:p>
          <a:r>
            <a:rPr lang="de-DE" sz="2000" b="1" dirty="0">
              <a:latin typeface="Arial Narrow" panose="020B0606020202030204" pitchFamily="34" charset="0"/>
            </a:rPr>
            <a:t>1.H. 2024 </a:t>
          </a:r>
          <a:r>
            <a:rPr lang="cs-CZ" sz="2000" b="1" dirty="0">
              <a:latin typeface="Arial Narrow" panose="020B0606020202030204" pitchFamily="34" charset="0"/>
            </a:rPr>
            <a:t>Udělení označení "</a:t>
          </a:r>
          <a:r>
            <a:rPr lang="cs-CZ" sz="2000" b="1" dirty="0" err="1">
              <a:latin typeface="Arial Narrow" panose="020B0606020202030204" pitchFamily="34" charset="0"/>
            </a:rPr>
            <a:t>Heritage</a:t>
          </a:r>
          <a:r>
            <a:rPr lang="cs-CZ" sz="2000" b="1" dirty="0">
              <a:latin typeface="Arial Narrow" panose="020B0606020202030204" pitchFamily="34" charset="0"/>
            </a:rPr>
            <a:t> Label</a:t>
          </a:r>
          <a:endParaRPr lang="de-DE" sz="2000" b="1" dirty="0"/>
        </a:p>
      </dgm:t>
    </dgm:pt>
    <dgm:pt modelId="{8368DC76-85A2-40D7-B9C4-4080EE6DF1BF}" type="parTrans" cxnId="{F6F79D42-32FF-4AFF-B127-C021955F2118}">
      <dgm:prSet/>
      <dgm:spPr/>
      <dgm:t>
        <a:bodyPr/>
        <a:lstStyle/>
        <a:p>
          <a:endParaRPr lang="de-DE"/>
        </a:p>
      </dgm:t>
    </dgm:pt>
    <dgm:pt modelId="{C0F7667C-7ED1-49A8-BBC5-7D87218C4CC2}" type="sibTrans" cxnId="{F6F79D42-32FF-4AFF-B127-C021955F2118}">
      <dgm:prSet/>
      <dgm:spPr/>
      <dgm:t>
        <a:bodyPr/>
        <a:lstStyle/>
        <a:p>
          <a:endParaRPr lang="de-DE"/>
        </a:p>
      </dgm:t>
    </dgm:pt>
    <dgm:pt modelId="{07A25F88-CDAA-4A48-B6B9-14952C6DF51B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de-DE" sz="2000" b="1" dirty="0">
              <a:latin typeface="Arial Narrow" panose="020B0606020202030204" pitchFamily="34" charset="0"/>
            </a:rPr>
            <a:t>1. März 2023 </a:t>
          </a:r>
          <a:r>
            <a:rPr lang="cs-CZ" sz="2000" b="1" dirty="0">
              <a:latin typeface="Arial Narrow" panose="020B0606020202030204" pitchFamily="34" charset="0"/>
            </a:rPr>
            <a:t>Předložení žádosti </a:t>
          </a:r>
          <a:r>
            <a:rPr lang="de-DE" sz="2000" b="1" dirty="0">
              <a:latin typeface="Arial Narrow" panose="020B0606020202030204" pitchFamily="34" charset="0"/>
            </a:rPr>
            <a:t>E</a:t>
          </a:r>
          <a:r>
            <a:rPr lang="cs-CZ" sz="2000" b="1" dirty="0" err="1">
              <a:latin typeface="Arial Narrow" panose="020B0606020202030204" pitchFamily="34" charset="0"/>
            </a:rPr>
            <a:t>vropské</a:t>
          </a:r>
          <a:r>
            <a:rPr lang="cs-CZ" sz="2000" b="1" dirty="0">
              <a:latin typeface="Arial Narrow" panose="020B0606020202030204" pitchFamily="34" charset="0"/>
            </a:rPr>
            <a:t> </a:t>
          </a:r>
          <a:r>
            <a:rPr lang="de-DE" sz="2000" b="1" dirty="0" err="1">
              <a:latin typeface="Arial Narrow" panose="020B0606020202030204" pitchFamily="34" charset="0"/>
            </a:rPr>
            <a:t>Kom</a:t>
          </a:r>
          <a:r>
            <a:rPr lang="cs-CZ" sz="2000" b="1" dirty="0" err="1">
              <a:latin typeface="Arial Narrow" panose="020B0606020202030204" pitchFamily="34" charset="0"/>
            </a:rPr>
            <a:t>isi</a:t>
          </a:r>
          <a:r>
            <a:rPr lang="de-DE" sz="2000" b="1" dirty="0">
              <a:latin typeface="Arial Narrow" panose="020B0606020202030204" pitchFamily="34" charset="0"/>
            </a:rPr>
            <a:t> </a:t>
          </a:r>
        </a:p>
      </dgm:t>
    </dgm:pt>
    <dgm:pt modelId="{E94E4BF9-BC57-40DB-B77B-6DF30A90EB79}" type="parTrans" cxnId="{2203EFA5-A29C-45EF-BBDE-C100791BFCAB}">
      <dgm:prSet/>
      <dgm:spPr/>
      <dgm:t>
        <a:bodyPr/>
        <a:lstStyle/>
        <a:p>
          <a:endParaRPr lang="de-DE"/>
        </a:p>
      </dgm:t>
    </dgm:pt>
    <dgm:pt modelId="{96835AC6-4E69-4438-BCE0-C24D817ACE3B}" type="sibTrans" cxnId="{2203EFA5-A29C-45EF-BBDE-C100791BFCAB}">
      <dgm:prSet/>
      <dgm:spPr/>
      <dgm:t>
        <a:bodyPr/>
        <a:lstStyle/>
        <a:p>
          <a:endParaRPr lang="de-DE"/>
        </a:p>
      </dgm:t>
    </dgm:pt>
    <dgm:pt modelId="{22BF1875-4A15-47C5-A6B6-4356B2F70589}" type="pres">
      <dgm:prSet presAssocID="{B155CD7A-BCE1-49EF-9BDA-41F73F30EEB0}" presName="Name0" presStyleCnt="0">
        <dgm:presLayoutVars>
          <dgm:chMax val="7"/>
          <dgm:chPref val="7"/>
          <dgm:dir/>
        </dgm:presLayoutVars>
      </dgm:prSet>
      <dgm:spPr/>
    </dgm:pt>
    <dgm:pt modelId="{3587E406-40C2-426E-AE08-3225BA1D1B16}" type="pres">
      <dgm:prSet presAssocID="{B155CD7A-BCE1-49EF-9BDA-41F73F30EEB0}" presName="Name1" presStyleCnt="0"/>
      <dgm:spPr/>
    </dgm:pt>
    <dgm:pt modelId="{365DA331-2869-4CC3-B59C-FFE3128A2EBB}" type="pres">
      <dgm:prSet presAssocID="{B155CD7A-BCE1-49EF-9BDA-41F73F30EEB0}" presName="cycle" presStyleCnt="0"/>
      <dgm:spPr/>
    </dgm:pt>
    <dgm:pt modelId="{DF0ED3BA-8D74-46B4-92CA-EA838A4EF288}" type="pres">
      <dgm:prSet presAssocID="{B155CD7A-BCE1-49EF-9BDA-41F73F30EEB0}" presName="srcNode" presStyleLbl="node1" presStyleIdx="0" presStyleCnt="6"/>
      <dgm:spPr/>
    </dgm:pt>
    <dgm:pt modelId="{FBAA6E8D-EE43-47BF-B14A-A5B98D890A1C}" type="pres">
      <dgm:prSet presAssocID="{B155CD7A-BCE1-49EF-9BDA-41F73F30EEB0}" presName="conn" presStyleLbl="parChTrans1D2" presStyleIdx="0" presStyleCnt="1"/>
      <dgm:spPr/>
    </dgm:pt>
    <dgm:pt modelId="{EAA14991-C2DC-4B2D-BB2E-39A5874A9A63}" type="pres">
      <dgm:prSet presAssocID="{B155CD7A-BCE1-49EF-9BDA-41F73F30EEB0}" presName="extraNode" presStyleLbl="node1" presStyleIdx="0" presStyleCnt="6"/>
      <dgm:spPr/>
    </dgm:pt>
    <dgm:pt modelId="{B8ABE3AD-CE6F-4217-9F25-5B2B97D9D2AD}" type="pres">
      <dgm:prSet presAssocID="{B155CD7A-BCE1-49EF-9BDA-41F73F30EEB0}" presName="dstNode" presStyleLbl="node1" presStyleIdx="0" presStyleCnt="6"/>
      <dgm:spPr/>
    </dgm:pt>
    <dgm:pt modelId="{B4B9A2E4-68F3-4F2A-AB02-236FE20B64EC}" type="pres">
      <dgm:prSet presAssocID="{F071FB72-BE2D-45F0-B77A-4F194FC0B2FD}" presName="text_1" presStyleLbl="node1" presStyleIdx="0" presStyleCnt="6">
        <dgm:presLayoutVars>
          <dgm:bulletEnabled val="1"/>
        </dgm:presLayoutVars>
      </dgm:prSet>
      <dgm:spPr/>
    </dgm:pt>
    <dgm:pt modelId="{C4E83B0C-3FAE-4C63-8607-4621ACFC9481}" type="pres">
      <dgm:prSet presAssocID="{F071FB72-BE2D-45F0-B77A-4F194FC0B2FD}" presName="accent_1" presStyleCnt="0"/>
      <dgm:spPr/>
    </dgm:pt>
    <dgm:pt modelId="{94D1E40D-16C7-4DE5-BCCC-0C5A2F07155A}" type="pres">
      <dgm:prSet presAssocID="{F071FB72-BE2D-45F0-B77A-4F194FC0B2FD}" presName="accentRepeatNode" presStyleLbl="solidFgAcc1" presStyleIdx="0" presStyleCnt="6"/>
      <dgm:spPr/>
    </dgm:pt>
    <dgm:pt modelId="{D84C2D44-B2A8-4817-AFBE-B8A9F9F47CBC}" type="pres">
      <dgm:prSet presAssocID="{B94A7437-B763-4943-A076-7DCFB1AECDDB}" presName="text_2" presStyleLbl="node1" presStyleIdx="1" presStyleCnt="6">
        <dgm:presLayoutVars>
          <dgm:bulletEnabled val="1"/>
        </dgm:presLayoutVars>
      </dgm:prSet>
      <dgm:spPr/>
    </dgm:pt>
    <dgm:pt modelId="{696AEC07-15D8-4167-8D00-E052CA207675}" type="pres">
      <dgm:prSet presAssocID="{B94A7437-B763-4943-A076-7DCFB1AECDDB}" presName="accent_2" presStyleCnt="0"/>
      <dgm:spPr/>
    </dgm:pt>
    <dgm:pt modelId="{D1683E18-481C-4F8E-9B6C-69B7581EE218}" type="pres">
      <dgm:prSet presAssocID="{B94A7437-B763-4943-A076-7DCFB1AECDDB}" presName="accentRepeatNode" presStyleLbl="solidFgAcc1" presStyleIdx="1" presStyleCnt="6"/>
      <dgm:spPr/>
    </dgm:pt>
    <dgm:pt modelId="{F7DFD5B1-4B7D-4872-85DB-99CDB3AE5D49}" type="pres">
      <dgm:prSet presAssocID="{5AD6A4DB-0385-4D9C-9470-8444FD7D1BEC}" presName="text_3" presStyleLbl="node1" presStyleIdx="2" presStyleCnt="6">
        <dgm:presLayoutVars>
          <dgm:bulletEnabled val="1"/>
        </dgm:presLayoutVars>
      </dgm:prSet>
      <dgm:spPr/>
    </dgm:pt>
    <dgm:pt modelId="{061F73FC-AB3D-4E2C-90D5-292B42D414A6}" type="pres">
      <dgm:prSet presAssocID="{5AD6A4DB-0385-4D9C-9470-8444FD7D1BEC}" presName="accent_3" presStyleCnt="0"/>
      <dgm:spPr/>
    </dgm:pt>
    <dgm:pt modelId="{60D1CFE5-76D9-43A6-9BBF-77D4C1B45D1B}" type="pres">
      <dgm:prSet presAssocID="{5AD6A4DB-0385-4D9C-9470-8444FD7D1BEC}" presName="accentRepeatNode" presStyleLbl="solidFgAcc1" presStyleIdx="2" presStyleCnt="6"/>
      <dgm:spPr/>
    </dgm:pt>
    <dgm:pt modelId="{5E1021C6-64F3-432E-A708-AC7312AF41A9}" type="pres">
      <dgm:prSet presAssocID="{2F49189A-B777-4BE7-813D-656CCC2C1CE0}" presName="text_4" presStyleLbl="node1" presStyleIdx="3" presStyleCnt="6">
        <dgm:presLayoutVars>
          <dgm:bulletEnabled val="1"/>
        </dgm:presLayoutVars>
      </dgm:prSet>
      <dgm:spPr/>
    </dgm:pt>
    <dgm:pt modelId="{C739EAA2-C8BC-4CEE-B7EC-95E205A83C38}" type="pres">
      <dgm:prSet presAssocID="{2F49189A-B777-4BE7-813D-656CCC2C1CE0}" presName="accent_4" presStyleCnt="0"/>
      <dgm:spPr/>
    </dgm:pt>
    <dgm:pt modelId="{EC17FB46-AF00-4A10-A032-6948B24490C6}" type="pres">
      <dgm:prSet presAssocID="{2F49189A-B777-4BE7-813D-656CCC2C1CE0}" presName="accentRepeatNode" presStyleLbl="solidFgAcc1" presStyleIdx="3" presStyleCnt="6"/>
      <dgm:spPr/>
    </dgm:pt>
    <dgm:pt modelId="{C6F3AC43-FD58-4724-A0EA-B2CB970BD3FA}" type="pres">
      <dgm:prSet presAssocID="{07A25F88-CDAA-4A48-B6B9-14952C6DF51B}" presName="text_5" presStyleLbl="node1" presStyleIdx="4" presStyleCnt="6">
        <dgm:presLayoutVars>
          <dgm:bulletEnabled val="1"/>
        </dgm:presLayoutVars>
      </dgm:prSet>
      <dgm:spPr/>
    </dgm:pt>
    <dgm:pt modelId="{E4255484-D165-435C-8117-5C4DCF6C2708}" type="pres">
      <dgm:prSet presAssocID="{07A25F88-CDAA-4A48-B6B9-14952C6DF51B}" presName="accent_5" presStyleCnt="0"/>
      <dgm:spPr/>
    </dgm:pt>
    <dgm:pt modelId="{CE1F9A4B-59BE-4CB7-9F6A-AF8CEBA3F757}" type="pres">
      <dgm:prSet presAssocID="{07A25F88-CDAA-4A48-B6B9-14952C6DF51B}" presName="accentRepeatNode" presStyleLbl="solidFgAcc1" presStyleIdx="4" presStyleCnt="6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3B906050-4484-4666-BA96-85AC883B5DCF}" type="pres">
      <dgm:prSet presAssocID="{5A011DAC-1E52-44F7-B191-EC99FED58A4E}" presName="text_6" presStyleLbl="node1" presStyleIdx="5" presStyleCnt="6" custLinFactNeighborX="36243" custLinFactNeighborY="-6261">
        <dgm:presLayoutVars>
          <dgm:bulletEnabled val="1"/>
        </dgm:presLayoutVars>
      </dgm:prSet>
      <dgm:spPr/>
    </dgm:pt>
    <dgm:pt modelId="{212D7924-57B7-491C-AEFF-14645A18897A}" type="pres">
      <dgm:prSet presAssocID="{5A011DAC-1E52-44F7-B191-EC99FED58A4E}" presName="accent_6" presStyleCnt="0"/>
      <dgm:spPr/>
    </dgm:pt>
    <dgm:pt modelId="{E1B217DA-D29A-442C-84C7-438BFED746CE}" type="pres">
      <dgm:prSet presAssocID="{5A011DAC-1E52-44F7-B191-EC99FED58A4E}" presName="accentRepeatNode" presStyleLbl="solidFgAcc1" presStyleIdx="5" presStyleCnt="6"/>
      <dgm:spPr/>
    </dgm:pt>
  </dgm:ptLst>
  <dgm:cxnLst>
    <dgm:cxn modelId="{ADFDC505-BAA2-4F65-83F7-97A2B5623B80}" srcId="{B155CD7A-BCE1-49EF-9BDA-41F73F30EEB0}" destId="{B94A7437-B763-4943-A076-7DCFB1AECDDB}" srcOrd="1" destOrd="0" parTransId="{C5E9F106-16EF-494D-BABA-C21D8C220B77}" sibTransId="{B4BC86C8-DC7A-4669-87BA-26F7A219871F}"/>
    <dgm:cxn modelId="{13A77B0A-A758-4F32-ACA3-141D2700891A}" srcId="{B155CD7A-BCE1-49EF-9BDA-41F73F30EEB0}" destId="{F071FB72-BE2D-45F0-B77A-4F194FC0B2FD}" srcOrd="0" destOrd="0" parTransId="{DDB6794B-EAFA-432C-AB33-882A48136687}" sibTransId="{021F2162-D9D5-4C7A-A23A-C9FDDC717752}"/>
    <dgm:cxn modelId="{C023EB0A-BC59-41FD-95D1-940DC758E062}" type="presOf" srcId="{021F2162-D9D5-4C7A-A23A-C9FDDC717752}" destId="{FBAA6E8D-EE43-47BF-B14A-A5B98D890A1C}" srcOrd="0" destOrd="0" presId="urn:microsoft.com/office/officeart/2008/layout/VerticalCurvedList"/>
    <dgm:cxn modelId="{8ECDD520-BF6F-4A4E-BD1F-29BFFBB4306E}" type="presOf" srcId="{B155CD7A-BCE1-49EF-9BDA-41F73F30EEB0}" destId="{22BF1875-4A15-47C5-A6B6-4356B2F70589}" srcOrd="0" destOrd="0" presId="urn:microsoft.com/office/officeart/2008/layout/VerticalCurvedList"/>
    <dgm:cxn modelId="{FADB2628-5041-4F03-AEFC-99E09F4BE0F2}" type="presOf" srcId="{5AD6A4DB-0385-4D9C-9470-8444FD7D1BEC}" destId="{F7DFD5B1-4B7D-4872-85DB-99CDB3AE5D49}" srcOrd="0" destOrd="0" presId="urn:microsoft.com/office/officeart/2008/layout/VerticalCurvedList"/>
    <dgm:cxn modelId="{F6F79D42-32FF-4AFF-B127-C021955F2118}" srcId="{B155CD7A-BCE1-49EF-9BDA-41F73F30EEB0}" destId="{5A011DAC-1E52-44F7-B191-EC99FED58A4E}" srcOrd="5" destOrd="0" parTransId="{8368DC76-85A2-40D7-B9C4-4080EE6DF1BF}" sibTransId="{C0F7667C-7ED1-49A8-BBC5-7D87218C4CC2}"/>
    <dgm:cxn modelId="{3CD7E24F-E7E8-4702-BB85-FBC33A9D16D9}" srcId="{B155CD7A-BCE1-49EF-9BDA-41F73F30EEB0}" destId="{2F49189A-B777-4BE7-813D-656CCC2C1CE0}" srcOrd="3" destOrd="0" parTransId="{B595C330-371E-4379-9251-850219628E47}" sibTransId="{A3D4FB55-6B36-47C1-8A70-0E1CF1C5011F}"/>
    <dgm:cxn modelId="{F1918851-0EB1-44F7-97EF-604A6324F1CA}" type="presOf" srcId="{2F49189A-B777-4BE7-813D-656CCC2C1CE0}" destId="{5E1021C6-64F3-432E-A708-AC7312AF41A9}" srcOrd="0" destOrd="0" presId="urn:microsoft.com/office/officeart/2008/layout/VerticalCurvedList"/>
    <dgm:cxn modelId="{2203EFA5-A29C-45EF-BBDE-C100791BFCAB}" srcId="{B155CD7A-BCE1-49EF-9BDA-41F73F30EEB0}" destId="{07A25F88-CDAA-4A48-B6B9-14952C6DF51B}" srcOrd="4" destOrd="0" parTransId="{E94E4BF9-BC57-40DB-B77B-6DF30A90EB79}" sibTransId="{96835AC6-4E69-4438-BCE0-C24D817ACE3B}"/>
    <dgm:cxn modelId="{3A0D1BA9-1B6F-4D41-AC39-0F92188FFE37}" type="presOf" srcId="{07A25F88-CDAA-4A48-B6B9-14952C6DF51B}" destId="{C6F3AC43-FD58-4724-A0EA-B2CB970BD3FA}" srcOrd="0" destOrd="0" presId="urn:microsoft.com/office/officeart/2008/layout/VerticalCurvedList"/>
    <dgm:cxn modelId="{6FB8E0AB-D008-4C22-8A55-6B92F997BA5B}" type="presOf" srcId="{B94A7437-B763-4943-A076-7DCFB1AECDDB}" destId="{D84C2D44-B2A8-4817-AFBE-B8A9F9F47CBC}" srcOrd="0" destOrd="0" presId="urn:microsoft.com/office/officeart/2008/layout/VerticalCurvedList"/>
    <dgm:cxn modelId="{8A6F39C8-F772-4970-86CB-F9E1B45516C4}" type="presOf" srcId="{5A011DAC-1E52-44F7-B191-EC99FED58A4E}" destId="{3B906050-4484-4666-BA96-85AC883B5DCF}" srcOrd="0" destOrd="0" presId="urn:microsoft.com/office/officeart/2008/layout/VerticalCurvedList"/>
    <dgm:cxn modelId="{28DD2BE5-AC21-4BE1-954A-DA0A5C175949}" srcId="{B155CD7A-BCE1-49EF-9BDA-41F73F30EEB0}" destId="{5AD6A4DB-0385-4D9C-9470-8444FD7D1BEC}" srcOrd="2" destOrd="0" parTransId="{9B6CCD12-A8CD-4ADC-8744-650DCA1B77B2}" sibTransId="{56673953-0BD6-4B7F-8A14-4B9AC8BA20D8}"/>
    <dgm:cxn modelId="{8578F2E6-4D32-4CBD-89A5-1B276736E359}" type="presOf" srcId="{F071FB72-BE2D-45F0-B77A-4F194FC0B2FD}" destId="{B4B9A2E4-68F3-4F2A-AB02-236FE20B64EC}" srcOrd="0" destOrd="0" presId="urn:microsoft.com/office/officeart/2008/layout/VerticalCurvedList"/>
    <dgm:cxn modelId="{9DEB9FF1-DF1A-4ECD-958E-E536F4B188B7}" type="presParOf" srcId="{22BF1875-4A15-47C5-A6B6-4356B2F70589}" destId="{3587E406-40C2-426E-AE08-3225BA1D1B16}" srcOrd="0" destOrd="0" presId="urn:microsoft.com/office/officeart/2008/layout/VerticalCurvedList"/>
    <dgm:cxn modelId="{86574266-8AE2-4BF1-95BC-787F9A2FEFB3}" type="presParOf" srcId="{3587E406-40C2-426E-AE08-3225BA1D1B16}" destId="{365DA331-2869-4CC3-B59C-FFE3128A2EBB}" srcOrd="0" destOrd="0" presId="urn:microsoft.com/office/officeart/2008/layout/VerticalCurvedList"/>
    <dgm:cxn modelId="{898D50B6-5488-4387-A5CC-564FDC500926}" type="presParOf" srcId="{365DA331-2869-4CC3-B59C-FFE3128A2EBB}" destId="{DF0ED3BA-8D74-46B4-92CA-EA838A4EF288}" srcOrd="0" destOrd="0" presId="urn:microsoft.com/office/officeart/2008/layout/VerticalCurvedList"/>
    <dgm:cxn modelId="{185D2B2D-CBB8-4E38-A188-30CEF2E172D4}" type="presParOf" srcId="{365DA331-2869-4CC3-B59C-FFE3128A2EBB}" destId="{FBAA6E8D-EE43-47BF-B14A-A5B98D890A1C}" srcOrd="1" destOrd="0" presId="urn:microsoft.com/office/officeart/2008/layout/VerticalCurvedList"/>
    <dgm:cxn modelId="{38E356E0-6493-4FEC-A9FF-8AECFF1CE957}" type="presParOf" srcId="{365DA331-2869-4CC3-B59C-FFE3128A2EBB}" destId="{EAA14991-C2DC-4B2D-BB2E-39A5874A9A63}" srcOrd="2" destOrd="0" presId="urn:microsoft.com/office/officeart/2008/layout/VerticalCurvedList"/>
    <dgm:cxn modelId="{9D2A6908-FC7F-47F4-ACE8-064572D6161D}" type="presParOf" srcId="{365DA331-2869-4CC3-B59C-FFE3128A2EBB}" destId="{B8ABE3AD-CE6F-4217-9F25-5B2B97D9D2AD}" srcOrd="3" destOrd="0" presId="urn:microsoft.com/office/officeart/2008/layout/VerticalCurvedList"/>
    <dgm:cxn modelId="{D9D52BC8-EDF0-416D-AA94-B4AC58ADFEB2}" type="presParOf" srcId="{3587E406-40C2-426E-AE08-3225BA1D1B16}" destId="{B4B9A2E4-68F3-4F2A-AB02-236FE20B64EC}" srcOrd="1" destOrd="0" presId="urn:microsoft.com/office/officeart/2008/layout/VerticalCurvedList"/>
    <dgm:cxn modelId="{587D1F6B-4FFB-4703-B597-ABC08F7BF665}" type="presParOf" srcId="{3587E406-40C2-426E-AE08-3225BA1D1B16}" destId="{C4E83B0C-3FAE-4C63-8607-4621ACFC9481}" srcOrd="2" destOrd="0" presId="urn:microsoft.com/office/officeart/2008/layout/VerticalCurvedList"/>
    <dgm:cxn modelId="{96B8ED8A-68E5-428E-BC61-57F184009392}" type="presParOf" srcId="{C4E83B0C-3FAE-4C63-8607-4621ACFC9481}" destId="{94D1E40D-16C7-4DE5-BCCC-0C5A2F07155A}" srcOrd="0" destOrd="0" presId="urn:microsoft.com/office/officeart/2008/layout/VerticalCurvedList"/>
    <dgm:cxn modelId="{283FFD48-1BC1-4C9B-8685-E8EE82231DEE}" type="presParOf" srcId="{3587E406-40C2-426E-AE08-3225BA1D1B16}" destId="{D84C2D44-B2A8-4817-AFBE-B8A9F9F47CBC}" srcOrd="3" destOrd="0" presId="urn:microsoft.com/office/officeart/2008/layout/VerticalCurvedList"/>
    <dgm:cxn modelId="{D0D91A81-6584-4924-BC4D-7D220A2228BD}" type="presParOf" srcId="{3587E406-40C2-426E-AE08-3225BA1D1B16}" destId="{696AEC07-15D8-4167-8D00-E052CA207675}" srcOrd="4" destOrd="0" presId="urn:microsoft.com/office/officeart/2008/layout/VerticalCurvedList"/>
    <dgm:cxn modelId="{5932B094-F45A-4634-B89A-6BF725140B0F}" type="presParOf" srcId="{696AEC07-15D8-4167-8D00-E052CA207675}" destId="{D1683E18-481C-4F8E-9B6C-69B7581EE218}" srcOrd="0" destOrd="0" presId="urn:microsoft.com/office/officeart/2008/layout/VerticalCurvedList"/>
    <dgm:cxn modelId="{9D516F51-1904-4F8E-8B94-0574BF9A1B99}" type="presParOf" srcId="{3587E406-40C2-426E-AE08-3225BA1D1B16}" destId="{F7DFD5B1-4B7D-4872-85DB-99CDB3AE5D49}" srcOrd="5" destOrd="0" presId="urn:microsoft.com/office/officeart/2008/layout/VerticalCurvedList"/>
    <dgm:cxn modelId="{1D472860-EE4F-414C-BE5A-42D1E30CC57D}" type="presParOf" srcId="{3587E406-40C2-426E-AE08-3225BA1D1B16}" destId="{061F73FC-AB3D-4E2C-90D5-292B42D414A6}" srcOrd="6" destOrd="0" presId="urn:microsoft.com/office/officeart/2008/layout/VerticalCurvedList"/>
    <dgm:cxn modelId="{1F0CA68F-2280-491F-B965-7A887158D96D}" type="presParOf" srcId="{061F73FC-AB3D-4E2C-90D5-292B42D414A6}" destId="{60D1CFE5-76D9-43A6-9BBF-77D4C1B45D1B}" srcOrd="0" destOrd="0" presId="urn:microsoft.com/office/officeart/2008/layout/VerticalCurvedList"/>
    <dgm:cxn modelId="{DFBA5357-D655-4A6E-A293-4C65E41001F4}" type="presParOf" srcId="{3587E406-40C2-426E-AE08-3225BA1D1B16}" destId="{5E1021C6-64F3-432E-A708-AC7312AF41A9}" srcOrd="7" destOrd="0" presId="urn:microsoft.com/office/officeart/2008/layout/VerticalCurvedList"/>
    <dgm:cxn modelId="{DC82C0A5-0D0F-4F76-B62A-53175DDB59F0}" type="presParOf" srcId="{3587E406-40C2-426E-AE08-3225BA1D1B16}" destId="{C739EAA2-C8BC-4CEE-B7EC-95E205A83C38}" srcOrd="8" destOrd="0" presId="urn:microsoft.com/office/officeart/2008/layout/VerticalCurvedList"/>
    <dgm:cxn modelId="{0C8C5E5A-BD20-4D76-93A1-7FC9720417A4}" type="presParOf" srcId="{C739EAA2-C8BC-4CEE-B7EC-95E205A83C38}" destId="{EC17FB46-AF00-4A10-A032-6948B24490C6}" srcOrd="0" destOrd="0" presId="urn:microsoft.com/office/officeart/2008/layout/VerticalCurvedList"/>
    <dgm:cxn modelId="{D1A02F7F-A27B-4A23-8BB3-04F67C74CAE8}" type="presParOf" srcId="{3587E406-40C2-426E-AE08-3225BA1D1B16}" destId="{C6F3AC43-FD58-4724-A0EA-B2CB970BD3FA}" srcOrd="9" destOrd="0" presId="urn:microsoft.com/office/officeart/2008/layout/VerticalCurvedList"/>
    <dgm:cxn modelId="{B2D47070-EB81-4256-B250-389CDEE4E262}" type="presParOf" srcId="{3587E406-40C2-426E-AE08-3225BA1D1B16}" destId="{E4255484-D165-435C-8117-5C4DCF6C2708}" srcOrd="10" destOrd="0" presId="urn:microsoft.com/office/officeart/2008/layout/VerticalCurvedList"/>
    <dgm:cxn modelId="{9DD367F5-A199-454E-87C6-A9A46B11F90D}" type="presParOf" srcId="{E4255484-D165-435C-8117-5C4DCF6C2708}" destId="{CE1F9A4B-59BE-4CB7-9F6A-AF8CEBA3F757}" srcOrd="0" destOrd="0" presId="urn:microsoft.com/office/officeart/2008/layout/VerticalCurvedList"/>
    <dgm:cxn modelId="{BC52FD45-41E1-4FBF-9094-7BAE479E8EC0}" type="presParOf" srcId="{3587E406-40C2-426E-AE08-3225BA1D1B16}" destId="{3B906050-4484-4666-BA96-85AC883B5DCF}" srcOrd="11" destOrd="0" presId="urn:microsoft.com/office/officeart/2008/layout/VerticalCurvedList"/>
    <dgm:cxn modelId="{334B234C-3F4C-4474-97D5-7D8B84DDCC9D}" type="presParOf" srcId="{3587E406-40C2-426E-AE08-3225BA1D1B16}" destId="{212D7924-57B7-491C-AEFF-14645A18897A}" srcOrd="12" destOrd="0" presId="urn:microsoft.com/office/officeart/2008/layout/VerticalCurvedList"/>
    <dgm:cxn modelId="{343D6075-5CCB-4B03-8601-65435B49AEBB}" type="presParOf" srcId="{212D7924-57B7-491C-AEFF-14645A18897A}" destId="{E1B217DA-D29A-442C-84C7-438BFED746C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A6E8D-EE43-47BF-B14A-A5B98D890A1C}">
      <dsp:nvSpPr>
        <dsp:cNvPr id="0" name=""/>
        <dsp:cNvSpPr/>
      </dsp:nvSpPr>
      <dsp:spPr>
        <a:xfrm>
          <a:off x="-6130753" y="-937984"/>
          <a:ext cx="7297969" cy="7297969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9A2E4-68F3-4F2A-AB02-236FE20B64EC}">
      <dsp:nvSpPr>
        <dsp:cNvPr id="0" name=""/>
        <dsp:cNvSpPr/>
      </dsp:nvSpPr>
      <dsp:spPr>
        <a:xfrm>
          <a:off x="434659" y="285522"/>
          <a:ext cx="7629014" cy="570828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9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 Narrow" panose="020B0606020202030204" pitchFamily="34" charset="0"/>
            </a:rPr>
            <a:t>11/2019: Zahájení projektu nadnárodní spolupráce LE</a:t>
          </a:r>
          <a:endParaRPr lang="de-DE" sz="1800" b="1" kern="1200" dirty="0">
            <a:latin typeface="Arial Narrow" panose="020B0606020202030204" pitchFamily="34" charset="0"/>
          </a:endParaRPr>
        </a:p>
      </dsp:txBody>
      <dsp:txXfrm>
        <a:off x="434659" y="285522"/>
        <a:ext cx="7629014" cy="570828"/>
      </dsp:txXfrm>
    </dsp:sp>
    <dsp:sp modelId="{94D1E40D-16C7-4DE5-BCCC-0C5A2F07155A}">
      <dsp:nvSpPr>
        <dsp:cNvPr id="0" name=""/>
        <dsp:cNvSpPr/>
      </dsp:nvSpPr>
      <dsp:spPr>
        <a:xfrm>
          <a:off x="77892" y="214169"/>
          <a:ext cx="713535" cy="713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C2D44-B2A8-4817-AFBE-B8A9F9F47CBC}">
      <dsp:nvSpPr>
        <dsp:cNvPr id="0" name=""/>
        <dsp:cNvSpPr/>
      </dsp:nvSpPr>
      <dsp:spPr>
        <a:xfrm>
          <a:off x="904205" y="1141656"/>
          <a:ext cx="7159469" cy="5708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9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latin typeface="Arial Narrow" panose="020B0606020202030204" pitchFamily="34" charset="0"/>
            </a:rPr>
            <a:t>09/2021: </a:t>
          </a:r>
          <a:r>
            <a:rPr lang="cs-CZ" sz="1800" b="1" kern="1200" dirty="0">
              <a:latin typeface="Arial Narrow" panose="020B0606020202030204" pitchFamily="34" charset="0"/>
            </a:rPr>
            <a:t>Podání nominační žádosti EHL u bavorského ministerstva kultury</a:t>
          </a:r>
          <a:endParaRPr lang="de-DE" sz="1800" b="1" kern="1200" dirty="0">
            <a:latin typeface="Arial Narrow" panose="020B0606020202030204" pitchFamily="34" charset="0"/>
          </a:endParaRPr>
        </a:p>
      </dsp:txBody>
      <dsp:txXfrm>
        <a:off x="904205" y="1141656"/>
        <a:ext cx="7159469" cy="570828"/>
      </dsp:txXfrm>
    </dsp:sp>
    <dsp:sp modelId="{D1683E18-481C-4F8E-9B6C-69B7581EE218}">
      <dsp:nvSpPr>
        <dsp:cNvPr id="0" name=""/>
        <dsp:cNvSpPr/>
      </dsp:nvSpPr>
      <dsp:spPr>
        <a:xfrm>
          <a:off x="547437" y="1070302"/>
          <a:ext cx="713535" cy="713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DFD5B1-4B7D-4872-85DB-99CDB3AE5D49}">
      <dsp:nvSpPr>
        <dsp:cNvPr id="0" name=""/>
        <dsp:cNvSpPr/>
      </dsp:nvSpPr>
      <dsp:spPr>
        <a:xfrm>
          <a:off x="1118916" y="1997790"/>
          <a:ext cx="6944757" cy="57082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9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latin typeface="Arial Narrow" panose="020B0606020202030204" pitchFamily="34" charset="0"/>
              <a:cs typeface="Arial" panose="020B0604020202020204" pitchFamily="34" charset="0"/>
            </a:rPr>
            <a:t>11/2021: </a:t>
          </a:r>
          <a:r>
            <a:rPr lang="cs-CZ" sz="1800" b="1" kern="1200" dirty="0">
              <a:latin typeface="Arial Narrow" panose="020B0606020202030204" pitchFamily="34" charset="0"/>
            </a:rPr>
            <a:t>Předložení nominace na úrovni německého spolkového </a:t>
          </a:r>
          <a:r>
            <a:rPr lang="de-DE" sz="1800" b="1" kern="1200" dirty="0">
              <a:latin typeface="Arial Narrow" panose="020B0606020202030204" pitchFamily="34" charset="0"/>
            </a:rPr>
            <a:t>MK</a:t>
          </a:r>
          <a:endParaRPr lang="de-DE" sz="1600" b="1" kern="1200" dirty="0"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1118916" y="1997790"/>
        <a:ext cx="6944757" cy="570828"/>
      </dsp:txXfrm>
    </dsp:sp>
    <dsp:sp modelId="{60D1CFE5-76D9-43A6-9BBF-77D4C1B45D1B}">
      <dsp:nvSpPr>
        <dsp:cNvPr id="0" name=""/>
        <dsp:cNvSpPr/>
      </dsp:nvSpPr>
      <dsp:spPr>
        <a:xfrm>
          <a:off x="762148" y="1926436"/>
          <a:ext cx="713535" cy="713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021C6-64F3-432E-A708-AC7312AF41A9}">
      <dsp:nvSpPr>
        <dsp:cNvPr id="0" name=""/>
        <dsp:cNvSpPr/>
      </dsp:nvSpPr>
      <dsp:spPr>
        <a:xfrm>
          <a:off x="1118916" y="2853382"/>
          <a:ext cx="6944757" cy="570828"/>
        </a:xfrm>
        <a:prstGeom prst="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9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Arial Narrow" panose="020B0606020202030204" pitchFamily="34" charset="0"/>
            </a:rPr>
            <a:t>5.10.2022</a:t>
          </a:r>
          <a:r>
            <a:rPr lang="cs-CZ" sz="2000" b="1" kern="1200" dirty="0">
              <a:latin typeface="Arial Narrow" panose="020B0606020202030204" pitchFamily="34" charset="0"/>
            </a:rPr>
            <a:t>: Oznámení oficiální nominace </a:t>
          </a:r>
          <a:r>
            <a:rPr lang="de-DE" sz="2000" b="1" kern="1200" dirty="0" err="1">
              <a:latin typeface="Arial Narrow" panose="020B0606020202030204" pitchFamily="34" charset="0"/>
            </a:rPr>
            <a:t>Cisterscapes</a:t>
          </a:r>
          <a:r>
            <a:rPr lang="cs-CZ" sz="2000" b="1" kern="1200" dirty="0">
              <a:latin typeface="Arial Narrow" panose="020B0606020202030204" pitchFamily="34" charset="0"/>
            </a:rPr>
            <a:t> za Německo</a:t>
          </a:r>
          <a:endParaRPr lang="de-DE" sz="2000" b="1" kern="1200" dirty="0">
            <a:latin typeface="Arial Narrow" panose="020B0606020202030204" pitchFamily="34" charset="0"/>
          </a:endParaRPr>
        </a:p>
      </dsp:txBody>
      <dsp:txXfrm>
        <a:off x="1118916" y="2853382"/>
        <a:ext cx="6944757" cy="570828"/>
      </dsp:txXfrm>
    </dsp:sp>
    <dsp:sp modelId="{EC17FB46-AF00-4A10-A032-6948B24490C6}">
      <dsp:nvSpPr>
        <dsp:cNvPr id="0" name=""/>
        <dsp:cNvSpPr/>
      </dsp:nvSpPr>
      <dsp:spPr>
        <a:xfrm>
          <a:off x="762148" y="2782028"/>
          <a:ext cx="713535" cy="713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F3AC43-FD58-4724-A0EA-B2CB970BD3FA}">
      <dsp:nvSpPr>
        <dsp:cNvPr id="0" name=""/>
        <dsp:cNvSpPr/>
      </dsp:nvSpPr>
      <dsp:spPr>
        <a:xfrm>
          <a:off x="904205" y="3709516"/>
          <a:ext cx="7159469" cy="570828"/>
        </a:xfrm>
        <a:prstGeom prst="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9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Arial Narrow" panose="020B0606020202030204" pitchFamily="34" charset="0"/>
            </a:rPr>
            <a:t>1. März 2023 </a:t>
          </a:r>
          <a:r>
            <a:rPr lang="cs-CZ" sz="2000" b="1" kern="1200" dirty="0">
              <a:latin typeface="Arial Narrow" panose="020B0606020202030204" pitchFamily="34" charset="0"/>
            </a:rPr>
            <a:t>Předložení žádosti </a:t>
          </a:r>
          <a:r>
            <a:rPr lang="de-DE" sz="2000" b="1" kern="1200" dirty="0">
              <a:latin typeface="Arial Narrow" panose="020B0606020202030204" pitchFamily="34" charset="0"/>
            </a:rPr>
            <a:t>E</a:t>
          </a:r>
          <a:r>
            <a:rPr lang="cs-CZ" sz="2000" b="1" kern="1200" dirty="0" err="1">
              <a:latin typeface="Arial Narrow" panose="020B0606020202030204" pitchFamily="34" charset="0"/>
            </a:rPr>
            <a:t>vropské</a:t>
          </a:r>
          <a:r>
            <a:rPr lang="cs-CZ" sz="2000" b="1" kern="1200" dirty="0">
              <a:latin typeface="Arial Narrow" panose="020B0606020202030204" pitchFamily="34" charset="0"/>
            </a:rPr>
            <a:t> </a:t>
          </a:r>
          <a:r>
            <a:rPr lang="de-DE" sz="2000" b="1" kern="1200" dirty="0" err="1">
              <a:latin typeface="Arial Narrow" panose="020B0606020202030204" pitchFamily="34" charset="0"/>
            </a:rPr>
            <a:t>Kom</a:t>
          </a:r>
          <a:r>
            <a:rPr lang="cs-CZ" sz="2000" b="1" kern="1200" dirty="0" err="1">
              <a:latin typeface="Arial Narrow" panose="020B0606020202030204" pitchFamily="34" charset="0"/>
            </a:rPr>
            <a:t>isi</a:t>
          </a:r>
          <a:r>
            <a:rPr lang="de-DE" sz="2000" b="1" kern="1200" dirty="0">
              <a:latin typeface="Arial Narrow" panose="020B0606020202030204" pitchFamily="34" charset="0"/>
            </a:rPr>
            <a:t> </a:t>
          </a:r>
        </a:p>
      </dsp:txBody>
      <dsp:txXfrm>
        <a:off x="904205" y="3709516"/>
        <a:ext cx="7159469" cy="570828"/>
      </dsp:txXfrm>
    </dsp:sp>
    <dsp:sp modelId="{CE1F9A4B-59BE-4CB7-9F6A-AF8CEBA3F757}">
      <dsp:nvSpPr>
        <dsp:cNvPr id="0" name=""/>
        <dsp:cNvSpPr/>
      </dsp:nvSpPr>
      <dsp:spPr>
        <a:xfrm>
          <a:off x="547437" y="3638162"/>
          <a:ext cx="713535" cy="713535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906050-4484-4666-BA96-85AC883B5DCF}">
      <dsp:nvSpPr>
        <dsp:cNvPr id="0" name=""/>
        <dsp:cNvSpPr/>
      </dsp:nvSpPr>
      <dsp:spPr>
        <a:xfrm>
          <a:off x="511294" y="4529910"/>
          <a:ext cx="7629014" cy="5708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9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Arial Narrow" panose="020B0606020202030204" pitchFamily="34" charset="0"/>
            </a:rPr>
            <a:t>1.H. 2024 </a:t>
          </a:r>
          <a:r>
            <a:rPr lang="cs-CZ" sz="2000" b="1" kern="1200" dirty="0">
              <a:latin typeface="Arial Narrow" panose="020B0606020202030204" pitchFamily="34" charset="0"/>
            </a:rPr>
            <a:t>Udělení označení "</a:t>
          </a:r>
          <a:r>
            <a:rPr lang="cs-CZ" sz="2000" b="1" kern="1200" dirty="0" err="1">
              <a:latin typeface="Arial Narrow" panose="020B0606020202030204" pitchFamily="34" charset="0"/>
            </a:rPr>
            <a:t>Heritage</a:t>
          </a:r>
          <a:r>
            <a:rPr lang="cs-CZ" sz="2000" b="1" kern="1200" dirty="0">
              <a:latin typeface="Arial Narrow" panose="020B0606020202030204" pitchFamily="34" charset="0"/>
            </a:rPr>
            <a:t> Label</a:t>
          </a:r>
          <a:endParaRPr lang="de-DE" sz="2000" b="1" kern="1200" dirty="0"/>
        </a:p>
      </dsp:txBody>
      <dsp:txXfrm>
        <a:off x="511294" y="4529910"/>
        <a:ext cx="7629014" cy="570828"/>
      </dsp:txXfrm>
    </dsp:sp>
    <dsp:sp modelId="{E1B217DA-D29A-442C-84C7-438BFED746CE}">
      <dsp:nvSpPr>
        <dsp:cNvPr id="0" name=""/>
        <dsp:cNvSpPr/>
      </dsp:nvSpPr>
      <dsp:spPr>
        <a:xfrm>
          <a:off x="77892" y="4494296"/>
          <a:ext cx="713535" cy="713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720281"/>
          </a:xfrm>
          <a:prstGeom prst="rect">
            <a:avLst/>
          </a:prstGeom>
        </p:spPr>
        <p:txBody>
          <a:bodyPr vert="horz" lIns="138769" tIns="69385" rIns="138769" bIns="69385" rtlCol="0"/>
          <a:lstStyle>
            <a:lvl1pPr algn="l">
              <a:defRPr sz="18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4596" y="0"/>
            <a:ext cx="4302919" cy="720281"/>
          </a:xfrm>
          <a:prstGeom prst="rect">
            <a:avLst/>
          </a:prstGeom>
        </p:spPr>
        <p:txBody>
          <a:bodyPr vert="horz" lIns="138769" tIns="69385" rIns="138769" bIns="69385" rtlCol="0"/>
          <a:lstStyle>
            <a:lvl1pPr algn="r">
              <a:defRPr sz="1800"/>
            </a:lvl1pPr>
          </a:lstStyle>
          <a:p>
            <a:fld id="{7E8A920D-907B-4866-8912-87AD708C22FD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735138" y="1793875"/>
            <a:ext cx="6459537" cy="4845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769" tIns="69385" rIns="138769" bIns="69385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982" y="6908711"/>
            <a:ext cx="7943850" cy="5652582"/>
          </a:xfrm>
          <a:prstGeom prst="rect">
            <a:avLst/>
          </a:prstGeom>
        </p:spPr>
        <p:txBody>
          <a:bodyPr vert="horz" lIns="138769" tIns="69385" rIns="138769" bIns="69385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3635484"/>
            <a:ext cx="4302919" cy="720280"/>
          </a:xfrm>
          <a:prstGeom prst="rect">
            <a:avLst/>
          </a:prstGeom>
        </p:spPr>
        <p:txBody>
          <a:bodyPr vert="horz" lIns="138769" tIns="69385" rIns="138769" bIns="69385" rtlCol="0" anchor="b"/>
          <a:lstStyle>
            <a:lvl1pPr algn="l">
              <a:defRPr sz="18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4596" y="13635484"/>
            <a:ext cx="4302919" cy="720280"/>
          </a:xfrm>
          <a:prstGeom prst="rect">
            <a:avLst/>
          </a:prstGeom>
        </p:spPr>
        <p:txBody>
          <a:bodyPr vert="horz" lIns="138769" tIns="69385" rIns="138769" bIns="69385" rtlCol="0" anchor="b"/>
          <a:lstStyle>
            <a:lvl1pPr algn="r">
              <a:defRPr sz="1800"/>
            </a:lvl1pPr>
          </a:lstStyle>
          <a:p>
            <a:fld id="{8ABD0FAB-7713-4E59-8D53-5E84F60BAD3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3532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ÜBERSETZUNGEN!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8B80E-B3F1-974F-ABB0-6C31AE119ED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101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31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74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72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77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52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9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189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384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95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02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345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9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28E5190-F550-40F9-9B59-CA8891C40F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34" y="61838"/>
            <a:ext cx="4919273" cy="14949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3" y="1526574"/>
            <a:ext cx="9143999" cy="440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FFCDB8-42DB-E943-9C4E-2B8C46116E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521" y="4116598"/>
            <a:ext cx="1167998" cy="124150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762642" y="3778044"/>
            <a:ext cx="116799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Applying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for</a:t>
            </a:r>
            <a:endParaRPr lang="de-DE" sz="16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BD6180C-56A9-410B-A654-CB7C3F79A0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5926994"/>
            <a:ext cx="7559040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04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ACCCDF7-C9F3-4670-95ED-C06095FE08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3" t="13250" r="-192" b="32150"/>
          <a:stretch/>
        </p:blipFill>
        <p:spPr>
          <a:xfrm>
            <a:off x="0" y="1340768"/>
            <a:ext cx="5616624" cy="36970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0688F59-D297-434E-8077-DAA44CF07A53}"/>
              </a:ext>
            </a:extLst>
          </p:cNvPr>
          <p:cNvSpPr txBox="1"/>
          <p:nvPr/>
        </p:nvSpPr>
        <p:spPr>
          <a:xfrm>
            <a:off x="0" y="4760787"/>
            <a:ext cx="3088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Q-Initiale, </a:t>
            </a:r>
            <a:r>
              <a:rPr lang="de-DE" sz="1200" dirty="0" err="1"/>
              <a:t>Citeaux</a:t>
            </a:r>
            <a:r>
              <a:rPr lang="de-DE" sz="1200" dirty="0"/>
              <a:t> MS 170 75v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150A186-C91C-4C03-A244-68FE9B3AAA60}"/>
              </a:ext>
            </a:extLst>
          </p:cNvPr>
          <p:cNvSpPr txBox="1"/>
          <p:nvPr/>
        </p:nvSpPr>
        <p:spPr>
          <a:xfrm>
            <a:off x="5616624" y="1256821"/>
            <a:ext cx="3211508" cy="3785652"/>
          </a:xfrm>
          <a:prstGeom prst="rect">
            <a:avLst/>
          </a:prstGeom>
          <a:solidFill>
            <a:srgbClr val="F9C600"/>
          </a:solidFill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Jejich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radikální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výklad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Benediktova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pravidla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ora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et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labora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vede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k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přikázání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soběstačnosti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. </a:t>
            </a:r>
            <a:endParaRPr lang="cs-CZ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de-D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Mimořádně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úspěšné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hospodaření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činí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z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asketicko-kontemplativních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cisterciáků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ekonomickou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říši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prvního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řádu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45968B9-62B5-4C69-A71B-54E9A7D61440}"/>
              </a:ext>
            </a:extLst>
          </p:cNvPr>
          <p:cNvSpPr txBox="1"/>
          <p:nvPr/>
        </p:nvSpPr>
        <p:spPr>
          <a:xfrm>
            <a:off x="251520" y="5370346"/>
            <a:ext cx="8441292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Stopy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jejich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práce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zanechávají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stopy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v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naší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krajině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dodnes</a:t>
            </a:r>
            <a:r>
              <a:rPr lang="cs-CZ" sz="2400" dirty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  <a:endParaRPr lang="de-D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Grafik 10">
            <a:extLst>
              <a:ext uri="{FF2B5EF4-FFF2-40B4-BE49-F238E27FC236}">
                <a16:creationId xmlns:a16="http://schemas.microsoft.com/office/drawing/2014/main" id="{00A890DD-0939-4845-BF59-6EE900973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958" y="33948"/>
            <a:ext cx="3351911" cy="11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0181CFF-6D1F-4083-97F2-885A44A751B6}"/>
              </a:ext>
            </a:extLst>
          </p:cNvPr>
          <p:cNvSpPr txBox="1"/>
          <p:nvPr/>
        </p:nvSpPr>
        <p:spPr>
          <a:xfrm>
            <a:off x="70131" y="188640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132D47"/>
                </a:solidFill>
                <a:latin typeface="Arial Narrow" panose="020B0606020202030204" pitchFamily="34" charset="0"/>
              </a:rPr>
              <a:t>Z čeho vycházíme </a:t>
            </a:r>
            <a:r>
              <a:rPr lang="de-DE" sz="2400" b="1" dirty="0">
                <a:solidFill>
                  <a:srgbClr val="132D47"/>
                </a:solidFill>
                <a:latin typeface="Arial Narrow" panose="020B0606020202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99037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BD376CC-893D-4FBB-A02C-8F93CCEC6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0" r="19565" b="40550"/>
          <a:stretch/>
        </p:blipFill>
        <p:spPr>
          <a:xfrm>
            <a:off x="0" y="1268760"/>
            <a:ext cx="9134808" cy="4176464"/>
          </a:xfrm>
          <a:prstGeom prst="rect">
            <a:avLst/>
          </a:prstGeom>
        </p:spPr>
      </p:pic>
      <p:pic>
        <p:nvPicPr>
          <p:cNvPr id="5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959" y="-5556"/>
            <a:ext cx="3351911" cy="11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1239927"/>
            <a:ext cx="7734532" cy="861774"/>
          </a:xfrm>
          <a:prstGeom prst="rect">
            <a:avLst/>
          </a:prstGeom>
          <a:solidFill>
            <a:srgbClr val="F9C6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altLang="de-DE" sz="2000" dirty="0" err="1">
                <a:solidFill>
                  <a:srgbClr val="132D47"/>
                </a:solidFill>
                <a:latin typeface="Arial Narrow" pitchFamily="34" charset="0"/>
              </a:rPr>
              <a:t>Cisterciácké</a:t>
            </a:r>
            <a:r>
              <a:rPr lang="de-DE" altLang="de-DE" sz="2000" dirty="0">
                <a:solidFill>
                  <a:srgbClr val="132D47"/>
                </a:solidFill>
                <a:latin typeface="Arial Narrow" pitchFamily="34" charset="0"/>
              </a:rPr>
              <a:t> </a:t>
            </a:r>
            <a:r>
              <a:rPr lang="de-DE" altLang="de-DE" sz="2000" dirty="0" err="1">
                <a:solidFill>
                  <a:srgbClr val="132D47"/>
                </a:solidFill>
                <a:latin typeface="Arial Narrow" pitchFamily="34" charset="0"/>
              </a:rPr>
              <a:t>krajiny</a:t>
            </a:r>
            <a:r>
              <a:rPr lang="de-DE" altLang="de-DE" sz="2000" dirty="0">
                <a:solidFill>
                  <a:srgbClr val="132D47"/>
                </a:solidFill>
                <a:latin typeface="Arial Narrow" pitchFamily="34" charset="0"/>
              </a:rPr>
              <a:t> </a:t>
            </a:r>
            <a:r>
              <a:rPr lang="de-DE" altLang="de-DE" sz="2000" b="1" dirty="0" err="1">
                <a:solidFill>
                  <a:srgbClr val="132D47"/>
                </a:solidFill>
                <a:latin typeface="Arial Narrow" pitchFamily="34" charset="0"/>
              </a:rPr>
              <a:t>jsou</a:t>
            </a:r>
            <a:r>
              <a:rPr lang="de-DE" altLang="de-DE" sz="2000" b="1" dirty="0">
                <a:solidFill>
                  <a:srgbClr val="132D47"/>
                </a:solidFill>
                <a:latin typeface="Arial Narrow" pitchFamily="34" charset="0"/>
              </a:rPr>
              <a:t> </a:t>
            </a:r>
            <a:r>
              <a:rPr lang="de-DE" altLang="de-DE" sz="2000" b="1" dirty="0" err="1">
                <a:solidFill>
                  <a:srgbClr val="132D47"/>
                </a:solidFill>
                <a:latin typeface="Arial Narrow" pitchFamily="34" charset="0"/>
              </a:rPr>
              <a:t>jednotou</a:t>
            </a:r>
            <a:r>
              <a:rPr lang="de-DE" altLang="de-DE" sz="2000" b="1" dirty="0">
                <a:solidFill>
                  <a:srgbClr val="132D47"/>
                </a:solidFill>
                <a:latin typeface="Arial Narrow" pitchFamily="34" charset="0"/>
              </a:rPr>
              <a:t> v </a:t>
            </a:r>
            <a:r>
              <a:rPr lang="de-DE" altLang="de-DE" sz="2000" b="1" dirty="0" err="1">
                <a:solidFill>
                  <a:srgbClr val="132D47"/>
                </a:solidFill>
                <a:latin typeface="Arial Narrow" pitchFamily="34" charset="0"/>
              </a:rPr>
              <a:t>rozmanitosti</a:t>
            </a:r>
            <a:r>
              <a:rPr lang="de-DE" altLang="de-DE" sz="2000" b="1" dirty="0">
                <a:solidFill>
                  <a:srgbClr val="132D47"/>
                </a:solidFill>
                <a:latin typeface="Arial Narrow" pitchFamily="34" charset="0"/>
              </a:rPr>
              <a:t> </a:t>
            </a:r>
            <a:r>
              <a:rPr lang="de-DE" altLang="de-DE" sz="2000" dirty="0">
                <a:solidFill>
                  <a:srgbClr val="132D47"/>
                </a:solidFill>
                <a:latin typeface="Arial Narrow" pitchFamily="34" charset="0"/>
              </a:rPr>
              <a:t>→ </a:t>
            </a:r>
            <a:r>
              <a:rPr lang="de-DE" altLang="de-DE" sz="2000" dirty="0" err="1">
                <a:solidFill>
                  <a:srgbClr val="132D47"/>
                </a:solidFill>
                <a:latin typeface="Arial Narrow" pitchFamily="34" charset="0"/>
              </a:rPr>
              <a:t>společný</a:t>
            </a:r>
            <a:r>
              <a:rPr lang="de-DE" altLang="de-DE" sz="2000" dirty="0">
                <a:solidFill>
                  <a:srgbClr val="132D47"/>
                </a:solidFill>
                <a:latin typeface="Arial Narrow" pitchFamily="34" charset="0"/>
              </a:rPr>
              <a:t> </a:t>
            </a:r>
            <a:r>
              <a:rPr lang="de-DE" altLang="de-DE" sz="2000" dirty="0" err="1">
                <a:solidFill>
                  <a:srgbClr val="132D47"/>
                </a:solidFill>
                <a:latin typeface="Arial Narrow" pitchFamily="34" charset="0"/>
              </a:rPr>
              <a:t>příběh</a:t>
            </a:r>
            <a:r>
              <a:rPr lang="de-DE" altLang="de-DE" sz="2000" dirty="0">
                <a:solidFill>
                  <a:srgbClr val="132D47"/>
                </a:solidFill>
                <a:latin typeface="Arial Narrow" pitchFamily="34" charset="0"/>
              </a:rPr>
              <a:t> </a:t>
            </a:r>
            <a:endParaRPr lang="cs-CZ" altLang="de-DE" sz="2000" dirty="0">
              <a:solidFill>
                <a:srgbClr val="132D47"/>
              </a:solidFill>
              <a:latin typeface="Arial Narrow" pitchFamily="34" charset="0"/>
            </a:endParaRPr>
          </a:p>
          <a:p>
            <a:pPr algn="l" eaLnBrk="1" hangingPunct="1">
              <a:spcBef>
                <a:spcPct val="50000"/>
              </a:spcBef>
              <a:defRPr/>
            </a:pPr>
            <a:r>
              <a:rPr lang="de-DE" altLang="de-DE" sz="2000" dirty="0" err="1">
                <a:solidFill>
                  <a:srgbClr val="132D47"/>
                </a:solidFill>
                <a:latin typeface="Arial Narrow" pitchFamily="34" charset="0"/>
              </a:rPr>
              <a:t>Cisterciáci</a:t>
            </a:r>
            <a:r>
              <a:rPr lang="de-DE" altLang="de-DE" sz="2000" dirty="0">
                <a:solidFill>
                  <a:srgbClr val="132D47"/>
                </a:solidFill>
                <a:latin typeface="Arial Narrow" pitchFamily="34" charset="0"/>
              </a:rPr>
              <a:t> </a:t>
            </a:r>
            <a:r>
              <a:rPr lang="de-DE" altLang="de-DE" sz="2000" dirty="0" err="1">
                <a:solidFill>
                  <a:srgbClr val="132D47"/>
                </a:solidFill>
                <a:latin typeface="Arial Narrow" pitchFamily="34" charset="0"/>
              </a:rPr>
              <a:t>utvářeli</a:t>
            </a:r>
            <a:r>
              <a:rPr lang="de-DE" altLang="de-DE" sz="2000" dirty="0">
                <a:solidFill>
                  <a:srgbClr val="132D47"/>
                </a:solidFill>
                <a:latin typeface="Arial Narrow" pitchFamily="34" charset="0"/>
              </a:rPr>
              <a:t> </a:t>
            </a:r>
            <a:r>
              <a:rPr lang="de-DE" altLang="de-DE" sz="2000" dirty="0" err="1">
                <a:solidFill>
                  <a:srgbClr val="132D47"/>
                </a:solidFill>
                <a:latin typeface="Arial Narrow" pitchFamily="34" charset="0"/>
              </a:rPr>
              <a:t>rozmanité</a:t>
            </a:r>
            <a:r>
              <a:rPr lang="de-DE" altLang="de-DE" sz="2000" dirty="0">
                <a:solidFill>
                  <a:srgbClr val="132D47"/>
                </a:solidFill>
                <a:latin typeface="Arial Narrow" pitchFamily="34" charset="0"/>
              </a:rPr>
              <a:t> </a:t>
            </a:r>
            <a:r>
              <a:rPr lang="de-DE" altLang="de-DE" sz="2000" dirty="0" err="1">
                <a:solidFill>
                  <a:srgbClr val="132D47"/>
                </a:solidFill>
                <a:latin typeface="Arial Narrow" pitchFamily="34" charset="0"/>
              </a:rPr>
              <a:t>přírodní</a:t>
            </a:r>
            <a:r>
              <a:rPr lang="de-DE" altLang="de-DE" sz="2000" dirty="0">
                <a:solidFill>
                  <a:srgbClr val="132D47"/>
                </a:solidFill>
                <a:latin typeface="Arial Narrow" pitchFamily="34" charset="0"/>
              </a:rPr>
              <a:t> </a:t>
            </a:r>
            <a:r>
              <a:rPr lang="de-DE" altLang="de-DE" sz="2000" dirty="0" err="1">
                <a:solidFill>
                  <a:srgbClr val="132D47"/>
                </a:solidFill>
                <a:latin typeface="Arial Narrow" pitchFamily="34" charset="0"/>
              </a:rPr>
              <a:t>prostory</a:t>
            </a:r>
            <a:r>
              <a:rPr lang="de-DE" altLang="de-DE" sz="2000" dirty="0">
                <a:solidFill>
                  <a:srgbClr val="132D47"/>
                </a:solidFill>
                <a:latin typeface="Arial Narrow" pitchFamily="34" charset="0"/>
              </a:rPr>
              <a:t> </a:t>
            </a:r>
            <a:r>
              <a:rPr lang="de-DE" altLang="de-DE" sz="2000" dirty="0" err="1">
                <a:solidFill>
                  <a:srgbClr val="132D47"/>
                </a:solidFill>
                <a:latin typeface="Arial Narrow" pitchFamily="34" charset="0"/>
              </a:rPr>
              <a:t>po</a:t>
            </a:r>
            <a:r>
              <a:rPr lang="de-DE" altLang="de-DE" sz="2000" dirty="0">
                <a:solidFill>
                  <a:srgbClr val="132D47"/>
                </a:solidFill>
                <a:latin typeface="Arial Narrow" pitchFamily="34" charset="0"/>
              </a:rPr>
              <a:t> </a:t>
            </a:r>
            <a:r>
              <a:rPr lang="de-DE" altLang="de-DE" sz="2000" dirty="0" err="1">
                <a:solidFill>
                  <a:srgbClr val="132D47"/>
                </a:solidFill>
                <a:latin typeface="Arial Narrow" pitchFamily="34" charset="0"/>
              </a:rPr>
              <a:t>celé</a:t>
            </a:r>
            <a:r>
              <a:rPr lang="de-DE" altLang="de-DE" sz="2000" dirty="0">
                <a:solidFill>
                  <a:srgbClr val="132D47"/>
                </a:solidFill>
                <a:latin typeface="Arial Narrow" pitchFamily="34" charset="0"/>
              </a:rPr>
              <a:t> </a:t>
            </a:r>
            <a:r>
              <a:rPr lang="de-DE" altLang="de-DE" sz="2000" dirty="0" err="1">
                <a:solidFill>
                  <a:srgbClr val="132D47"/>
                </a:solidFill>
                <a:latin typeface="Arial Narrow" pitchFamily="34" charset="0"/>
              </a:rPr>
              <a:t>Evropě</a:t>
            </a:r>
            <a:r>
              <a:rPr lang="de-DE" altLang="de-DE" sz="2000" dirty="0">
                <a:solidFill>
                  <a:srgbClr val="132D47"/>
                </a:solidFill>
                <a:latin typeface="Arial Narrow" pitchFamily="34" charset="0"/>
              </a:rPr>
              <a:t>. </a:t>
            </a:r>
            <a:endParaRPr lang="de-DE" altLang="de-DE" sz="2000" b="1" dirty="0">
              <a:solidFill>
                <a:srgbClr val="132D47"/>
              </a:solidFill>
              <a:latin typeface="Arial Narrow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051720" y="4437112"/>
            <a:ext cx="6726420" cy="255454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000" b="1" dirty="0" err="1">
                <a:solidFill>
                  <a:srgbClr val="132D47"/>
                </a:solidFill>
                <a:latin typeface="Arial Narrow" panose="020B0606020202030204" pitchFamily="34" charset="0"/>
              </a:rPr>
              <a:t>Základní</a:t>
            </a:r>
            <a:r>
              <a:rPr lang="de-DE" sz="2000" b="1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b="1" dirty="0" err="1">
                <a:solidFill>
                  <a:srgbClr val="132D47"/>
                </a:solidFill>
                <a:latin typeface="Arial Narrow" panose="020B0606020202030204" pitchFamily="34" charset="0"/>
              </a:rPr>
              <a:t>organizační</a:t>
            </a:r>
            <a:r>
              <a:rPr lang="de-DE" sz="2000" b="1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b="1" dirty="0" err="1">
                <a:solidFill>
                  <a:srgbClr val="132D47"/>
                </a:solidFill>
                <a:latin typeface="Arial Narrow" panose="020B0606020202030204" pitchFamily="34" charset="0"/>
              </a:rPr>
              <a:t>principy</a:t>
            </a:r>
            <a:r>
              <a:rPr lang="de-DE" sz="2000" b="1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b="1" dirty="0" err="1">
                <a:solidFill>
                  <a:srgbClr val="132D47"/>
                </a:solidFill>
                <a:latin typeface="Arial Narrow" panose="020B0606020202030204" pitchFamily="34" charset="0"/>
              </a:rPr>
              <a:t>řádu</a:t>
            </a:r>
            <a:r>
              <a:rPr lang="de-DE" sz="2000" b="1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b="1" dirty="0" err="1">
                <a:solidFill>
                  <a:srgbClr val="132D47"/>
                </a:solidFill>
                <a:latin typeface="Arial Narrow" panose="020B0606020202030204" pitchFamily="34" charset="0"/>
              </a:rPr>
              <a:t>jako</a:t>
            </a:r>
            <a:r>
              <a:rPr lang="de-DE" sz="2000" b="1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b="1" dirty="0" err="1">
                <a:solidFill>
                  <a:srgbClr val="132D47"/>
                </a:solidFill>
                <a:latin typeface="Arial Narrow" panose="020B0606020202030204" pitchFamily="34" charset="0"/>
              </a:rPr>
              <a:t>hnací</a:t>
            </a:r>
            <a:r>
              <a:rPr lang="de-DE" sz="2000" b="1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b="1" dirty="0" err="1">
                <a:solidFill>
                  <a:srgbClr val="132D47"/>
                </a:solidFill>
                <a:latin typeface="Arial Narrow" panose="020B0606020202030204" pitchFamily="34" charset="0"/>
              </a:rPr>
              <a:t>síly</a:t>
            </a:r>
            <a:r>
              <a:rPr lang="de-DE" sz="2000" b="1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b="1" dirty="0" err="1">
                <a:solidFill>
                  <a:srgbClr val="132D47"/>
                </a:solidFill>
                <a:latin typeface="Arial Narrow" panose="020B0606020202030204" pitchFamily="34" charset="0"/>
              </a:rPr>
              <a:t>inovací</a:t>
            </a:r>
            <a:r>
              <a:rPr lang="de-DE" sz="2000" b="1" dirty="0">
                <a:solidFill>
                  <a:srgbClr val="132D47"/>
                </a:solidFill>
                <a:latin typeface="Arial Narrow" panose="020B0606020202030204" pitchFamily="34" charset="0"/>
              </a:rPr>
              <a:t>:</a:t>
            </a:r>
          </a:p>
          <a:p>
            <a:endParaRPr lang="de-DE" sz="2000" dirty="0">
              <a:solidFill>
                <a:srgbClr val="132D47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Obecná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kapitola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a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návštěvy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vedou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k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předávání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znalostí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prostřednictvím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pravidelné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výměny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a "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kontroly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".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Možnosti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návrhu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a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systematického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přizpůsobení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přírodním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podmínkám</a:t>
            </a:r>
            <a:endParaRPr lang="de-DE" sz="2000" dirty="0">
              <a:solidFill>
                <a:srgbClr val="132D47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Systematická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výměna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/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šíření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pěstovaných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rostlin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a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kulturních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0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technik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endParaRPr lang="de-DE" sz="20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38F906E-72C3-4A3B-BF45-DE64212F4072}"/>
              </a:ext>
            </a:extLst>
          </p:cNvPr>
          <p:cNvSpPr txBox="1"/>
          <p:nvPr/>
        </p:nvSpPr>
        <p:spPr>
          <a:xfrm>
            <a:off x="70131" y="111695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132D47"/>
                </a:solidFill>
                <a:latin typeface="Arial Narrow" panose="020B0606020202030204" pitchFamily="34" charset="0"/>
              </a:rPr>
              <a:t>Z čeho vycházíme </a:t>
            </a:r>
            <a:r>
              <a:rPr lang="de-DE" sz="2400" b="1" dirty="0">
                <a:solidFill>
                  <a:srgbClr val="132D47"/>
                </a:solidFill>
                <a:latin typeface="Arial Narrow" panose="020B0606020202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96296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D41EC63-1E1B-407B-B0C7-D356EE2A5E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733" y="1456766"/>
            <a:ext cx="4414697" cy="427716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0185223-6A00-42A4-8A03-6EC3BFDCD75A}"/>
              </a:ext>
            </a:extLst>
          </p:cNvPr>
          <p:cNvSpPr txBox="1"/>
          <p:nvPr/>
        </p:nvSpPr>
        <p:spPr>
          <a:xfrm>
            <a:off x="2663032" y="949970"/>
            <a:ext cx="2428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32D47"/>
                </a:solidFill>
                <a:latin typeface="Arial Narrow" panose="020B0606020202030204" pitchFamily="34" charset="0"/>
              </a:rPr>
              <a:t>Vodohospodářství</a:t>
            </a:r>
            <a:endParaRPr lang="de-DE" b="1" dirty="0">
              <a:solidFill>
                <a:srgbClr val="132D47"/>
              </a:solidFill>
              <a:latin typeface="Arial Narrow" panose="020B0606020202030204" pitchFamily="34" charset="0"/>
            </a:endParaRPr>
          </a:p>
          <a:p>
            <a:pPr algn="ctr"/>
            <a:r>
              <a:rPr lang="cs-CZ" sz="1400" dirty="0">
                <a:solidFill>
                  <a:srgbClr val="132D47"/>
                </a:solidFill>
                <a:latin typeface="Arial Narrow" panose="020B0606020202030204" pitchFamily="34" charset="0"/>
              </a:rPr>
              <a:t>k</a:t>
            </a:r>
            <a:r>
              <a:rPr lang="de-DE" sz="1400" dirty="0">
                <a:solidFill>
                  <a:srgbClr val="132D47"/>
                </a:solidFill>
                <a:latin typeface="Arial Narrow" panose="020B0606020202030204" pitchFamily="34" charset="0"/>
              </a:rPr>
              <a:t>an</a:t>
            </a:r>
            <a:r>
              <a:rPr lang="cs-CZ" sz="14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ály</a:t>
            </a:r>
            <a:r>
              <a:rPr lang="de-DE" sz="1400" dirty="0">
                <a:solidFill>
                  <a:srgbClr val="132D47"/>
                </a:solidFill>
                <a:latin typeface="Arial Narrow" panose="020B0606020202030204" pitchFamily="34" charset="0"/>
              </a:rPr>
              <a:t>, </a:t>
            </a:r>
            <a:r>
              <a:rPr lang="cs-CZ" sz="1400" dirty="0">
                <a:solidFill>
                  <a:srgbClr val="132D47"/>
                </a:solidFill>
                <a:latin typeface="Arial Narrow" panose="020B0606020202030204" pitchFamily="34" charset="0"/>
              </a:rPr>
              <a:t>vodní systémy atd.</a:t>
            </a:r>
            <a:endParaRPr lang="de-DE" sz="1400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9DEAD18-A900-4458-AFE0-512CE15E7D87}"/>
              </a:ext>
            </a:extLst>
          </p:cNvPr>
          <p:cNvSpPr txBox="1"/>
          <p:nvPr/>
        </p:nvSpPr>
        <p:spPr>
          <a:xfrm>
            <a:off x="4917238" y="118483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32D47"/>
                </a:solidFill>
                <a:latin typeface="Arial Narrow" panose="020B0606020202030204" pitchFamily="34" charset="0"/>
              </a:rPr>
              <a:t>Mlýny</a:t>
            </a:r>
            <a:endParaRPr lang="de-DE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2A3F49A-BBA4-4322-8C12-C81C5D698B30}"/>
              </a:ext>
            </a:extLst>
          </p:cNvPr>
          <p:cNvSpPr txBox="1"/>
          <p:nvPr/>
        </p:nvSpPr>
        <p:spPr>
          <a:xfrm>
            <a:off x="5332685" y="1862098"/>
            <a:ext cx="308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32D47"/>
                </a:solidFill>
                <a:latin typeface="Arial Narrow" panose="020B0606020202030204" pitchFamily="34" charset="0"/>
              </a:rPr>
              <a:t>Rybníkářství</a:t>
            </a:r>
            <a:endParaRPr lang="de-DE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B05B322-AB6C-4622-ADCA-866D72FC364E}"/>
              </a:ext>
            </a:extLst>
          </p:cNvPr>
          <p:cNvSpPr txBox="1"/>
          <p:nvPr/>
        </p:nvSpPr>
        <p:spPr>
          <a:xfrm>
            <a:off x="0" y="1865968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32D47"/>
                </a:solidFill>
                <a:latin typeface="Arial Narrow" panose="020B0606020202030204" pitchFamily="34" charset="0"/>
              </a:rPr>
              <a:t>Městské dvorce</a:t>
            </a:r>
            <a:endParaRPr lang="de-DE" b="1" dirty="0">
              <a:solidFill>
                <a:srgbClr val="132D47"/>
              </a:solidFill>
              <a:latin typeface="Arial Narrow" panose="020B0606020202030204" pitchFamily="34" charset="0"/>
            </a:endParaRPr>
          </a:p>
          <a:p>
            <a:pPr algn="ctr"/>
            <a:r>
              <a:rPr lang="cs-CZ" sz="1400" dirty="0">
                <a:solidFill>
                  <a:srgbClr val="132D47"/>
                </a:solidFill>
                <a:latin typeface="Arial Narrow" panose="020B0606020202030204" pitchFamily="34" charset="0"/>
              </a:rPr>
              <a:t>pro obchodování</a:t>
            </a:r>
            <a:endParaRPr lang="de-DE" sz="1400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88B4F67-44A1-426A-B9D4-6F1A75AB12DA}"/>
              </a:ext>
            </a:extLst>
          </p:cNvPr>
          <p:cNvSpPr txBox="1"/>
          <p:nvPr/>
        </p:nvSpPr>
        <p:spPr>
          <a:xfrm>
            <a:off x="502541" y="316324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32D47"/>
                </a:solidFill>
                <a:latin typeface="Arial Narrow" panose="020B0606020202030204" pitchFamily="34" charset="0"/>
              </a:rPr>
              <a:t>Poutní místa</a:t>
            </a:r>
            <a:endParaRPr lang="de-DE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671E582-B5B8-42B3-9420-60C55048B5ED}"/>
              </a:ext>
            </a:extLst>
          </p:cNvPr>
          <p:cNvSpPr txBox="1"/>
          <p:nvPr/>
        </p:nvSpPr>
        <p:spPr>
          <a:xfrm>
            <a:off x="4739874" y="4914297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132D47"/>
                </a:solidFill>
                <a:latin typeface="Arial Narrow" panose="020B0606020202030204" pitchFamily="34" charset="0"/>
              </a:rPr>
              <a:t>Grangie</a:t>
            </a:r>
            <a:endParaRPr lang="de-DE" b="1" dirty="0">
              <a:solidFill>
                <a:srgbClr val="132D47"/>
              </a:solidFill>
              <a:latin typeface="Arial Narrow" panose="020B0606020202030204" pitchFamily="34" charset="0"/>
            </a:endParaRPr>
          </a:p>
          <a:p>
            <a:pPr algn="ctr"/>
            <a:r>
              <a:rPr lang="cs-CZ" sz="1400" dirty="0">
                <a:solidFill>
                  <a:srgbClr val="132D47"/>
                </a:solidFill>
                <a:latin typeface="Arial Narrow" panose="020B0606020202030204" pitchFamily="34" charset="0"/>
              </a:rPr>
              <a:t>Specializované hospodářské statky</a:t>
            </a:r>
            <a:endParaRPr lang="de-DE" sz="1400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607948-400A-4DF2-9513-3F1101E95565}"/>
              </a:ext>
            </a:extLst>
          </p:cNvPr>
          <p:cNvSpPr txBox="1"/>
          <p:nvPr/>
        </p:nvSpPr>
        <p:spPr>
          <a:xfrm>
            <a:off x="5516731" y="3791887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32D47"/>
                </a:solidFill>
                <a:latin typeface="Arial Narrow" panose="020B0606020202030204" pitchFamily="34" charset="0"/>
              </a:rPr>
              <a:t>Lesní hospodářství</a:t>
            </a:r>
            <a:endParaRPr lang="de-DE" b="1" dirty="0">
              <a:solidFill>
                <a:srgbClr val="132D47"/>
              </a:solidFill>
              <a:latin typeface="Arial Narrow" panose="020B0606020202030204" pitchFamily="34" charset="0"/>
            </a:endParaRPr>
          </a:p>
          <a:p>
            <a:pPr algn="ctr"/>
            <a:r>
              <a:rPr lang="cs-CZ" sz="1400" dirty="0">
                <a:solidFill>
                  <a:srgbClr val="132D47"/>
                </a:solidFill>
                <a:latin typeface="Arial Narrow" panose="020B0606020202030204" pitchFamily="34" charset="0"/>
              </a:rPr>
              <a:t>pro stavební dřevo a palivo</a:t>
            </a:r>
            <a:endParaRPr lang="de-DE" sz="1400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8E88081-3FD0-4F63-B82C-02B12CA84513}"/>
              </a:ext>
            </a:extLst>
          </p:cNvPr>
          <p:cNvSpPr txBox="1"/>
          <p:nvPr/>
        </p:nvSpPr>
        <p:spPr>
          <a:xfrm>
            <a:off x="5620464" y="3019327"/>
            <a:ext cx="308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32D47"/>
                </a:solidFill>
                <a:latin typeface="Arial Narrow" panose="020B0606020202030204" pitchFamily="34" charset="0"/>
              </a:rPr>
              <a:t>Pěstování ovoce</a:t>
            </a:r>
            <a:endParaRPr lang="de-DE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D2EBF43-1177-4967-AB74-04D5DE8D4AA1}"/>
              </a:ext>
            </a:extLst>
          </p:cNvPr>
          <p:cNvSpPr txBox="1"/>
          <p:nvPr/>
        </p:nvSpPr>
        <p:spPr>
          <a:xfrm>
            <a:off x="502541" y="5335174"/>
            <a:ext cx="308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32D47"/>
                </a:solidFill>
                <a:latin typeface="Arial Narrow" panose="020B0606020202030204" pitchFamily="34" charset="0"/>
              </a:rPr>
              <a:t>Vinařství</a:t>
            </a:r>
            <a:endParaRPr lang="de-DE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F639CC2-66A0-4D96-92D6-423D24CB7EB6}"/>
              </a:ext>
            </a:extLst>
          </p:cNvPr>
          <p:cNvSpPr txBox="1"/>
          <p:nvPr/>
        </p:nvSpPr>
        <p:spPr>
          <a:xfrm>
            <a:off x="2467277" y="5884859"/>
            <a:ext cx="414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32D47"/>
                </a:solidFill>
                <a:latin typeface="Arial Narrow" panose="020B0606020202030204" pitchFamily="34" charset="0"/>
              </a:rPr>
              <a:t>Chmelařství a pivovarnictví</a:t>
            </a:r>
            <a:endParaRPr lang="de-DE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66EE6FB-EA2E-4816-BC07-8D392978D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9638"/>
            <a:ext cx="3444389" cy="118893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908827D-137D-4B3C-9ABA-87D363785B45}"/>
              </a:ext>
            </a:extLst>
          </p:cNvPr>
          <p:cNvSpPr txBox="1"/>
          <p:nvPr/>
        </p:nvSpPr>
        <p:spPr>
          <a:xfrm>
            <a:off x="70131" y="87015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132D47"/>
                </a:solidFill>
                <a:latin typeface="Arial Narrow" panose="020B0606020202030204" pitchFamily="34" charset="0"/>
              </a:rPr>
              <a:t>Z čeho vycházíme </a:t>
            </a:r>
            <a:r>
              <a:rPr lang="de-DE" sz="2400" b="1" dirty="0">
                <a:solidFill>
                  <a:srgbClr val="132D47"/>
                </a:solidFill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7E64730-0735-4B99-9961-7881A43EF381}"/>
              </a:ext>
            </a:extLst>
          </p:cNvPr>
          <p:cNvSpPr txBox="1"/>
          <p:nvPr/>
        </p:nvSpPr>
        <p:spPr>
          <a:xfrm>
            <a:off x="251520" y="4440663"/>
            <a:ext cx="221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32D47"/>
                </a:solidFill>
                <a:latin typeface="Arial Narrow" panose="020B0606020202030204" pitchFamily="34" charset="0"/>
              </a:rPr>
              <a:t>Kláštery a rezidence</a:t>
            </a:r>
            <a:endParaRPr lang="de-DE" b="1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095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9241C90-99B0-4456-8743-4859C38F6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12"/>
            <a:ext cx="6826250" cy="6350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6D234A7-D81F-4FE5-9DBC-EA76194B5882}"/>
              </a:ext>
            </a:extLst>
          </p:cNvPr>
          <p:cNvSpPr txBox="1"/>
          <p:nvPr/>
        </p:nvSpPr>
        <p:spPr>
          <a:xfrm>
            <a:off x="54194" y="70147"/>
            <a:ext cx="3381827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Co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realizujeme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...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E4629F8-0093-4404-8091-5609AB20B277}"/>
              </a:ext>
            </a:extLst>
          </p:cNvPr>
          <p:cNvSpPr/>
          <p:nvPr/>
        </p:nvSpPr>
        <p:spPr>
          <a:xfrm>
            <a:off x="3459414" y="81215"/>
            <a:ext cx="4784994" cy="11223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Cisterciácká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cesta</a:t>
            </a:r>
            <a:endParaRPr lang="de-DE" sz="20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de-DE" sz="2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Po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stopách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bílých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mnichů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Evropou</a:t>
            </a:r>
            <a:endParaRPr lang="de-DE" sz="20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de-DE" sz="2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5000 km, 3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trasy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,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otevření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od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28. </a:t>
            </a:r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května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2022</a:t>
            </a:r>
            <a:endParaRPr lang="de-DE" sz="1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AutoForm 2">
            <a:extLst>
              <a:ext uri="{FF2B5EF4-FFF2-40B4-BE49-F238E27FC236}">
                <a16:creationId xmlns:a16="http://schemas.microsoft.com/office/drawing/2014/main" id="{7DF4154C-92A3-4D3A-879E-FD4FCD2265BC}"/>
              </a:ext>
            </a:extLst>
          </p:cNvPr>
          <p:cNvSpPr>
            <a:spLocks noChangeArrowheads="1"/>
          </p:cNvSpPr>
          <p:nvPr/>
        </p:nvSpPr>
        <p:spPr bwMode="auto">
          <a:xfrm rot="829725">
            <a:off x="5559782" y="3423927"/>
            <a:ext cx="3364367" cy="3250504"/>
          </a:xfrm>
          <a:prstGeom prst="roundRect">
            <a:avLst>
              <a:gd name="adj" fmla="val 47427"/>
            </a:avLst>
          </a:prstGeom>
          <a:solidFill>
            <a:srgbClr val="B3BE11"/>
          </a:solidFill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endParaRPr lang="de-DE" sz="1400" b="1" dirty="0">
              <a:solidFill>
                <a:srgbClr val="FFFFFF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Čistá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příroda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kultura</a:t>
            </a:r>
            <a:endParaRPr lang="de-DE" b="1" dirty="0">
              <a:solidFill>
                <a:srgbClr val="FFFFFF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Podél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cisterciácké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cesty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nachází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téměř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klášterů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nespočet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vyhlídkových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míst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více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než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hradů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zámků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nádherné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říční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krajiny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jezera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vodní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plochy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lesy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přírodní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oblasti</a:t>
            </a: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1400" i="1" dirty="0">
                <a:solidFill>
                  <a:srgbClr val="FFFFFF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388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E01ACFC1-B90C-42AF-A6AA-698813B440D3}"/>
              </a:ext>
            </a:extLst>
          </p:cNvPr>
          <p:cNvSpPr txBox="1"/>
          <p:nvPr/>
        </p:nvSpPr>
        <p:spPr>
          <a:xfrm>
            <a:off x="70131" y="188640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Co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realizujeme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...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1CBDCE6-FDC1-4BA8-9EBA-90E23FD19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959" y="-5556"/>
            <a:ext cx="3351911" cy="11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535B95F-8A4C-4AF6-9184-508E30003B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65" t="21066" r="4023"/>
          <a:stretch/>
        </p:blipFill>
        <p:spPr>
          <a:xfrm>
            <a:off x="107504" y="1152276"/>
            <a:ext cx="4752529" cy="430108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EDD7B1E-5E67-424F-B45A-F22776475840}"/>
              </a:ext>
            </a:extLst>
          </p:cNvPr>
          <p:cNvSpPr txBox="1"/>
          <p:nvPr/>
        </p:nvSpPr>
        <p:spPr>
          <a:xfrm>
            <a:off x="1711062" y="736777"/>
            <a:ext cx="365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Turistický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informační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systém</a:t>
            </a:r>
            <a:endParaRPr lang="de-D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9E4AEE1-3514-489E-AB66-0C3143176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1988840"/>
            <a:ext cx="1549692" cy="33843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6283012-4D5A-4E55-87B9-127A976E9B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256" y="1320981"/>
            <a:ext cx="1867016" cy="413238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8E48885-6BDC-4937-A089-4B908605F4FE}"/>
              </a:ext>
            </a:extLst>
          </p:cNvPr>
          <p:cNvSpPr txBox="1"/>
          <p:nvPr/>
        </p:nvSpPr>
        <p:spPr>
          <a:xfrm>
            <a:off x="1746086" y="5804227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2022/23 pro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modelovou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trasu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Bavorsko</a:t>
            </a:r>
            <a:endParaRPr lang="de-D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8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F067C72-30C9-4BBF-89E1-7A271AE2C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904"/>
            <a:ext cx="4788024" cy="319201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01DC799-C86E-4BF2-AB17-B527B6541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916"/>
            <a:ext cx="6732240" cy="44881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B3FA16B-6B6F-42C0-B0D2-D726ADF560B6}"/>
              </a:ext>
            </a:extLst>
          </p:cNvPr>
          <p:cNvSpPr txBox="1"/>
          <p:nvPr/>
        </p:nvSpPr>
        <p:spPr>
          <a:xfrm>
            <a:off x="179512" y="332656"/>
            <a:ext cx="4104456" cy="1569660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rgbClr val="132D47"/>
                </a:solidFill>
              </a:rPr>
              <a:t>Slavnostní</a:t>
            </a:r>
            <a:r>
              <a:rPr lang="de-DE" sz="2400" dirty="0">
                <a:solidFill>
                  <a:srgbClr val="132D47"/>
                </a:solidFill>
              </a:rPr>
              <a:t> </a:t>
            </a:r>
            <a:r>
              <a:rPr lang="de-DE" sz="2400" dirty="0" err="1">
                <a:solidFill>
                  <a:srgbClr val="132D47"/>
                </a:solidFill>
              </a:rPr>
              <a:t>otevření</a:t>
            </a:r>
            <a:r>
              <a:rPr lang="de-DE" sz="2400" dirty="0">
                <a:solidFill>
                  <a:srgbClr val="132D47"/>
                </a:solidFill>
              </a:rPr>
              <a:t> </a:t>
            </a:r>
            <a:r>
              <a:rPr lang="de-DE" sz="2400" dirty="0" err="1">
                <a:solidFill>
                  <a:srgbClr val="132D47"/>
                </a:solidFill>
              </a:rPr>
              <a:t>dálkové</a:t>
            </a:r>
            <a:r>
              <a:rPr lang="de-DE" sz="2400" dirty="0">
                <a:solidFill>
                  <a:srgbClr val="132D47"/>
                </a:solidFill>
              </a:rPr>
              <a:t> </a:t>
            </a:r>
            <a:r>
              <a:rPr lang="de-DE" sz="2400" dirty="0" err="1">
                <a:solidFill>
                  <a:srgbClr val="132D47"/>
                </a:solidFill>
              </a:rPr>
              <a:t>turistické</a:t>
            </a:r>
            <a:r>
              <a:rPr lang="de-DE" sz="2400" dirty="0">
                <a:solidFill>
                  <a:srgbClr val="132D47"/>
                </a:solidFill>
              </a:rPr>
              <a:t> </a:t>
            </a:r>
            <a:r>
              <a:rPr lang="de-DE" sz="2400" dirty="0" err="1">
                <a:solidFill>
                  <a:srgbClr val="132D47"/>
                </a:solidFill>
              </a:rPr>
              <a:t>stezky</a:t>
            </a:r>
            <a:r>
              <a:rPr lang="de-DE" sz="2400" dirty="0">
                <a:solidFill>
                  <a:srgbClr val="132D47"/>
                </a:solidFill>
              </a:rPr>
              <a:t> v </a:t>
            </a:r>
            <a:r>
              <a:rPr lang="de-DE" sz="2400" dirty="0" err="1">
                <a:solidFill>
                  <a:srgbClr val="132D47"/>
                </a:solidFill>
              </a:rPr>
              <a:t>Ebrachu</a:t>
            </a:r>
            <a:r>
              <a:rPr lang="de-DE" sz="2400" dirty="0">
                <a:solidFill>
                  <a:srgbClr val="132D47"/>
                </a:solidFill>
              </a:rPr>
              <a:t> s </a:t>
            </a:r>
            <a:r>
              <a:rPr lang="de-DE" sz="2400" dirty="0" err="1">
                <a:solidFill>
                  <a:srgbClr val="132D47"/>
                </a:solidFill>
              </a:rPr>
              <a:t>partnery</a:t>
            </a:r>
            <a:r>
              <a:rPr lang="de-DE" sz="2400" dirty="0">
                <a:solidFill>
                  <a:srgbClr val="132D47"/>
                </a:solidFill>
              </a:rPr>
              <a:t> z 11 </a:t>
            </a:r>
            <a:r>
              <a:rPr lang="de-DE" sz="2400" dirty="0" err="1">
                <a:solidFill>
                  <a:srgbClr val="132D47"/>
                </a:solidFill>
              </a:rPr>
              <a:t>krajin</a:t>
            </a:r>
            <a:r>
              <a:rPr lang="de-DE" sz="2400" dirty="0">
                <a:solidFill>
                  <a:srgbClr val="132D47"/>
                </a:solidFill>
              </a:rPr>
              <a:t>, </a:t>
            </a:r>
            <a:r>
              <a:rPr lang="de-DE" sz="2400" dirty="0" err="1">
                <a:solidFill>
                  <a:srgbClr val="132D47"/>
                </a:solidFill>
              </a:rPr>
              <a:t>květen</a:t>
            </a:r>
            <a:r>
              <a:rPr lang="de-DE" sz="2400" dirty="0">
                <a:solidFill>
                  <a:srgbClr val="132D47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200222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6B20376-D98A-4826-8617-437AE5AE4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9" y="1451391"/>
            <a:ext cx="5340833" cy="5391752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5A143449-9563-4425-B671-5C9F9A7ADB05}"/>
              </a:ext>
            </a:extLst>
          </p:cNvPr>
          <p:cNvSpPr/>
          <p:nvPr/>
        </p:nvSpPr>
        <p:spPr>
          <a:xfrm>
            <a:off x="5455923" y="1772816"/>
            <a:ext cx="3473851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de-DE" sz="16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V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centru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pozornosti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krajiny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a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jejich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cisterciácké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prvky</a:t>
            </a:r>
            <a:endParaRPr lang="de-DE" sz="1600" dirty="0">
              <a:solidFill>
                <a:srgbClr val="132D47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lidé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,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kteří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zde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dnes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žijí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a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pracují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kulinářské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,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přírodní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a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kulturní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požitky</a:t>
            </a:r>
            <a:endParaRPr lang="de-DE" sz="1600" dirty="0">
              <a:solidFill>
                <a:srgbClr val="132D47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endParaRPr lang="de-DE" sz="1600" dirty="0">
              <a:solidFill>
                <a:srgbClr val="132D47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endParaRPr lang="cs-CZ" sz="1600" dirty="0">
              <a:solidFill>
                <a:srgbClr val="132D47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Délky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cs-CZ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střihu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: </a:t>
            </a:r>
          </a:p>
          <a:p>
            <a:pPr algn="just"/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Trailer (3 min.)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viz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www.cisterscapes.eu</a:t>
            </a:r>
          </a:p>
          <a:p>
            <a:pPr algn="just"/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10 min. (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muzea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,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školní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třídy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atd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.)</a:t>
            </a:r>
          </a:p>
          <a:p>
            <a:pPr algn="just"/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35 min.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plná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verze</a:t>
            </a:r>
            <a:endParaRPr lang="de-DE" sz="1600" dirty="0">
              <a:solidFill>
                <a:srgbClr val="132D47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endParaRPr lang="de-DE" sz="1600" dirty="0">
              <a:solidFill>
                <a:srgbClr val="132D47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endParaRPr lang="cs-CZ" sz="1600" dirty="0">
              <a:solidFill>
                <a:srgbClr val="132D47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Jazyky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:</a:t>
            </a:r>
          </a:p>
          <a:p>
            <a:pPr algn="just"/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Zvuk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: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německy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/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anglicky</a:t>
            </a:r>
            <a:endParaRPr lang="de-DE" sz="1600" dirty="0">
              <a:solidFill>
                <a:srgbClr val="132D47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Slovinsky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,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polsky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a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česky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min. s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titulky</a:t>
            </a:r>
            <a:endParaRPr lang="de-DE" sz="1600" dirty="0">
              <a:solidFill>
                <a:srgbClr val="132D47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endParaRPr lang="de-DE" sz="1600" dirty="0">
              <a:solidFill>
                <a:srgbClr val="132D47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Dokončení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do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konce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de-DE" sz="1600" dirty="0" err="1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roku</a:t>
            </a: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2022</a:t>
            </a:r>
            <a:endParaRPr lang="de-DE" sz="1600" b="1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4857759-8C13-4C4D-B83F-91252C3BAB3A}"/>
              </a:ext>
            </a:extLst>
          </p:cNvPr>
          <p:cNvSpPr txBox="1"/>
          <p:nvPr/>
        </p:nvSpPr>
        <p:spPr>
          <a:xfrm>
            <a:off x="179512" y="220438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Co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realizujeme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...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9802683-8B08-478D-9039-110E2ACEC5B3}"/>
              </a:ext>
            </a:extLst>
          </p:cNvPr>
          <p:cNvSpPr txBox="1"/>
          <p:nvPr/>
        </p:nvSpPr>
        <p:spPr>
          <a:xfrm>
            <a:off x="3131840" y="764126"/>
            <a:ext cx="314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132D47"/>
                </a:solidFill>
                <a:latin typeface="Arial Narrow" panose="020B0606020202030204" pitchFamily="34" charset="0"/>
              </a:rPr>
              <a:t>Krajinářský</a:t>
            </a:r>
            <a:r>
              <a:rPr lang="de-DE" sz="2800" b="1" dirty="0">
                <a:solidFill>
                  <a:srgbClr val="132D47"/>
                </a:solidFill>
                <a:latin typeface="Arial Narrow" panose="020B0606020202030204" pitchFamily="34" charset="0"/>
              </a:rPr>
              <a:t> film</a:t>
            </a:r>
            <a:endParaRPr lang="de-DE" sz="2800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081EB0-8225-43FC-83AF-4718F4678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1838"/>
            <a:ext cx="2333659" cy="7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84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9504F02-4EC1-45ED-978F-99479322E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" y="1266230"/>
            <a:ext cx="2502352" cy="172036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E18A730-5F72-4F1A-B517-51D6F6253F7E}"/>
              </a:ext>
            </a:extLst>
          </p:cNvPr>
          <p:cNvSpPr txBox="1"/>
          <p:nvPr/>
        </p:nvSpPr>
        <p:spPr>
          <a:xfrm>
            <a:off x="70131" y="188640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Co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realizujeme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...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8651573-D70E-49EA-BBD5-C02F0C5B236B}"/>
              </a:ext>
            </a:extLst>
          </p:cNvPr>
          <p:cNvSpPr txBox="1"/>
          <p:nvPr/>
        </p:nvSpPr>
        <p:spPr>
          <a:xfrm>
            <a:off x="315802" y="867424"/>
            <a:ext cx="2872595" cy="523220"/>
          </a:xfrm>
          <a:prstGeom prst="rect">
            <a:avLst/>
          </a:prstGeom>
          <a:solidFill>
            <a:srgbClr val="F9C600"/>
          </a:solidFill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Režisér</a:t>
            </a:r>
            <a:endParaRPr lang="de-D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239280-1BEE-40EA-BA0C-2D68977A8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1838"/>
            <a:ext cx="2333659" cy="709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9976181-E171-41A4-898C-E490A5208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872" y="1427467"/>
            <a:ext cx="2864870" cy="7395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D0F1F43-BA16-4FBF-9285-0FCDF6D503F7}"/>
              </a:ext>
            </a:extLst>
          </p:cNvPr>
          <p:cNvSpPr txBox="1"/>
          <p:nvPr/>
        </p:nvSpPr>
        <p:spPr>
          <a:xfrm>
            <a:off x="3336816" y="2435505"/>
            <a:ext cx="404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www.davidsunderhauf.com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A9864F2-636A-4DAB-A004-8AEFBFF7A555}"/>
              </a:ext>
            </a:extLst>
          </p:cNvPr>
          <p:cNvSpPr txBox="1"/>
          <p:nvPr/>
        </p:nvSpPr>
        <p:spPr>
          <a:xfrm>
            <a:off x="6226276" y="1876772"/>
            <a:ext cx="2736304" cy="523220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Moder</a:t>
            </a:r>
            <a:r>
              <a:rPr lang="cs-CZ" sz="28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átorka</a:t>
            </a:r>
            <a:endParaRPr lang="de-D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1a692af0-cbab-4520-b15c-8d608251cada@lra-ba">
            <a:extLst>
              <a:ext uri="{FF2B5EF4-FFF2-40B4-BE49-F238E27FC236}">
                <a16:creationId xmlns:a16="http://schemas.microsoft.com/office/drawing/2014/main" id="{3B38C8A4-1A11-43B3-B9AE-CC27308F9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872" y="2506532"/>
            <a:ext cx="6347297" cy="428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A78CD52-882E-4104-AC64-424D12FF6D5C}"/>
              </a:ext>
            </a:extLst>
          </p:cNvPr>
          <p:cNvSpPr txBox="1"/>
          <p:nvPr/>
        </p:nvSpPr>
        <p:spPr>
          <a:xfrm>
            <a:off x="239316" y="5872832"/>
            <a:ext cx="244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132D47"/>
                </a:solidFill>
                <a:latin typeface="Arial Narrow" panose="020B0606020202030204" pitchFamily="34" charset="0"/>
              </a:rPr>
              <a:t>Natáčení</a:t>
            </a:r>
            <a:r>
              <a:rPr lang="de-DE" dirty="0">
                <a:solidFill>
                  <a:srgbClr val="132D47"/>
                </a:solidFill>
                <a:latin typeface="Arial Narrow" panose="020B0606020202030204" pitchFamily="34" charset="0"/>
              </a:rPr>
              <a:t>, Megan Gay </a:t>
            </a:r>
            <a:r>
              <a:rPr lang="de-DE" dirty="0" err="1">
                <a:solidFill>
                  <a:srgbClr val="132D47"/>
                </a:solidFill>
                <a:latin typeface="Arial Narrow" panose="020B0606020202030204" pitchFamily="34" charset="0"/>
              </a:rPr>
              <a:t>nad</a:t>
            </a:r>
            <a:r>
              <a:rPr lang="de-DE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dirty="0" err="1">
                <a:solidFill>
                  <a:srgbClr val="132D47"/>
                </a:solidFill>
                <a:latin typeface="Arial Narrow" panose="020B0606020202030204" pitchFamily="34" charset="0"/>
              </a:rPr>
              <a:t>údolím</a:t>
            </a:r>
            <a:r>
              <a:rPr lang="de-DE" dirty="0">
                <a:solidFill>
                  <a:srgbClr val="132D47"/>
                </a:solidFill>
                <a:latin typeface="Arial Narrow" panose="020B0606020202030204" pitchFamily="34" charset="0"/>
              </a:rPr>
              <a:t> Saale</a:t>
            </a:r>
            <a:endParaRPr lang="cs-CZ" dirty="0">
              <a:solidFill>
                <a:srgbClr val="132D47"/>
              </a:solidFill>
              <a:latin typeface="Arial Narrow" panose="020B0606020202030204" pitchFamily="34" charset="0"/>
            </a:endParaRPr>
          </a:p>
          <a:p>
            <a:r>
              <a:rPr lang="de-DE" dirty="0">
                <a:solidFill>
                  <a:srgbClr val="132D47"/>
                </a:solidFill>
                <a:latin typeface="Arial Narrow" panose="020B0606020202030204" pitchFamily="34" charset="0"/>
              </a:rPr>
              <a:t>Foto: David Sünderhauf</a:t>
            </a:r>
          </a:p>
        </p:txBody>
      </p:sp>
    </p:spTree>
    <p:extLst>
      <p:ext uri="{BB962C8B-B14F-4D97-AF65-F5344CB8AC3E}">
        <p14:creationId xmlns:p14="http://schemas.microsoft.com/office/powerpoint/2010/main" val="1453043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FCDB715-AFB9-4808-8246-EA4CEC480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959" y="-5556"/>
            <a:ext cx="3351911" cy="11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DC03CB1-D100-47C8-B3C1-2F0295A8F604}"/>
              </a:ext>
            </a:extLst>
          </p:cNvPr>
          <p:cNvSpPr txBox="1"/>
          <p:nvPr/>
        </p:nvSpPr>
        <p:spPr>
          <a:xfrm>
            <a:off x="70130" y="157677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Co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realizujeme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...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4BE6980-45CE-4765-A894-6D74E4BA3255}"/>
              </a:ext>
            </a:extLst>
          </p:cNvPr>
          <p:cNvSpPr txBox="1"/>
          <p:nvPr/>
        </p:nvSpPr>
        <p:spPr>
          <a:xfrm>
            <a:off x="899593" y="736777"/>
            <a:ext cx="482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Modely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krajin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s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aplikací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a AR</a:t>
            </a:r>
            <a:endParaRPr lang="de-D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120F0BF-8935-42ED-B7E7-3CFD1AE9352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824195" y="1584298"/>
            <a:ext cx="3235593" cy="5183874"/>
          </a:xfrm>
          <a:prstGeom prst="rect">
            <a:avLst/>
          </a:prstGeom>
          <a:ln w="0"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BB7EAC-CBF9-4B59-B578-24C7D21EE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84914"/>
            <a:ext cx="5184576" cy="518457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D95A6D3-0AA9-426E-BBE9-1696651450A7}"/>
              </a:ext>
            </a:extLst>
          </p:cNvPr>
          <p:cNvSpPr txBox="1"/>
          <p:nvPr/>
        </p:nvSpPr>
        <p:spPr>
          <a:xfrm>
            <a:off x="4065775" y="590963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Návrh:</a:t>
            </a:r>
            <a:r>
              <a:rPr lang="de-DE" dirty="0"/>
              <a:t> Waldsassen</a:t>
            </a:r>
          </a:p>
        </p:txBody>
      </p:sp>
    </p:spTree>
    <p:extLst>
      <p:ext uri="{BB962C8B-B14F-4D97-AF65-F5344CB8AC3E}">
        <p14:creationId xmlns:p14="http://schemas.microsoft.com/office/powerpoint/2010/main" val="1073140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FCDB715-AFB9-4808-8246-EA4CEC480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959" y="-5556"/>
            <a:ext cx="3351911" cy="11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DC03CB1-D100-47C8-B3C1-2F0295A8F604}"/>
              </a:ext>
            </a:extLst>
          </p:cNvPr>
          <p:cNvSpPr txBox="1"/>
          <p:nvPr/>
        </p:nvSpPr>
        <p:spPr>
          <a:xfrm>
            <a:off x="70131" y="188640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Co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realizujeme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...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4BE6980-45CE-4765-A894-6D74E4BA3255}"/>
              </a:ext>
            </a:extLst>
          </p:cNvPr>
          <p:cNvSpPr txBox="1"/>
          <p:nvPr/>
        </p:nvSpPr>
        <p:spPr>
          <a:xfrm>
            <a:off x="1711061" y="736777"/>
            <a:ext cx="4010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Modely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krajin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cs-CZ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v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aplikac</a:t>
            </a:r>
            <a:r>
              <a:rPr lang="cs-CZ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i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endParaRPr lang="de-D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B1544CD-03EB-4D9E-AB82-8832CB465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" y="1628800"/>
            <a:ext cx="3008357" cy="5153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21F7A94-DB70-4BFF-960A-C7ACFA803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545" y="1556792"/>
            <a:ext cx="5560618" cy="281518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A3F3B6B-AE80-455C-A9E9-1F5E3039D93A}"/>
              </a:ext>
            </a:extLst>
          </p:cNvPr>
          <p:cNvSpPr txBox="1"/>
          <p:nvPr/>
        </p:nvSpPr>
        <p:spPr>
          <a:xfrm>
            <a:off x="3065148" y="4653136"/>
            <a:ext cx="6022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Využití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technologie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rozšířené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reality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(AR) a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digit</a:t>
            </a:r>
            <a:r>
              <a:rPr lang="cs-CZ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alizace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památek</a:t>
            </a:r>
            <a:endParaRPr lang="de-DE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de-DE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Informace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o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všech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17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klášterních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krajinách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,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celkem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cca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600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prvků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,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částečně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ve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zvukové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podobě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</a:p>
          <a:p>
            <a:endParaRPr lang="de-DE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cs-CZ" sz="1600" dirty="0">
                <a:solidFill>
                  <a:schemeClr val="tx2"/>
                </a:solidFill>
                <a:latin typeface="Arial Narrow" panose="020B0606020202030204" pitchFamily="34" charset="0"/>
              </a:rPr>
              <a:t>A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lespoň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dvojjazyčný</a:t>
            </a:r>
            <a:r>
              <a:rPr lang="cs-CZ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formát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(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národní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jazyk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a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angličtina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),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později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5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jazyků</a:t>
            </a:r>
            <a:endParaRPr lang="de-DE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93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B3EF679-40DD-45E7-B14D-F3305379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84"/>
            <a:ext cx="9199147" cy="6523172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65230C8-9FB5-42DB-B526-F2ACAC1F3777}"/>
              </a:ext>
            </a:extLst>
          </p:cNvPr>
          <p:cNvSpPr/>
          <p:nvPr/>
        </p:nvSpPr>
        <p:spPr>
          <a:xfrm>
            <a:off x="3203848" y="3140968"/>
            <a:ext cx="5832648" cy="3139321"/>
          </a:xfrm>
          <a:prstGeom prst="rect">
            <a:avLst/>
          </a:prstGeom>
          <a:solidFill>
            <a:srgbClr val="B3BE11">
              <a:alpha val="94902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Cisterciácká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krajina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jako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přeshraniční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kulturní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dědictví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Evropy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partnerských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míst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5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zemí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oordinace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okresu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Bamberg s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klášterní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krajinou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Ebrach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inie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primárního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opatství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Morimond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působícího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především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střední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východní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Evropě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3756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1569445C-70C3-47EA-89B0-E3A4FFD30D5E}"/>
              </a:ext>
            </a:extLst>
          </p:cNvPr>
          <p:cNvSpPr/>
          <p:nvPr/>
        </p:nvSpPr>
        <p:spPr>
          <a:xfrm>
            <a:off x="3995936" y="1150396"/>
            <a:ext cx="4968552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de-DE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Další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vzdělávací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akce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pro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průvodce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krajinou</a:t>
            </a:r>
            <a:endParaRPr lang="de-DE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endParaRPr lang="de-DE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Školení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učitelů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a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výukové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materiály</a:t>
            </a:r>
            <a:endParaRPr lang="de-DE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endParaRPr lang="de-DE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od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roku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2024 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„vizitace“ - n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ávštěvní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turné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po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všech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partnerských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lokalitách</a:t>
            </a:r>
            <a:endParaRPr lang="de-DE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endParaRPr lang="de-DE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od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202X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Zřízení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střediska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EKS v </a:t>
            </a:r>
            <a:r>
              <a:rPr lang="de-DE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Ebrachu</a:t>
            </a:r>
            <a:endParaRPr lang="de-DE" sz="1600" b="1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A2D575-43C7-4915-A2F9-B9604580492C}"/>
              </a:ext>
            </a:extLst>
          </p:cNvPr>
          <p:cNvSpPr txBox="1"/>
          <p:nvPr/>
        </p:nvSpPr>
        <p:spPr>
          <a:xfrm>
            <a:off x="70131" y="188640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Co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realizujeme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...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F37EA0E-4EBC-4BB0-BCB4-ED14499E7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959" y="-5556"/>
            <a:ext cx="3351911" cy="11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CD62A4A-3FE9-4D46-983E-CEBAA8E5AD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7" b="5659"/>
          <a:stretch/>
        </p:blipFill>
        <p:spPr>
          <a:xfrm>
            <a:off x="4061794" y="4258938"/>
            <a:ext cx="4957385" cy="233841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5A7E6BE-3C1E-487D-9FE8-7B3277D7A4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36612" b="23750"/>
          <a:stretch/>
        </p:blipFill>
        <p:spPr>
          <a:xfrm>
            <a:off x="395536" y="2420887"/>
            <a:ext cx="3278152" cy="4176464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31E7CCDD-F4F2-4959-87E0-EDCF7E108E73}"/>
              </a:ext>
            </a:extLst>
          </p:cNvPr>
          <p:cNvSpPr txBox="1"/>
          <p:nvPr/>
        </p:nvSpPr>
        <p:spPr>
          <a:xfrm>
            <a:off x="179512" y="868874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de-DE" sz="2400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Školení</a:t>
            </a:r>
            <a:r>
              <a:rPr lang="de-DE" sz="24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multiplikátorů</a:t>
            </a:r>
            <a:endParaRPr lang="de-DE" sz="240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de-DE" sz="2400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Správa</a:t>
            </a:r>
            <a:r>
              <a:rPr lang="de-DE" sz="24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a </a:t>
            </a:r>
            <a:r>
              <a:rPr lang="de-DE" sz="2400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servis</a:t>
            </a:r>
            <a:r>
              <a:rPr lang="de-DE" sz="24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sítě</a:t>
            </a:r>
            <a:endParaRPr lang="de-DE" sz="240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de-DE" sz="2400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Infrastruktura</a:t>
            </a:r>
            <a:endParaRPr lang="de-DE" sz="240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03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8A0B756-5AF4-4FDF-9A38-9DAF038197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78" y="6064283"/>
            <a:ext cx="2228007" cy="67708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1DFC677-6EB0-45F7-874A-E8D5952DF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20" y="44624"/>
            <a:ext cx="1663700" cy="110913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79C1925-792E-465C-A243-5725D5268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72" y="2996952"/>
            <a:ext cx="5148064" cy="386104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9925B77-098E-4CDE-B2A6-9C7084EAA770}"/>
              </a:ext>
            </a:extLst>
          </p:cNvPr>
          <p:cNvSpPr txBox="1"/>
          <p:nvPr/>
        </p:nvSpPr>
        <p:spPr>
          <a:xfrm>
            <a:off x="0" y="5586196"/>
            <a:ext cx="3600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9C6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Na viděnou</a:t>
            </a:r>
            <a:r>
              <a:rPr lang="de-DE" sz="2800" dirty="0">
                <a:solidFill>
                  <a:srgbClr val="F9C6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!</a:t>
            </a:r>
          </a:p>
          <a:p>
            <a:r>
              <a:rPr lang="de-DE" dirty="0">
                <a:solidFill>
                  <a:srgbClr val="F9C6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	</a:t>
            </a:r>
            <a:endParaRPr lang="cs-CZ" dirty="0">
              <a:solidFill>
                <a:srgbClr val="F9C60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F9C6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               Vaši</a:t>
            </a:r>
            <a:r>
              <a:rPr lang="de-DE" b="1" dirty="0">
                <a:solidFill>
                  <a:srgbClr val="F9C600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 </a:t>
            </a:r>
          </a:p>
          <a:p>
            <a:r>
              <a:rPr lang="de-DE" sz="2800" dirty="0">
                <a:solidFill>
                  <a:srgbClr val="132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800" dirty="0">
                <a:latin typeface="Arial Narrow" panose="020B0606020202030204" pitchFamily="34" charset="0"/>
              </a:rPr>
              <a:t>			</a:t>
            </a:r>
            <a:endParaRPr lang="de-DE" sz="2800" dirty="0">
              <a:solidFill>
                <a:srgbClr val="132D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b="1" dirty="0">
              <a:latin typeface="Arial Narrow" panose="020B060602020203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A9F6440-7EEE-4093-91BF-69FC60AFE0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5611"/>
            <a:ext cx="5171668" cy="287059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EAD0131-248F-4525-98C2-E498F36EA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20" y="1196752"/>
            <a:ext cx="1663700" cy="110913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AEB9BC3-5841-4C78-8ADB-E0BD1786E2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20" y="2363052"/>
            <a:ext cx="1663700" cy="120996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01B84F04-30EF-4CF3-8B7D-10F580076B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75" y="3645024"/>
            <a:ext cx="1689323" cy="1126216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BFA27D2D-6704-4826-A6A1-5C894E591A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75" y="4823064"/>
            <a:ext cx="1689324" cy="1126216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88EFE123-D3AC-41B2-9F8F-2606F5F976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6" y="44625"/>
            <a:ext cx="2046436" cy="136429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9ACB5E86-AEE0-458E-A735-8B40ED825D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6" y="1523918"/>
            <a:ext cx="2046436" cy="136429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52B5D7BB-0816-419D-BA81-9FD00D2D38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" y="2960216"/>
            <a:ext cx="2070392" cy="1104209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E97997C7-6803-48AD-AF39-1E4168038F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" y="4129610"/>
            <a:ext cx="2056780" cy="13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17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0768"/>
            <a:ext cx="9152726" cy="5580000"/>
          </a:xfrm>
          <a:prstGeom prst="rect">
            <a:avLst/>
          </a:prstGeom>
        </p:spPr>
      </p:pic>
      <p:sp>
        <p:nvSpPr>
          <p:cNvPr id="5122" name="Text Box 6"/>
          <p:cNvSpPr txBox="1">
            <a:spLocks noChangeArrowheads="1"/>
          </p:cNvSpPr>
          <p:nvPr/>
        </p:nvSpPr>
        <p:spPr bwMode="auto">
          <a:xfrm>
            <a:off x="215516" y="5301208"/>
            <a:ext cx="8712968" cy="1077218"/>
          </a:xfrm>
          <a:prstGeom prst="rect">
            <a:avLst/>
          </a:prstGeom>
          <a:solidFill>
            <a:srgbClr val="B3BE11">
              <a:alpha val="8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sz="3200" b="1" dirty="0" err="1">
                <a:solidFill>
                  <a:srgbClr val="132D47"/>
                </a:solidFill>
                <a:latin typeface="Arial Narrow" charset="0"/>
              </a:rPr>
              <a:t>Nadnárodní</a:t>
            </a:r>
            <a:r>
              <a:rPr lang="de-DE" sz="3200" b="1" dirty="0">
                <a:solidFill>
                  <a:srgbClr val="132D47"/>
                </a:solidFill>
                <a:latin typeface="Arial Narrow" charset="0"/>
              </a:rPr>
              <a:t> </a:t>
            </a:r>
            <a:r>
              <a:rPr lang="de-DE" sz="3200" b="1" dirty="0" err="1">
                <a:solidFill>
                  <a:srgbClr val="132D47"/>
                </a:solidFill>
                <a:latin typeface="Arial Narrow" charset="0"/>
              </a:rPr>
              <a:t>spolupráce</a:t>
            </a:r>
            <a:r>
              <a:rPr lang="de-DE" sz="3200" b="1" dirty="0">
                <a:solidFill>
                  <a:srgbClr val="132D47"/>
                </a:solidFill>
                <a:latin typeface="Arial Narrow" charset="0"/>
              </a:rPr>
              <a:t> </a:t>
            </a:r>
            <a:r>
              <a:rPr lang="de-DE" sz="3200" b="1" dirty="0" err="1">
                <a:solidFill>
                  <a:srgbClr val="132D47"/>
                </a:solidFill>
                <a:latin typeface="Arial Narrow" charset="0"/>
              </a:rPr>
              <a:t>od</a:t>
            </a:r>
            <a:r>
              <a:rPr lang="de-DE" sz="3200" b="1" dirty="0">
                <a:solidFill>
                  <a:srgbClr val="132D47"/>
                </a:solidFill>
                <a:latin typeface="Arial Narrow" charset="0"/>
              </a:rPr>
              <a:t> </a:t>
            </a:r>
            <a:r>
              <a:rPr lang="de-DE" sz="3200" b="1" dirty="0" err="1">
                <a:solidFill>
                  <a:srgbClr val="132D47"/>
                </a:solidFill>
                <a:latin typeface="Arial Narrow" charset="0"/>
              </a:rPr>
              <a:t>října</a:t>
            </a:r>
            <a:r>
              <a:rPr lang="de-DE" sz="3200" b="1" dirty="0">
                <a:solidFill>
                  <a:srgbClr val="132D47"/>
                </a:solidFill>
                <a:latin typeface="Arial Narrow" charset="0"/>
              </a:rPr>
              <a:t> 2019 - </a:t>
            </a:r>
            <a:r>
              <a:rPr lang="de-DE" sz="3200" b="1" dirty="0" err="1">
                <a:solidFill>
                  <a:srgbClr val="132D47"/>
                </a:solidFill>
                <a:latin typeface="Arial Narrow" charset="0"/>
              </a:rPr>
              <a:t>evropské</a:t>
            </a:r>
            <a:r>
              <a:rPr lang="de-DE" sz="3200" b="1" dirty="0">
                <a:solidFill>
                  <a:srgbClr val="132D47"/>
                </a:solidFill>
                <a:latin typeface="Arial Narrow" charset="0"/>
              </a:rPr>
              <a:t> </a:t>
            </a:r>
            <a:r>
              <a:rPr lang="de-DE" sz="3200" b="1" dirty="0" err="1">
                <a:solidFill>
                  <a:srgbClr val="132D47"/>
                </a:solidFill>
                <a:latin typeface="Arial Narrow" charset="0"/>
              </a:rPr>
              <a:t>spojení</a:t>
            </a:r>
            <a:r>
              <a:rPr lang="de-DE" sz="3200" b="1" dirty="0">
                <a:solidFill>
                  <a:srgbClr val="132D47"/>
                </a:solidFill>
                <a:latin typeface="Arial Narrow" charset="0"/>
              </a:rPr>
              <a:t> </a:t>
            </a:r>
            <a:r>
              <a:rPr lang="de-DE" sz="3200" b="1" dirty="0" err="1">
                <a:solidFill>
                  <a:srgbClr val="132D47"/>
                </a:solidFill>
                <a:latin typeface="Arial Narrow" charset="0"/>
              </a:rPr>
              <a:t>od</a:t>
            </a:r>
            <a:r>
              <a:rPr lang="de-DE" sz="3200" b="1" dirty="0">
                <a:solidFill>
                  <a:srgbClr val="132D47"/>
                </a:solidFill>
                <a:latin typeface="Arial Narrow" charset="0"/>
              </a:rPr>
              <a:t> </a:t>
            </a:r>
            <a:r>
              <a:rPr lang="de-DE" sz="3200" b="1" dirty="0" err="1">
                <a:solidFill>
                  <a:srgbClr val="132D47"/>
                </a:solidFill>
                <a:latin typeface="Arial Narrow" charset="0"/>
              </a:rPr>
              <a:t>středověku</a:t>
            </a:r>
            <a:endParaRPr lang="de-DE" sz="3200" b="1" dirty="0">
              <a:solidFill>
                <a:srgbClr val="132D47"/>
              </a:solidFill>
              <a:latin typeface="Arial Narrow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2F88431-BD56-4320-BCC9-C53A95C43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51" y="-27384"/>
            <a:ext cx="440144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3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30F9BFF1-CD96-4B09-B3EC-6185D404FB19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84" y="148547"/>
            <a:ext cx="8719303" cy="569922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AE75C76-DB39-40C8-921C-52C450480CDD}"/>
              </a:ext>
            </a:extLst>
          </p:cNvPr>
          <p:cNvSpPr/>
          <p:nvPr/>
        </p:nvSpPr>
        <p:spPr>
          <a:xfrm>
            <a:off x="212348" y="5905048"/>
            <a:ext cx="8719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mateřský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klášter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Cîteaux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(*1098) /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primární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opatství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Morimond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(*1117)</a:t>
            </a:r>
          </a:p>
          <a:p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Ebrach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im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Steigerwald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(*1127)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první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založení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na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pravém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břehu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Rýna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, 2027: 900 let!</a:t>
            </a:r>
            <a:endParaRPr lang="en-US" dirty="0">
              <a:solidFill>
                <a:srgbClr val="132D47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CB3E797-940F-4897-B05E-717841ED5C8C}"/>
              </a:ext>
            </a:extLst>
          </p:cNvPr>
          <p:cNvSpPr txBox="1"/>
          <p:nvPr/>
        </p:nvSpPr>
        <p:spPr>
          <a:xfrm>
            <a:off x="6660232" y="620688"/>
            <a:ext cx="2160239" cy="1015663"/>
          </a:xfrm>
          <a:prstGeom prst="rect">
            <a:avLst/>
          </a:prstGeom>
          <a:solidFill>
            <a:srgbClr val="F9C600"/>
          </a:solidFill>
        </p:spPr>
        <p:txBody>
          <a:bodyPr wrap="square" rtlCol="0">
            <a:spAutoFit/>
          </a:bodyPr>
          <a:lstStyle/>
          <a:p>
            <a:r>
              <a:rPr lang="de-DE" sz="2000" b="1" dirty="0" err="1">
                <a:latin typeface="Arial Narrow" panose="020B0606020202030204" pitchFamily="34" charset="0"/>
              </a:rPr>
              <a:t>Cisterciáci</a:t>
            </a:r>
            <a:r>
              <a:rPr lang="de-DE" sz="2000" b="1" dirty="0">
                <a:latin typeface="Arial Narrow" panose="020B0606020202030204" pitchFamily="34" charset="0"/>
              </a:rPr>
              <a:t> - </a:t>
            </a:r>
            <a:r>
              <a:rPr lang="de-DE" sz="2000" b="1" dirty="0" err="1">
                <a:latin typeface="Arial Narrow" panose="020B0606020202030204" pitchFamily="34" charset="0"/>
              </a:rPr>
              <a:t>celoevropská</a:t>
            </a:r>
            <a:r>
              <a:rPr lang="de-DE" sz="2000" b="1" dirty="0">
                <a:latin typeface="Arial Narrow" panose="020B0606020202030204" pitchFamily="34" charset="0"/>
              </a:rPr>
              <a:t> </a:t>
            </a:r>
            <a:r>
              <a:rPr lang="de-DE" sz="2000" b="1" dirty="0" err="1">
                <a:latin typeface="Arial Narrow" panose="020B0606020202030204" pitchFamily="34" charset="0"/>
              </a:rPr>
              <a:t>síť</a:t>
            </a:r>
            <a:r>
              <a:rPr lang="de-DE" sz="2000" b="1" dirty="0">
                <a:latin typeface="Arial Narrow" panose="020B0606020202030204" pitchFamily="34" charset="0"/>
              </a:rPr>
              <a:t> </a:t>
            </a:r>
            <a:endParaRPr lang="cs-CZ" sz="2000" b="1" dirty="0">
              <a:latin typeface="Arial Narrow" panose="020B0606020202030204" pitchFamily="34" charset="0"/>
            </a:endParaRPr>
          </a:p>
          <a:p>
            <a:r>
              <a:rPr lang="de-DE" sz="2000" b="1" dirty="0" err="1">
                <a:latin typeface="Arial Narrow" panose="020B0606020202030204" pitchFamily="34" charset="0"/>
              </a:rPr>
              <a:t>od</a:t>
            </a:r>
            <a:r>
              <a:rPr lang="de-DE" sz="2000" b="1" dirty="0">
                <a:latin typeface="Arial Narrow" panose="020B0606020202030204" pitchFamily="34" charset="0"/>
              </a:rPr>
              <a:t> 12. </a:t>
            </a:r>
            <a:r>
              <a:rPr lang="de-DE" sz="2000" b="1" dirty="0" err="1">
                <a:latin typeface="Arial Narrow" panose="020B0606020202030204" pitchFamily="34" charset="0"/>
              </a:rPr>
              <a:t>století</a:t>
            </a:r>
            <a:endParaRPr lang="de-DE" sz="2000" b="1" dirty="0">
              <a:latin typeface="Arial Narrow" panose="020B0606020202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4897058-4EAA-48B9-AC8F-27CB7500400A}"/>
              </a:ext>
            </a:extLst>
          </p:cNvPr>
          <p:cNvSpPr txBox="1"/>
          <p:nvPr/>
        </p:nvSpPr>
        <p:spPr>
          <a:xfrm>
            <a:off x="350660" y="258523"/>
            <a:ext cx="3933308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O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čem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mluvíme</a:t>
            </a:r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...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A3E2E51-2C8E-A9B4-82A4-949358220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9DE2BD9-6CED-7433-88FD-83CC9A456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44F1A1C-57DA-D391-3CC5-3C51CF966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18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C8DC7-9037-CA49-8EEC-4ACF88443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51982"/>
            <a:ext cx="6737116" cy="1219039"/>
          </a:xfrm>
        </p:spPr>
        <p:txBody>
          <a:bodyPr>
            <a:noAutofit/>
          </a:bodyPr>
          <a:lstStyle/>
          <a:p>
            <a:pPr algn="l"/>
            <a:r>
              <a:rPr lang="cs-CZ" sz="2000" b="1" dirty="0">
                <a:latin typeface="Arial Narrow" panose="020B0606020202030204" pitchFamily="34" charset="0"/>
              </a:rPr>
              <a:t>  Čím vyniká</a:t>
            </a:r>
            <a:r>
              <a:rPr lang="de-DE" sz="2000" b="1" dirty="0">
                <a:latin typeface="Arial Narrow" panose="020B0606020202030204" pitchFamily="34" charset="0"/>
              </a:rPr>
              <a:t>?</a:t>
            </a:r>
            <a:endParaRPr lang="de-DE" sz="1800" dirty="0">
              <a:latin typeface="Arial Narrow" panose="020B0606020202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16BE3B-2E12-408D-8EA6-0DF5C7992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132856"/>
            <a:ext cx="7836015" cy="330766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B7B66AC-9C50-41FE-A73D-E1FB55514B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9071"/>
            <a:ext cx="1601107" cy="170187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31178BC-96D0-40F0-9BF4-12E169602DCD}"/>
              </a:ext>
            </a:extLst>
          </p:cNvPr>
          <p:cNvSpPr txBox="1"/>
          <p:nvPr/>
        </p:nvSpPr>
        <p:spPr>
          <a:xfrm>
            <a:off x="251520" y="158698"/>
            <a:ext cx="1512168" cy="369332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32D47"/>
                </a:solidFill>
                <a:latin typeface="Arial Narrow" panose="020B0606020202030204" pitchFamily="34" charset="0"/>
              </a:rPr>
              <a:t>Proč</a:t>
            </a:r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 E</a:t>
            </a:r>
            <a:r>
              <a:rPr lang="cs-CZ" b="1" dirty="0">
                <a:solidFill>
                  <a:srgbClr val="132D47"/>
                </a:solidFill>
                <a:latin typeface="Arial Narrow" panose="020B0606020202030204" pitchFamily="34" charset="0"/>
              </a:rPr>
              <a:t>HL</a:t>
            </a:r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0277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51520" y="2112617"/>
            <a:ext cx="8208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Cíle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naší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cs-CZ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nominace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EHL?</a:t>
            </a:r>
          </a:p>
          <a:p>
            <a:pPr hangingPunct="0"/>
            <a:endParaRPr lang="de-DE" sz="2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 hangingPunct="0">
              <a:buFont typeface="Wingdings" panose="05000000000000000000" pitchFamily="2" charset="2"/>
              <a:buChar char="Ø"/>
            </a:pP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Utváření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evropských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hodnot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a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identity</a:t>
            </a:r>
            <a:endParaRPr lang="de-DE" sz="2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 hangingPunct="0">
              <a:buFont typeface="Wingdings" panose="05000000000000000000" pitchFamily="2" charset="2"/>
              <a:buChar char="Ø"/>
            </a:pP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Podpora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turistické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a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gastronomické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infrastruktury</a:t>
            </a:r>
            <a:endParaRPr lang="de-DE" sz="2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 hangingPunct="0">
              <a:buFont typeface="Wingdings" panose="05000000000000000000" pitchFamily="2" charset="2"/>
              <a:buChar char="Ø"/>
            </a:pP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Aktivní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zapojení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místních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obyvatel</a:t>
            </a:r>
            <a:endParaRPr lang="de-DE" sz="2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 hangingPunct="0">
              <a:buFont typeface="Wingdings" panose="05000000000000000000" pitchFamily="2" charset="2"/>
              <a:buChar char="Ø"/>
            </a:pP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Vytváření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sítí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s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regionálními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federálními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a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evropskými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partnery</a:t>
            </a:r>
            <a:endParaRPr lang="de-DE" sz="2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 hangingPunct="0">
              <a:buFont typeface="Wingdings" panose="05000000000000000000" pitchFamily="2" charset="2"/>
              <a:buChar char="Ø"/>
            </a:pP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Řízení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turistických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toků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(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částečně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v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regionech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se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zvláštní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potřebou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opatření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)</a:t>
            </a:r>
          </a:p>
          <a:p>
            <a:pPr marL="342900" indent="-342900" hangingPunct="0">
              <a:buFont typeface="Wingdings" panose="05000000000000000000" pitchFamily="2" charset="2"/>
              <a:buChar char="Ø"/>
            </a:pP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Marketing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regionálních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produktů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a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specialit</a:t>
            </a:r>
            <a:endParaRPr lang="de-DE" sz="2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 hangingPunct="0">
              <a:buFont typeface="Wingdings" panose="05000000000000000000" pitchFamily="2" charset="2"/>
              <a:buChar char="Ø"/>
            </a:pP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Rozpoznatelnost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společné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zastřešující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značky</a:t>
            </a:r>
            <a:endParaRPr lang="de-DE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B76D0A0-D9B3-4C28-ACCA-EABBC2F766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58514"/>
            <a:ext cx="7559040" cy="92354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A7B84AA-575E-414B-A97B-14E46C520959}"/>
              </a:ext>
            </a:extLst>
          </p:cNvPr>
          <p:cNvSpPr/>
          <p:nvPr/>
        </p:nvSpPr>
        <p:spPr>
          <a:xfrm>
            <a:off x="1907704" y="948039"/>
            <a:ext cx="6984776" cy="956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Pečeť</a:t>
            </a:r>
            <a:r>
              <a:rPr lang="de-DE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bez</a:t>
            </a:r>
            <a:r>
              <a:rPr lang="de-DE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ochranných</a:t>
            </a:r>
            <a:r>
              <a:rPr lang="de-DE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nástrojů</a:t>
            </a:r>
            <a:r>
              <a:rPr lang="de-DE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nebo</a:t>
            </a:r>
            <a:r>
              <a:rPr lang="de-DE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finančních</a:t>
            </a:r>
            <a:r>
              <a:rPr lang="de-DE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prostředků</a:t>
            </a:r>
            <a:endParaRPr lang="de-DE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lvl="0" indent="-34290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čtyřleté</a:t>
            </a:r>
            <a:r>
              <a:rPr lang="de-DE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monitorovací</a:t>
            </a:r>
            <a:r>
              <a:rPr lang="de-DE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období</a:t>
            </a:r>
            <a:r>
              <a:rPr lang="de-DE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8C28113-8C54-4123-91CE-78DBFA7224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808" y="8425"/>
            <a:ext cx="1588894" cy="168889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CF48DEF-0C8C-4F0B-8797-BDE22AE59699}"/>
              </a:ext>
            </a:extLst>
          </p:cNvPr>
          <p:cNvSpPr txBox="1"/>
          <p:nvPr/>
        </p:nvSpPr>
        <p:spPr>
          <a:xfrm>
            <a:off x="1939000" y="375281"/>
            <a:ext cx="1512168" cy="369332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132D47"/>
                </a:solidFill>
                <a:latin typeface="Arial Narrow" panose="020B0606020202030204" pitchFamily="34" charset="0"/>
              </a:rPr>
              <a:t>Proč</a:t>
            </a:r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 E</a:t>
            </a:r>
            <a:r>
              <a:rPr lang="cs-CZ" b="1" dirty="0">
                <a:solidFill>
                  <a:srgbClr val="132D47"/>
                </a:solidFill>
                <a:latin typeface="Arial Narrow" panose="020B0606020202030204" pitchFamily="34" charset="0"/>
              </a:rPr>
              <a:t>HL</a:t>
            </a:r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6435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C19BCC30-72F7-4100-8BBD-BC41BBB96A2E}"/>
              </a:ext>
            </a:extLst>
          </p:cNvPr>
          <p:cNvSpPr/>
          <p:nvPr/>
        </p:nvSpPr>
        <p:spPr>
          <a:xfrm>
            <a:off x="267172" y="4288077"/>
            <a:ext cx="1604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© StMWK, A. König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0CA0B4D-91FC-4DA2-BFD7-8E72CB0E3D25}"/>
              </a:ext>
            </a:extLst>
          </p:cNvPr>
          <p:cNvSpPr/>
          <p:nvPr/>
        </p:nvSpPr>
        <p:spPr>
          <a:xfrm>
            <a:off x="4777969" y="4288077"/>
            <a:ext cx="1604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© StMWK, A. König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805F84B-CE88-4B00-9523-2C7E39657D93}"/>
              </a:ext>
            </a:extLst>
          </p:cNvPr>
          <p:cNvSpPr/>
          <p:nvPr/>
        </p:nvSpPr>
        <p:spPr>
          <a:xfrm>
            <a:off x="267171" y="6434335"/>
            <a:ext cx="12742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© Cisterscapes</a:t>
            </a:r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354BA1B5-F696-4B93-A9F3-2F771B97DC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0103636"/>
              </p:ext>
            </p:extLst>
          </p:nvPr>
        </p:nvGraphicFramePr>
        <p:xfrm>
          <a:off x="539551" y="1036796"/>
          <a:ext cx="8140309" cy="5422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AEEC642-D53D-46D0-8342-224257B233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9" y="1339297"/>
            <a:ext cx="690574" cy="52383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2C03FB7-6348-44D7-AA06-82FD50A86E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8" y="2229052"/>
            <a:ext cx="690574" cy="52383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F06588F-77C6-43B7-98F3-DF0DAB22F9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44" y="3076327"/>
            <a:ext cx="690574" cy="52383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C8F1CF4-1DEA-4F83-98C6-AA2630F0A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02" y="3912807"/>
            <a:ext cx="690574" cy="52383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8D94648-6B81-4AE9-8BB4-0DB0C65DAB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15" y="0"/>
            <a:ext cx="176478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1D6DEABB-0A86-4D70-ACE8-01793D98A208}"/>
              </a:ext>
            </a:extLst>
          </p:cNvPr>
          <p:cNvSpPr/>
          <p:nvPr/>
        </p:nvSpPr>
        <p:spPr>
          <a:xfrm>
            <a:off x="251520" y="328083"/>
            <a:ext cx="1698600" cy="461665"/>
          </a:xfrm>
          <a:prstGeom prst="rect">
            <a:avLst/>
          </a:prstGeom>
          <a:solidFill>
            <a:srgbClr val="B3BE11"/>
          </a:solidFill>
        </p:spPr>
        <p:txBody>
          <a:bodyPr wrap="square">
            <a:spAutoFit/>
          </a:bodyPr>
          <a:lstStyle/>
          <a:p>
            <a:pPr marL="21590" indent="-21590" algn="ctr"/>
            <a:r>
              <a:rPr lang="de-DE" sz="2400" b="1" dirty="0">
                <a:solidFill>
                  <a:srgbClr val="132D47"/>
                </a:solidFill>
                <a:latin typeface="Arial Narrow" panose="020B0606020202030204" pitchFamily="34" charset="0"/>
              </a:rPr>
              <a:t>M</a:t>
            </a:r>
            <a:r>
              <a:rPr lang="cs-CZ" sz="2400" b="1" dirty="0" err="1">
                <a:solidFill>
                  <a:srgbClr val="132D47"/>
                </a:solidFill>
                <a:latin typeface="Arial Narrow" panose="020B0606020202030204" pitchFamily="34" charset="0"/>
              </a:rPr>
              <a:t>ilníky</a:t>
            </a:r>
            <a:endParaRPr lang="de-DE" sz="2400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179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2502DD1-F222-4AEE-920E-D8EB18183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4" y="235298"/>
            <a:ext cx="9144000" cy="662270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1B206F3-65C9-445C-ACEA-FC469BAEB331}"/>
              </a:ext>
            </a:extLst>
          </p:cNvPr>
          <p:cNvSpPr txBox="1"/>
          <p:nvPr/>
        </p:nvSpPr>
        <p:spPr>
          <a:xfrm>
            <a:off x="3347864" y="1556792"/>
            <a:ext cx="2520280" cy="1477328"/>
          </a:xfrm>
          <a:prstGeom prst="rect">
            <a:avLst/>
          </a:prstGeom>
          <a:solidFill>
            <a:srgbClr val="F9C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/>
              <a:t>Transnationaler Koordinator</a:t>
            </a:r>
          </a:p>
          <a:p>
            <a:pPr algn="ctr"/>
            <a:r>
              <a:rPr lang="de-DE" sz="700" b="1" dirty="0"/>
              <a:t>Projektteam Cisterscapes</a:t>
            </a:r>
          </a:p>
          <a:p>
            <a:pPr algn="ctr"/>
            <a:endParaRPr lang="de-DE" sz="700" b="1" dirty="0"/>
          </a:p>
          <a:p>
            <a:pPr algn="ctr"/>
            <a:r>
              <a:rPr lang="de-DE" sz="900" b="1" dirty="0"/>
              <a:t>Alexandra Baier</a:t>
            </a:r>
            <a:r>
              <a:rPr lang="de-DE" sz="900" dirty="0"/>
              <a:t>, Projektleitung</a:t>
            </a:r>
          </a:p>
          <a:p>
            <a:pPr algn="ctr"/>
            <a:endParaRPr lang="de-DE" sz="300" dirty="0"/>
          </a:p>
          <a:p>
            <a:pPr algn="ctr"/>
            <a:endParaRPr lang="de-DE" sz="300" dirty="0"/>
          </a:p>
          <a:p>
            <a:pPr algn="ctr"/>
            <a:r>
              <a:rPr lang="de-DE" sz="800" b="1" dirty="0"/>
              <a:t>Dr. Rosa Karl,</a:t>
            </a:r>
            <a:r>
              <a:rPr lang="de-DE" sz="800" dirty="0"/>
              <a:t> transnationale Kommunikation</a:t>
            </a:r>
          </a:p>
          <a:p>
            <a:pPr algn="ctr"/>
            <a:endParaRPr lang="de-DE" sz="300" dirty="0"/>
          </a:p>
          <a:p>
            <a:pPr algn="ctr"/>
            <a:r>
              <a:rPr lang="de-DE" sz="800" b="1" dirty="0"/>
              <a:t>Sarina Khan, </a:t>
            </a:r>
            <a:r>
              <a:rPr lang="de-DE" sz="800" dirty="0"/>
              <a:t>Veranstaltungen, Web &amp; </a:t>
            </a:r>
            <a:r>
              <a:rPr lang="de-DE" sz="800" dirty="0" err="1"/>
              <a:t>Social</a:t>
            </a:r>
            <a:r>
              <a:rPr lang="de-DE" sz="800" dirty="0"/>
              <a:t> Media</a:t>
            </a:r>
          </a:p>
          <a:p>
            <a:pPr algn="ctr"/>
            <a:endParaRPr lang="de-DE" sz="300" dirty="0"/>
          </a:p>
          <a:p>
            <a:pPr algn="ctr"/>
            <a:r>
              <a:rPr lang="de-DE" sz="800" b="1" dirty="0"/>
              <a:t>Thea Schellakowsky, </a:t>
            </a:r>
            <a:r>
              <a:rPr lang="de-DE" sz="800" dirty="0"/>
              <a:t>Öffentlichkeitsarbeit</a:t>
            </a:r>
          </a:p>
          <a:p>
            <a:pPr algn="ctr"/>
            <a:endParaRPr lang="de-DE" sz="300" dirty="0"/>
          </a:p>
          <a:p>
            <a:pPr algn="ctr"/>
            <a:r>
              <a:rPr lang="de-DE" sz="800" b="1" dirty="0"/>
              <a:t>Carina Schuster, </a:t>
            </a:r>
            <a:r>
              <a:rPr lang="de-DE" sz="800" dirty="0"/>
              <a:t>Projektassistenz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736540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D609BAB-B3B0-474F-8AAE-A8CD534F7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0" r="19565" b="40550"/>
          <a:stretch/>
        </p:blipFill>
        <p:spPr>
          <a:xfrm>
            <a:off x="302927" y="1124744"/>
            <a:ext cx="8743868" cy="399772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E899C41-13A2-45D6-B934-DDCA6B35CAD7}"/>
              </a:ext>
            </a:extLst>
          </p:cNvPr>
          <p:cNvSpPr txBox="1"/>
          <p:nvPr/>
        </p:nvSpPr>
        <p:spPr>
          <a:xfrm>
            <a:off x="338217" y="5211277"/>
            <a:ext cx="8708578" cy="830997"/>
          </a:xfrm>
          <a:prstGeom prst="rect">
            <a:avLst/>
          </a:prstGeom>
          <a:solidFill>
            <a:srgbClr val="F9C600"/>
          </a:solidFill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Cisterciáci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 se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rozšířili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po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celé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Evropě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působivou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rychlostí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 a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získali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 si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pověst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misionářů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,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kteří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proměňovali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 "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pustiny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" v "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</a:rPr>
              <a:t>ráje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".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81796C4-2B18-4529-8103-A3C37C5D37B5}"/>
              </a:ext>
            </a:extLst>
          </p:cNvPr>
          <p:cNvSpPr txBox="1"/>
          <p:nvPr/>
        </p:nvSpPr>
        <p:spPr>
          <a:xfrm>
            <a:off x="302927" y="447962"/>
            <a:ext cx="3933308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132D47"/>
                </a:solidFill>
                <a:latin typeface="Arial Narrow" panose="020B0606020202030204" pitchFamily="34" charset="0"/>
              </a:rPr>
              <a:t>Z čeho vycházíme </a:t>
            </a:r>
            <a:r>
              <a:rPr lang="de-DE" sz="2400" b="1" dirty="0">
                <a:solidFill>
                  <a:srgbClr val="132D47"/>
                </a:solidFill>
                <a:latin typeface="Arial Narrow" panose="020B0606020202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8116696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741</Words>
  <Application>Microsoft Office PowerPoint</Application>
  <PresentationFormat>Předvádění na obrazovce (4:3)</PresentationFormat>
  <Paragraphs>145</Paragraphs>
  <Slides>21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9" baseType="lpstr">
      <vt:lpstr>Arial</vt:lpstr>
      <vt:lpstr>Arial Narrow</vt:lpstr>
      <vt:lpstr>Book Antiqua</vt:lpstr>
      <vt:lpstr>Bradley Hand ITC</vt:lpstr>
      <vt:lpstr>Calibri</vt:lpstr>
      <vt:lpstr>Cambria</vt:lpstr>
      <vt:lpstr>Wingdings</vt:lpstr>
      <vt:lpstr>Larissa</vt:lpstr>
      <vt:lpstr>Prezentace aplikace PowerPoint</vt:lpstr>
      <vt:lpstr>Prezentace aplikace PowerPoint</vt:lpstr>
      <vt:lpstr>Prezentace aplikace PowerPoint</vt:lpstr>
      <vt:lpstr>Prezentace aplikace PowerPoint</vt:lpstr>
      <vt:lpstr>  Čím vyniká?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LRA Bamberg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Seeger, Astrid</dc:creator>
  <cp:lastModifiedBy>Marta Krejčíčková</cp:lastModifiedBy>
  <cp:revision>143</cp:revision>
  <dcterms:created xsi:type="dcterms:W3CDTF">2020-09-18T07:20:26Z</dcterms:created>
  <dcterms:modified xsi:type="dcterms:W3CDTF">2022-11-07T21:41:05Z</dcterms:modified>
</cp:coreProperties>
</file>