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58" r:id="rId2"/>
    <p:sldId id="271" r:id="rId3"/>
    <p:sldId id="301" r:id="rId4"/>
    <p:sldId id="308" r:id="rId5"/>
    <p:sldId id="309" r:id="rId6"/>
    <p:sldId id="310" r:id="rId7"/>
    <p:sldId id="312" r:id="rId8"/>
    <p:sldId id="289" r:id="rId9"/>
    <p:sldId id="290" r:id="rId10"/>
    <p:sldId id="306" r:id="rId11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spar, Armin" initials="KA" lastIdx="1" clrIdx="0">
    <p:extLst>
      <p:ext uri="{19B8F6BF-5375-455C-9EA6-DF929625EA0E}">
        <p15:presenceInfo xmlns:p15="http://schemas.microsoft.com/office/powerpoint/2012/main" userId="S-1-5-21-1393060369-1102717077-1881041405-2208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2" y="3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8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512E26-2105-4018-8330-6116590873C6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B8CD8-55A6-4842-88F6-A4EBBF8C4DE1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281348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45607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54986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9954986" cy="43513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2345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272393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6486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65179" cy="132556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865179" cy="4351338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8355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988785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988785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11518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908082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82243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61953" y="1825625"/>
            <a:ext cx="4882243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520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120373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496393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4963933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984422" y="1681163"/>
            <a:ext cx="49883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984422" y="2505075"/>
            <a:ext cx="4988379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7727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028464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1938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48640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05602" y="987425"/>
            <a:ext cx="584676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64056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52835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1192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8978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Upravte hlavní formát názvu kliknutím na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89783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Úprava formátu předlohy textu</a:t>
            </a:r>
          </a:p>
          <a:p>
            <a:pPr lvl="1"/>
            <a:r>
              <a:rPr lang="de-DE" dirty="0"/>
              <a:t>Druhá úroveň</a:t>
            </a:r>
          </a:p>
          <a:p>
            <a:pPr lvl="2"/>
            <a:r>
              <a:rPr lang="de-DE" dirty="0"/>
              <a:t>Třetí úroveň</a:t>
            </a:r>
          </a:p>
          <a:p>
            <a:pPr lvl="3"/>
            <a:r>
              <a:rPr lang="de-DE" dirty="0"/>
              <a:t>Čtvrtá úroveň</a:t>
            </a:r>
          </a:p>
          <a:p>
            <a:pPr lvl="4"/>
            <a:r>
              <a:rPr lang="de-DE" dirty="0"/>
              <a:t>Pátá úroveň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D55C0-D990-4EE5-AE5D-EDC51AAA04E0}" type="datetimeFigureOut">
              <a:rPr lang="de-AT" smtClean="0"/>
              <a:t>25.04.2022</a:t>
            </a:fld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69AAC-9812-4021-B42C-42F3BF967D43}" type="slidenum">
              <a:rPr lang="de-AT" smtClean="0"/>
              <a:t>‹#›</a:t>
            </a:fld>
            <a:endParaRPr lang="de-AT" dirty="0"/>
          </a:p>
        </p:txBody>
      </p:sp>
      <p:pic>
        <p:nvPicPr>
          <p:cNvPr id="7" name="Grafik 6" title="Standort-Logo Oberösterreich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89580" y="5462588"/>
            <a:ext cx="720000" cy="720000"/>
          </a:xfrm>
          <a:prstGeom prst="rect">
            <a:avLst/>
          </a:prstGeom>
        </p:spPr>
      </p:pic>
      <p:pic>
        <p:nvPicPr>
          <p:cNvPr id="8" name="Grafik 7" title="Landeswappen Oberösterreich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210" y="365125"/>
            <a:ext cx="540000" cy="9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2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0kyLMOsFEQ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93097" y="1786148"/>
            <a:ext cx="9698903" cy="384717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de-AT" sz="3200" b="1" dirty="0"/>
              <a:t>Praxe v Horním Rakousku</a:t>
            </a:r>
            <a:endParaRPr lang="de-DE" altLang="de-DE" sz="1600" b="1" i="1" dirty="0"/>
          </a:p>
          <a:p>
            <a:pPr eaLnBrk="1" hangingPunct="1">
              <a:lnSpc>
                <a:spcPct val="80000"/>
              </a:lnSpc>
            </a:pPr>
            <a:endParaRPr lang="de-AT" altLang="de-DE" sz="1600" i="1" dirty="0"/>
          </a:p>
          <a:p>
            <a:pPr eaLnBrk="1" hangingPunct="1">
              <a:lnSpc>
                <a:spcPct val="80000"/>
              </a:lnSpc>
            </a:pPr>
            <a:endParaRPr lang="de-AT" altLang="de-DE" sz="1600" i="1" dirty="0"/>
          </a:p>
          <a:p>
            <a:r>
              <a:rPr lang="de-AT" altLang="de-DE" sz="1800" b="1" i="1" dirty="0"/>
              <a:t>Armin Kaspar BSc</a:t>
            </a:r>
          </a:p>
          <a:p>
            <a:pPr>
              <a:lnSpc>
                <a:spcPct val="80000"/>
              </a:lnSpc>
            </a:pPr>
            <a:r>
              <a:rPr lang="de-DE" altLang="de-DE" sz="1800" b="1" i="1" dirty="0"/>
              <a:t>Martin Waslmeier</a:t>
            </a:r>
            <a:endParaRPr lang="de-AT" altLang="de-DE" sz="1800" b="1" i="1" dirty="0"/>
          </a:p>
          <a:p>
            <a:pPr eaLnBrk="1" hangingPunct="1">
              <a:lnSpc>
                <a:spcPct val="80000"/>
              </a:lnSpc>
            </a:pPr>
            <a:endParaRPr lang="de-AT" altLang="de-DE" sz="1600" i="1" dirty="0"/>
          </a:p>
          <a:p>
            <a:pPr>
              <a:lnSpc>
                <a:spcPct val="80000"/>
              </a:lnSpc>
            </a:pPr>
            <a:r>
              <a:rPr lang="de-AT" altLang="de-DE" sz="1800" dirty="0"/>
              <a:t>Úřad hornorakouské zemské vlády</a:t>
            </a:r>
          </a:p>
          <a:p>
            <a:pPr>
              <a:lnSpc>
                <a:spcPct val="80000"/>
              </a:lnSpc>
            </a:pPr>
            <a:r>
              <a:rPr lang="de-AT" altLang="de-DE" sz="1800" dirty="0"/>
              <a:t>Odbor ochrany životního prostředí/radiační ochrany</a:t>
            </a:r>
          </a:p>
          <a:p>
            <a:pPr>
              <a:lnSpc>
                <a:spcPct val="80000"/>
              </a:lnSpc>
            </a:pPr>
            <a:r>
              <a:rPr lang="de-AT" altLang="de-DE" sz="1800" dirty="0"/>
              <a:t>4021 Linz, Kärntnerstraße 10-12</a:t>
            </a:r>
          </a:p>
          <a:p>
            <a:pPr>
              <a:lnSpc>
                <a:spcPct val="80000"/>
              </a:lnSpc>
            </a:pPr>
            <a:r>
              <a:rPr lang="de-AT" altLang="de-DE" sz="1800" dirty="0"/>
              <a:t>Tel.: (+43 732) 77 20-145 32</a:t>
            </a:r>
          </a:p>
          <a:p>
            <a:pPr>
              <a:lnSpc>
                <a:spcPct val="80000"/>
              </a:lnSpc>
            </a:pPr>
            <a:r>
              <a:rPr lang="de-AT" altLang="de-DE" sz="1800" dirty="0"/>
              <a:t> E-mail: </a:t>
            </a:r>
            <a:r>
              <a:rPr lang="de-AT" altLang="de-DE" sz="1800" dirty="0">
                <a:solidFill>
                  <a:srgbClr val="005DA4"/>
                </a:solidFill>
              </a:rPr>
              <a:t>armin.kaspar@ooe.gv.at </a:t>
            </a:r>
            <a:endParaRPr lang="de-AT" altLang="de-DE" sz="1800" dirty="0"/>
          </a:p>
          <a:p>
            <a:pPr eaLnBrk="1" hangingPunct="1">
              <a:lnSpc>
                <a:spcPct val="80000"/>
              </a:lnSpc>
            </a:pPr>
            <a:endParaRPr lang="de-AT" altLang="de-DE" sz="1600" b="0" dirty="0"/>
          </a:p>
          <a:p>
            <a:pPr eaLnBrk="1" hangingPunct="1">
              <a:lnSpc>
                <a:spcPct val="80000"/>
              </a:lnSpc>
            </a:pPr>
            <a:endParaRPr lang="de-AT" altLang="de-DE" sz="1600" b="0" dirty="0"/>
          </a:p>
          <a:p>
            <a:pPr eaLnBrk="1" hangingPunct="1">
              <a:lnSpc>
                <a:spcPct val="80000"/>
              </a:lnSpc>
            </a:pPr>
            <a:endParaRPr lang="de-AT" altLang="de-DE" sz="1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2" t="17075" r="42561" b="16825"/>
          <a:stretch/>
        </p:blipFill>
        <p:spPr>
          <a:xfrm>
            <a:off x="268458" y="0"/>
            <a:ext cx="3582212" cy="6850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806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Energy </a:t>
            </a:r>
            <a:r>
              <a:rPr lang="cs-CZ" dirty="0" err="1"/>
              <a:t>contracting</a:t>
            </a:r>
            <a:r>
              <a:rPr lang="cs-CZ" dirty="0"/>
              <a:t> </a:t>
            </a:r>
            <a:r>
              <a:rPr lang="de-AT" dirty="0"/>
              <a:t>pro rakouské obce</a:t>
            </a:r>
          </a:p>
        </p:txBody>
      </p:sp>
      <p:sp>
        <p:nvSpPr>
          <p:cNvPr id="7" name="Inhaltsplatzhalter 6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u="sng" dirty="0"/>
              <a:t>Umožnění rozsáhlé rekonstrukce osvětlení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sz="2400" dirty="0"/>
              <a:t>Dodavatel (většinou velké firmy):</a:t>
            </a:r>
          </a:p>
          <a:p>
            <a:r>
              <a:rPr lang="cs-CZ" sz="2400" dirty="0"/>
              <a:t>Projektování</a:t>
            </a:r>
          </a:p>
          <a:p>
            <a:r>
              <a:rPr lang="cs-CZ" sz="2400" dirty="0"/>
              <a:t>Realizace (předfinancování projektu).</a:t>
            </a:r>
          </a:p>
          <a:p>
            <a:r>
              <a:rPr lang="cs-CZ" sz="2400" dirty="0"/>
              <a:t>Dodavatel si ponechává úspory z roční údržby a snížené spotřeby elektrické energie</a:t>
            </a:r>
          </a:p>
          <a:p>
            <a:endParaRPr lang="cs-CZ" sz="2400" dirty="0"/>
          </a:p>
          <a:p>
            <a:pPr marL="0" indent="0">
              <a:buNone/>
            </a:pPr>
            <a:r>
              <a:rPr lang="cs-CZ" sz="2400" dirty="0"/>
              <a:t>Minimální investice: 50 000 eur</a:t>
            </a:r>
          </a:p>
          <a:p>
            <a:r>
              <a:rPr lang="cs-CZ" sz="2400" b="1" dirty="0"/>
              <a:t>Dotace 40 % (financování spolkovou zemí Horní Rakousko) - </a:t>
            </a:r>
            <a:r>
              <a:rPr lang="cs-CZ" sz="2400" dirty="0"/>
              <a:t>max. 75 000 EUR</a:t>
            </a:r>
          </a:p>
          <a:p>
            <a:r>
              <a:rPr lang="cs-CZ" sz="2400" dirty="0"/>
              <a:t>Doba trvání smlouvy max. 10 let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b="1" u="sng" dirty="0"/>
              <a:t>Podpora životního prostředí</a:t>
            </a:r>
          </a:p>
          <a:p>
            <a:pPr marL="0" indent="0">
              <a:buNone/>
            </a:pPr>
            <a:r>
              <a:rPr lang="cs-CZ" sz="2400" dirty="0"/>
              <a:t>20 % z ECP - podklad pro plánování: hornorakouská příručka „Průvodce venkovním osvětlením“</a:t>
            </a:r>
          </a:p>
          <a:p>
            <a:pPr marL="0" indent="0">
              <a:buNone/>
            </a:pPr>
            <a:r>
              <a:rPr lang="cs-CZ" sz="2400" dirty="0"/>
              <a:t>Pokud je barva světla &lt;= 2 000 K, pak dodatečná dotace 50 eur na jeden světelný bod.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29030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Modelové lokality</a:t>
            </a:r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392" y="1416368"/>
            <a:ext cx="5456958" cy="4778692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6271925" y="4707644"/>
            <a:ext cx="50671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977">
              <a:lnSpc>
                <a:spcPct val="80000"/>
              </a:lnSpc>
            </a:pPr>
            <a:r>
              <a:rPr lang="de-DE" altLang="de-DE" sz="2000" dirty="0">
                <a:solidFill>
                  <a:prstClr val="black"/>
                </a:solidFill>
              </a:rPr>
              <a:t>Film:</a:t>
            </a:r>
          </a:p>
          <a:p>
            <a:pPr marL="97977">
              <a:lnSpc>
                <a:spcPct val="80000"/>
              </a:lnSpc>
            </a:pPr>
            <a:r>
              <a:rPr lang="de-AT" altLang="de-DE" sz="2000" dirty="0">
                <a:solidFill>
                  <a:prstClr val="black"/>
                </a:solidFill>
                <a:hlinkClick r:id="rId3"/>
              </a:rPr>
              <a:t>Světlo v harmonii s lidmi a </a:t>
            </a:r>
            <a:r>
              <a:rPr lang="de-DE" altLang="de-DE" sz="2000" dirty="0">
                <a:solidFill>
                  <a:prstClr val="black"/>
                </a:solidFill>
              </a:rPr>
              <a:t>přírodou 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540" y="2152151"/>
            <a:ext cx="4365837" cy="2456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0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9741" y="1028700"/>
            <a:ext cx="5822769" cy="356616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dirty="0"/>
              <a:t>Park Attersee-Traunsee Star</a:t>
            </a:r>
            <a:br>
              <a:rPr lang="de-AT" dirty="0"/>
            </a:br>
            <a:br>
              <a:rPr lang="de-AT" sz="2800" dirty="0"/>
            </a:br>
            <a:r>
              <a:rPr lang="de-AT" sz="2800" dirty="0"/>
              <a:t>Weyregg</a:t>
            </a:r>
            <a:br>
              <a:rPr lang="de-AT" sz="2800" dirty="0"/>
            </a:br>
            <a:r>
              <a:rPr lang="de-AT" sz="2800" dirty="0"/>
              <a:t>Schörfling</a:t>
            </a:r>
            <a:br>
              <a:rPr lang="de-AT" sz="2800" dirty="0"/>
            </a:br>
            <a:r>
              <a:rPr lang="de-AT" sz="2800" dirty="0"/>
              <a:t>Aurach</a:t>
            </a:r>
            <a:br>
              <a:rPr lang="de-AT" sz="2800" dirty="0"/>
            </a:br>
            <a:r>
              <a:rPr lang="de-AT" sz="2800" dirty="0"/>
              <a:t>Altmünster</a:t>
            </a:r>
            <a:br>
              <a:rPr lang="de-AT" sz="2800" dirty="0"/>
            </a:br>
            <a:r>
              <a:rPr lang="de-AT" sz="2800" dirty="0"/>
              <a:t>Steinbach</a:t>
            </a:r>
            <a:br>
              <a:rPr lang="de-AT" sz="2800" dirty="0"/>
            </a:br>
            <a:endParaRPr lang="de-AT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0010"/>
            <a:ext cx="5692276" cy="702945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9316" y="5380310"/>
            <a:ext cx="2723673" cy="1340530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7968" y="2226644"/>
            <a:ext cx="3422212" cy="205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13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600" dirty="0"/>
              <a:t>Nezbytné úpravy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Úprava osvětlení kostela Steinbach</a:t>
            </a:r>
          </a:p>
          <a:p>
            <a:r>
              <a:rPr lang="cs-CZ" dirty="0"/>
              <a:t>Úprava osvětlení silnice Altmünster ( </a:t>
            </a:r>
            <a:r>
              <a:rPr lang="cs-CZ" dirty="0">
                <a:sym typeface="Wingdings" panose="05000000000000000000" pitchFamily="2" charset="2"/>
              </a:rPr>
              <a:t>3 000 K)</a:t>
            </a:r>
            <a:endParaRPr lang="cs-CZ" dirty="0"/>
          </a:p>
          <a:p>
            <a:r>
              <a:rPr lang="cs-CZ" dirty="0"/>
              <a:t>Redesign kandelábrů v Steinbachu</a:t>
            </a:r>
          </a:p>
          <a:p>
            <a:r>
              <a:rPr lang="cs-CZ" dirty="0"/>
              <a:t>Připevnění stínítek na nestíněná svítidla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566" y="1758540"/>
            <a:ext cx="1757631" cy="311110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336" y="4090161"/>
            <a:ext cx="5271608" cy="262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68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Organizace</a:t>
            </a:r>
            <a:r>
              <a:rPr lang="de-AT" sz="3600" dirty="0"/>
              <a:t> Sternenpark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3200" dirty="0"/>
              <a:t>Spravuje: Sdružení Verein Naturpark Attersee-Traunsee</a:t>
            </a:r>
          </a:p>
          <a:p>
            <a:pPr lvl="1"/>
            <a:r>
              <a:rPr lang="cs-CZ" sz="2800" dirty="0"/>
              <a:t>Prohlídky s průvodcem, akce pro občany a podniky</a:t>
            </a:r>
          </a:p>
          <a:p>
            <a:pPr lvl="1"/>
            <a:r>
              <a:rPr lang="cs-CZ" sz="2800" dirty="0"/>
              <a:t>Vztahy s veřejností a médii</a:t>
            </a:r>
          </a:p>
          <a:p>
            <a:pPr lvl="1"/>
            <a:r>
              <a:rPr lang="cs-CZ" sz="2800" dirty="0"/>
              <a:t>Koordinace s místními zúčastněnými stranami</a:t>
            </a:r>
          </a:p>
          <a:p>
            <a:pPr lvl="1"/>
            <a:r>
              <a:rPr lang="cs-CZ" sz="2800" dirty="0"/>
              <a:t>Výroční zpráva pro mezinárodní organizaci IDA (</a:t>
            </a:r>
            <a:r>
              <a:rPr lang="en-GB" sz="2800" dirty="0"/>
              <a:t>International Dark-Sky Association</a:t>
            </a:r>
            <a:r>
              <a:rPr lang="cs-CZ" sz="2800" dirty="0"/>
              <a:t>)</a:t>
            </a:r>
          </a:p>
          <a:p>
            <a:pPr lvl="1"/>
            <a:r>
              <a:rPr lang="cs-CZ" sz="2800" dirty="0"/>
              <a:t>Dodržování plánů řízení osvětlení (</a:t>
            </a:r>
            <a:r>
              <a:rPr lang="en-GB" sz="2800" dirty="0"/>
              <a:t>Light Management Plan</a:t>
            </a:r>
            <a:r>
              <a:rPr lang="cs-CZ" sz="2800" dirty="0"/>
              <a:t>)</a:t>
            </a:r>
            <a:endParaRPr lang="de-AT" sz="2800" dirty="0"/>
          </a:p>
          <a:p>
            <a:pPr lvl="1"/>
            <a:r>
              <a:rPr lang="cs-CZ" sz="2800" dirty="0"/>
              <a:t>Péče</a:t>
            </a:r>
            <a:r>
              <a:rPr lang="de-AT" sz="2800" dirty="0"/>
              <a:t> pro realizaci modernizace </a:t>
            </a:r>
          </a:p>
        </p:txBody>
      </p:sp>
      <p:pic>
        <p:nvPicPr>
          <p:cNvPr id="1026" name="Picture 2" descr="Naturpark Attersee-Trauns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0576" y="2740163"/>
            <a:ext cx="161925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629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Plán řízení osvětlení (</a:t>
            </a:r>
            <a:r>
              <a:rPr lang="en-GB" sz="3600" dirty="0"/>
              <a:t>Light Management Plan</a:t>
            </a:r>
            <a:r>
              <a:rPr lang="cs-CZ" sz="3600" dirty="0"/>
              <a:t>)</a:t>
            </a:r>
            <a:endParaRPr lang="de-AT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de-AT" dirty="0"/>
              <a:t>Prováděno prostřednictvím usnesení obecních rad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dirty="0"/>
              <a:t>Venkovní osvětlení &gt; 500 lumenů</a:t>
            </a:r>
          </a:p>
          <a:p>
            <a:r>
              <a:rPr lang="de-AT" dirty="0"/>
              <a:t>Pouze v případě potřeby</a:t>
            </a:r>
          </a:p>
          <a:p>
            <a:r>
              <a:rPr lang="de-AT" dirty="0"/>
              <a:t>stíněné</a:t>
            </a:r>
          </a:p>
          <a:p>
            <a:r>
              <a:rPr lang="de-AT" dirty="0"/>
              <a:t>teplá bílá</a:t>
            </a:r>
          </a:p>
          <a:p>
            <a:r>
              <a:rPr lang="de-AT" dirty="0"/>
              <a:t>omezená intenzita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dirty="0"/>
              <a:t>Značky: zvláštní předpis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23774">
            <a:off x="7485049" y="2976396"/>
            <a:ext cx="2197958" cy="3309331"/>
          </a:xfrm>
          <a:prstGeom prst="rect">
            <a:avLst/>
          </a:prstGeom>
          <a:ln w="28575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525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Osvětlení přírodních a kulturních památek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Region LAG </a:t>
            </a:r>
            <a:r>
              <a:rPr lang="cs-CZ" dirty="0" err="1"/>
              <a:t>Sterngartl-Gusental</a:t>
            </a:r>
            <a:r>
              <a:rPr lang="cs-CZ" dirty="0"/>
              <a:t> (A) a MAS Rozkvět (CS)</a:t>
            </a:r>
          </a:p>
          <a:p>
            <a:r>
              <a:rPr lang="cs-CZ" dirty="0"/>
              <a:t>Úvodní projekt průzkumu památek a vytvoření koncepce jejich úpravy</a:t>
            </a:r>
          </a:p>
          <a:p>
            <a:r>
              <a:rPr lang="cs-CZ" dirty="0"/>
              <a:t>Propojení regionů do oblasti světelné ochrany</a:t>
            </a:r>
          </a:p>
          <a:p>
            <a:r>
              <a:rPr lang="cs-CZ" dirty="0"/>
              <a:t>Projekt Interreg na financování úprav</a:t>
            </a:r>
          </a:p>
        </p:txBody>
      </p:sp>
      <p:pic>
        <p:nvPicPr>
          <p:cNvPr id="4" name="Grafik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6" b="5827"/>
          <a:stretch/>
        </p:blipFill>
        <p:spPr>
          <a:xfrm>
            <a:off x="2724788" y="4254760"/>
            <a:ext cx="5531647" cy="260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46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Pomoc</a:t>
            </a:r>
            <a:r>
              <a:rPr lang="de-AT" dirty="0"/>
              <a:t> obcí</a:t>
            </a:r>
            <a:r>
              <a:rPr lang="cs-CZ" dirty="0"/>
              <a:t>m</a:t>
            </a:r>
            <a:r>
              <a:rPr lang="de-AT" dirty="0"/>
              <a:t> při obnově pouličního osvětlení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11179"/>
            <a:ext cx="3285172" cy="438022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/>
          <a:srcRect t="16553" r="15067" b="20802"/>
          <a:stretch/>
        </p:blipFill>
        <p:spPr>
          <a:xfrm>
            <a:off x="7480108" y="1825625"/>
            <a:ext cx="3223271" cy="178308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/>
          <a:srcRect l="26721" r="6488"/>
          <a:stretch/>
        </p:blipFill>
        <p:spPr>
          <a:xfrm>
            <a:off x="4425134" y="2383409"/>
            <a:ext cx="2753211" cy="309159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108" y="3759510"/>
            <a:ext cx="3223271" cy="241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136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obnovy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73084" cy="4351338"/>
          </a:xfrm>
        </p:spPr>
        <p:txBody>
          <a:bodyPr>
            <a:normAutofit/>
          </a:bodyPr>
          <a:lstStyle/>
          <a:p>
            <a:r>
              <a:rPr lang="cs-CZ" sz="3200" dirty="0"/>
              <a:t>Návrh udržitelné celkové koncepce</a:t>
            </a:r>
          </a:p>
          <a:p>
            <a:pPr lvl="1"/>
            <a:r>
              <a:rPr lang="cs-CZ" dirty="0"/>
              <a:t>Poraďte se s projektantem osvětlení!</a:t>
            </a:r>
          </a:p>
          <a:p>
            <a:pPr lvl="1"/>
            <a:endParaRPr lang="cs-CZ" dirty="0">
              <a:sym typeface="Wingdings" panose="05000000000000000000" pitchFamily="2" charset="2"/>
            </a:endParaRPr>
          </a:p>
          <a:p>
            <a:r>
              <a:rPr lang="cs-CZ" sz="3200" dirty="0"/>
              <a:t>Inventarizace a hodnocení</a:t>
            </a:r>
          </a:p>
          <a:p>
            <a:endParaRPr lang="cs-CZ" sz="3200" dirty="0"/>
          </a:p>
          <a:p>
            <a:r>
              <a:rPr lang="cs-CZ" sz="3200" dirty="0"/>
              <a:t>Rozhodnutí</a:t>
            </a:r>
          </a:p>
          <a:p>
            <a:pPr lvl="1"/>
            <a:r>
              <a:rPr lang="cs-CZ" dirty="0"/>
              <a:t>Zachování starého zařízení - částečná obnova – náhrada za nové</a:t>
            </a:r>
          </a:p>
          <a:p>
            <a:endParaRPr lang="de-AT" sz="3200" dirty="0"/>
          </a:p>
        </p:txBody>
      </p:sp>
    </p:spTree>
    <p:extLst>
      <p:ext uri="{BB962C8B-B14F-4D97-AF65-F5344CB8AC3E}">
        <p14:creationId xmlns:p14="http://schemas.microsoft.com/office/powerpoint/2010/main" val="4130858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349</Words>
  <Application>Microsoft Office PowerPoint</Application>
  <PresentationFormat>Širokoúhlá obrazovka</PresentationFormat>
  <Paragraphs>67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Prezentace aplikace PowerPoint</vt:lpstr>
      <vt:lpstr>Modelové lokality</vt:lpstr>
      <vt:lpstr>Park Attersee-Traunsee Star  Weyregg Schörfling Aurach Altmünster Steinbach </vt:lpstr>
      <vt:lpstr>Nezbytné úpravy</vt:lpstr>
      <vt:lpstr>Organizace Sternenpark</vt:lpstr>
      <vt:lpstr>Plán řízení osvětlení (Light Management Plan)</vt:lpstr>
      <vt:lpstr>Osvětlení přírodních a kulturních památek</vt:lpstr>
      <vt:lpstr>Pomoc obcím při obnově pouličního osvětlení</vt:lpstr>
      <vt:lpstr>Postup obnovy</vt:lpstr>
      <vt:lpstr>Energy contracting pro rakouské obce</vt:lpstr>
    </vt:vector>
  </TitlesOfParts>
  <Company>Land Oberösterreich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Kaufmann, Mariella</dc:creator>
  <cp:keywords>, docId:FE49E3D3CF4D515B2AAB9CE4E8755D4F</cp:keywords>
  <cp:lastModifiedBy>ib</cp:lastModifiedBy>
  <cp:revision>67</cp:revision>
  <cp:lastPrinted>2021-06-10T17:11:06Z</cp:lastPrinted>
  <dcterms:created xsi:type="dcterms:W3CDTF">2020-06-30T10:20:05Z</dcterms:created>
  <dcterms:modified xsi:type="dcterms:W3CDTF">2022-04-25T06:27:48Z</dcterms:modified>
</cp:coreProperties>
</file>