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61"/>
  </p:notesMasterIdLst>
  <p:sldIdLst>
    <p:sldId id="256" r:id="rId2"/>
    <p:sldId id="257" r:id="rId3"/>
    <p:sldId id="259" r:id="rId4"/>
    <p:sldId id="258" r:id="rId5"/>
    <p:sldId id="261" r:id="rId6"/>
    <p:sldId id="263" r:id="rId7"/>
    <p:sldId id="343" r:id="rId8"/>
    <p:sldId id="264" r:id="rId9"/>
    <p:sldId id="288" r:id="rId10"/>
    <p:sldId id="332" r:id="rId11"/>
    <p:sldId id="279" r:id="rId12"/>
    <p:sldId id="345" r:id="rId13"/>
    <p:sldId id="280" r:id="rId14"/>
    <p:sldId id="281" r:id="rId15"/>
    <p:sldId id="333" r:id="rId16"/>
    <p:sldId id="282" r:id="rId17"/>
    <p:sldId id="346" r:id="rId18"/>
    <p:sldId id="334" r:id="rId19"/>
    <p:sldId id="347" r:id="rId20"/>
    <p:sldId id="335" r:id="rId21"/>
    <p:sldId id="336" r:id="rId22"/>
    <p:sldId id="348" r:id="rId23"/>
    <p:sldId id="285" r:id="rId24"/>
    <p:sldId id="349" r:id="rId25"/>
    <p:sldId id="260" r:id="rId26"/>
    <p:sldId id="329" r:id="rId27"/>
    <p:sldId id="350" r:id="rId28"/>
    <p:sldId id="351" r:id="rId29"/>
    <p:sldId id="266" r:id="rId30"/>
    <p:sldId id="342" r:id="rId31"/>
    <p:sldId id="290" r:id="rId32"/>
    <p:sldId id="291" r:id="rId33"/>
    <p:sldId id="292" r:id="rId34"/>
    <p:sldId id="326" r:id="rId35"/>
    <p:sldId id="286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22" r:id="rId50"/>
    <p:sldId id="309" r:id="rId51"/>
    <p:sldId id="312" r:id="rId52"/>
    <p:sldId id="313" r:id="rId53"/>
    <p:sldId id="314" r:id="rId54"/>
    <p:sldId id="315" r:id="rId55"/>
    <p:sldId id="316" r:id="rId56"/>
    <p:sldId id="318" r:id="rId57"/>
    <p:sldId id="317" r:id="rId58"/>
    <p:sldId id="323" r:id="rId59"/>
    <p:sldId id="324" r:id="rId6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4E7F4-3BF5-4FC3-8D54-7C7549B24FA5}" type="datetimeFigureOut">
              <a:rPr lang="cs-CZ" smtClean="0"/>
              <a:t>2.8.2018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27C09-56A8-41AE-9B88-084A34AAF2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28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7C09-56A8-41AE-9B88-084A34AAF23C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31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1273-66A6-4A68-B9BE-846E8AE64399}" type="datetimeFigureOut">
              <a:rPr lang="cs-CZ" smtClean="0"/>
              <a:t>2.8.2018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9201-599C-4AFD-B6CA-A73BEB0E0F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51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1273-66A6-4A68-B9BE-846E8AE64399}" type="datetimeFigureOut">
              <a:rPr lang="cs-CZ" smtClean="0"/>
              <a:t>2.8.2018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9201-599C-4AFD-B6CA-A73BEB0E0F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7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1273-66A6-4A68-B9BE-846E8AE64399}" type="datetimeFigureOut">
              <a:rPr lang="cs-CZ" smtClean="0"/>
              <a:t>2.8.2018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9201-599C-4AFD-B6CA-A73BEB0E0F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33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1273-66A6-4A68-B9BE-846E8AE64399}" type="datetimeFigureOut">
              <a:rPr lang="cs-CZ" smtClean="0"/>
              <a:t>2.8.2018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9201-599C-4AFD-B6CA-A73BEB0E0F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388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1273-66A6-4A68-B9BE-846E8AE64399}" type="datetimeFigureOut">
              <a:rPr lang="cs-CZ" smtClean="0"/>
              <a:t>2.8.2018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9201-599C-4AFD-B6CA-A73BEB0E0F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73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1273-66A6-4A68-B9BE-846E8AE64399}" type="datetimeFigureOut">
              <a:rPr lang="cs-CZ" smtClean="0"/>
              <a:t>2.8.2018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9201-599C-4AFD-B6CA-A73BEB0E0F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219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1273-66A6-4A68-B9BE-846E8AE64399}" type="datetimeFigureOut">
              <a:rPr lang="cs-CZ" smtClean="0"/>
              <a:t>2.8.2018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9201-599C-4AFD-B6CA-A73BEB0E0F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35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1273-66A6-4A68-B9BE-846E8AE64399}" type="datetimeFigureOut">
              <a:rPr lang="cs-CZ" smtClean="0"/>
              <a:t>2.8.2018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9201-599C-4AFD-B6CA-A73BEB0E0F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38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1273-66A6-4A68-B9BE-846E8AE64399}" type="datetimeFigureOut">
              <a:rPr lang="cs-CZ" smtClean="0"/>
              <a:t>2.8.2018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9201-599C-4AFD-B6CA-A73BEB0E0F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76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1273-66A6-4A68-B9BE-846E8AE64399}" type="datetimeFigureOut">
              <a:rPr lang="cs-CZ" smtClean="0"/>
              <a:t>2.8.2018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9201-599C-4AFD-B6CA-A73BEB0E0F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80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1273-66A6-4A68-B9BE-846E8AE64399}" type="datetimeFigureOut">
              <a:rPr lang="cs-CZ" smtClean="0"/>
              <a:t>2.8.2018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9201-599C-4AFD-B6CA-A73BEB0E0F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13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E1273-66A6-4A68-B9BE-846E8AE64399}" type="datetimeFigureOut">
              <a:rPr lang="cs-CZ" smtClean="0"/>
              <a:t>2.8.2018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79201-599C-4AFD-B6CA-A73BEB0E0F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55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sfcr.cz/detail-clanku/-/asset_publisher/BBFAoaudKGfE/content/sablony-pro-vytvoreni-nastroju-povinne-publicit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seu.mssf.cz/" TargetMode="Externa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sfcr.cz/" TargetMode="External"/><Relationship Id="rId5" Type="http://schemas.openxmlformats.org/officeDocument/2006/relationships/hyperlink" Target="http://www.masrozkvet.cz/" TargetMode="External"/><Relationship Id="rId4" Type="http://schemas.openxmlformats.org/officeDocument/2006/relationships/image" Target="../media/image1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fakenbergova@masrozkvet.cz" TargetMode="Externa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990656" cy="403244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sz="3600" b="1" dirty="0"/>
              <a:t>SEMINÁŘ PRO ŽADATELE	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3600" b="1" dirty="0" smtClean="0">
                <a:solidFill>
                  <a:srgbClr val="0070C0"/>
                </a:solidFill>
              </a:rPr>
              <a:t>Výzva MAS </a:t>
            </a:r>
            <a:r>
              <a:rPr lang="cs-CZ" sz="3600" b="1" dirty="0">
                <a:solidFill>
                  <a:srgbClr val="0070C0"/>
                </a:solidFill>
              </a:rPr>
              <a:t>č. </a:t>
            </a:r>
            <a:r>
              <a:rPr lang="cs-CZ" sz="3600" b="1" dirty="0">
                <a:solidFill>
                  <a:srgbClr val="0070C0"/>
                </a:solidFill>
              </a:rPr>
              <a:t>6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smtClean="0">
                <a:solidFill>
                  <a:srgbClr val="0070C0"/>
                </a:solidFill>
              </a:rPr>
              <a:t>ZAMĚSTNANOST V MÍSTĚ – </a:t>
            </a:r>
            <a:r>
              <a:rPr lang="cs-CZ" sz="3600" b="1" dirty="0" smtClean="0">
                <a:solidFill>
                  <a:srgbClr val="0070C0"/>
                </a:solidFill>
              </a:rPr>
              <a:t>II.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3600" b="1" dirty="0" smtClean="0"/>
              <a:t>v</a:t>
            </a:r>
            <a:r>
              <a:rPr lang="cs-CZ" sz="3600" b="1" dirty="0"/>
              <a:t> rámci Operačního programu Zaměstnanost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5229200"/>
            <a:ext cx="8208912" cy="936104"/>
          </a:xfrm>
        </p:spPr>
        <p:txBody>
          <a:bodyPr>
            <a:normAutofit fontScale="92500"/>
          </a:bodyPr>
          <a:lstStyle/>
          <a:p>
            <a:r>
              <a:rPr lang="cs-CZ" b="1" dirty="0" smtClean="0"/>
              <a:t>Centrum </a:t>
            </a:r>
            <a:r>
              <a:rPr lang="cs-CZ" b="1" dirty="0"/>
              <a:t>pro neziskový sektor </a:t>
            </a:r>
            <a:r>
              <a:rPr lang="cs-CZ" b="1" dirty="0" smtClean="0"/>
              <a:t>Lhenice, </a:t>
            </a:r>
            <a:r>
              <a:rPr lang="cs-CZ" b="1" dirty="0" smtClean="0"/>
              <a:t>7. 8. </a:t>
            </a:r>
            <a:r>
              <a:rPr lang="cs-CZ" b="1" dirty="0" smtClean="0"/>
              <a:t>2018 </a:t>
            </a:r>
            <a:endParaRPr lang="cs-CZ" dirty="0"/>
          </a:p>
        </p:txBody>
      </p:sp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39364"/>
            <a:ext cx="1008112" cy="78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0" y="228600"/>
            <a:ext cx="9144000" cy="15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CELKOVÉ ZPŮSOBILÉ VÝDAJE PROJEKTU</a:t>
            </a:r>
          </a:p>
          <a:p>
            <a:pPr marL="0" indent="0">
              <a:buNone/>
            </a:pPr>
            <a:r>
              <a:rPr lang="cs-CZ" sz="2400" b="1" dirty="0" smtClean="0"/>
              <a:t>1. P</a:t>
            </a:r>
            <a:r>
              <a:rPr lang="cs-CZ" sz="2400" b="1" dirty="0" smtClean="0">
                <a:solidFill>
                  <a:schemeClr val="tx1"/>
                </a:solidFill>
              </a:rPr>
              <a:t>římé náklady</a:t>
            </a:r>
          </a:p>
          <a:p>
            <a:r>
              <a:rPr lang="cs-CZ" sz="2400" dirty="0" smtClean="0"/>
              <a:t>1. osobní náklady</a:t>
            </a:r>
          </a:p>
          <a:p>
            <a:r>
              <a:rPr lang="cs-CZ" sz="2400" dirty="0" smtClean="0"/>
              <a:t>2. cestovné</a:t>
            </a:r>
            <a:endParaRPr lang="cs-CZ" sz="2400" dirty="0"/>
          </a:p>
          <a:p>
            <a:r>
              <a:rPr lang="cs-CZ" sz="2400" dirty="0"/>
              <a:t>3</a:t>
            </a:r>
            <a:r>
              <a:rPr lang="cs-CZ" sz="2400" dirty="0" smtClean="0"/>
              <a:t>. zařízení </a:t>
            </a:r>
            <a:r>
              <a:rPr lang="cs-CZ" sz="2400" dirty="0"/>
              <a:t>a vybavení a nákup spotřebního materiálu</a:t>
            </a:r>
          </a:p>
          <a:p>
            <a:r>
              <a:rPr lang="cs-CZ" sz="2400" dirty="0"/>
              <a:t>4</a:t>
            </a:r>
            <a:r>
              <a:rPr lang="cs-CZ" sz="2400" dirty="0" smtClean="0"/>
              <a:t>. nákup </a:t>
            </a:r>
            <a:r>
              <a:rPr lang="cs-CZ" sz="2400" dirty="0"/>
              <a:t>služeb</a:t>
            </a:r>
          </a:p>
          <a:p>
            <a:r>
              <a:rPr lang="cs-CZ" sz="2400" dirty="0"/>
              <a:t>5</a:t>
            </a:r>
            <a:r>
              <a:rPr lang="cs-CZ" sz="2400" dirty="0" smtClean="0"/>
              <a:t>. drobné </a:t>
            </a:r>
            <a:r>
              <a:rPr lang="cs-CZ" sz="2400" dirty="0"/>
              <a:t>stavební úpravy (do 40 tis. Kč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6. přímá podpora CS</a:t>
            </a:r>
          </a:p>
          <a:p>
            <a:pPr marL="0" indent="0">
              <a:buNone/>
            </a:pPr>
            <a:r>
              <a:rPr lang="cs-CZ" sz="2400" b="1" dirty="0" smtClean="0"/>
              <a:t>2. Nepřímé náklady</a:t>
            </a:r>
            <a:endParaRPr lang="cs-CZ" sz="2400" b="1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400" b="1" dirty="0"/>
              <a:t>POUZE výdaje spojené se členy realizačního týmu pracující s cílovou skupinou</a:t>
            </a:r>
            <a:endParaRPr lang="cs-CZ" sz="24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3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 smtClean="0"/>
              <a:t>Způsobilé výdaje a rozpočet</a:t>
            </a:r>
            <a:r>
              <a:rPr lang="pl-PL" sz="2800" b="1" dirty="0" smtClean="0"/>
              <a:t>:</a:t>
            </a:r>
            <a:endParaRPr lang="cs-CZ" sz="2800" b="1" dirty="0" smtClean="0"/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r>
              <a:rPr lang="cs-CZ" sz="2400" b="1" dirty="0" smtClean="0"/>
              <a:t>1. </a:t>
            </a:r>
            <a:r>
              <a:rPr lang="cs-CZ" sz="2400" b="1" u="sng" dirty="0" smtClean="0"/>
              <a:t>Osobní </a:t>
            </a:r>
            <a:r>
              <a:rPr lang="cs-CZ" sz="2400" b="1" u="sng" dirty="0"/>
              <a:t>náklady </a:t>
            </a:r>
            <a:endParaRPr lang="cs-CZ" sz="2400" u="sng" dirty="0"/>
          </a:p>
          <a:p>
            <a:r>
              <a:rPr lang="cs-CZ" sz="2400" dirty="0" smtClean="0"/>
              <a:t>mzdy </a:t>
            </a:r>
            <a:r>
              <a:rPr lang="cs-CZ" sz="2400" dirty="0"/>
              <a:t>a platy členů realizačního týmu (RT</a:t>
            </a:r>
            <a:r>
              <a:rPr lang="cs-CZ" sz="2400" dirty="0" smtClean="0"/>
              <a:t>): </a:t>
            </a:r>
            <a:endParaRPr lang="cs-CZ" sz="2400" dirty="0"/>
          </a:p>
          <a:p>
            <a:r>
              <a:rPr lang="cs-CZ" sz="2400" dirty="0" smtClean="0"/>
              <a:t>pracovní </a:t>
            </a:r>
            <a:r>
              <a:rPr lang="cs-CZ" sz="2400" dirty="0"/>
              <a:t>smlouvy (PS) </a:t>
            </a:r>
          </a:p>
          <a:p>
            <a:r>
              <a:rPr lang="cs-CZ" sz="2400" dirty="0" smtClean="0"/>
              <a:t>dohoda </a:t>
            </a:r>
            <a:r>
              <a:rPr lang="cs-CZ" sz="2400" dirty="0"/>
              <a:t>o pracovní činnosti (DPČ) </a:t>
            </a:r>
          </a:p>
          <a:p>
            <a:pPr lvl="1"/>
            <a:r>
              <a:rPr lang="cs-CZ" sz="2000" dirty="0" smtClean="0"/>
              <a:t>týdenní </a:t>
            </a:r>
            <a:r>
              <a:rPr lang="cs-CZ" sz="2000" dirty="0"/>
              <a:t>rozsah nesmí v průměru překračovat 20 hodin, a to maximálně za dobu 52 týdnů. Do částky 2499 Kč za měsíc zaměstnanec ani zaměstnavatel zdravotní a sociální pojištění neplatí. Od částky 2500 Kč za měsíc vzniká povinnost platby zdravotního a sociálního pojištění </a:t>
            </a:r>
          </a:p>
          <a:p>
            <a:r>
              <a:rPr lang="cs-CZ" sz="2400" dirty="0" smtClean="0"/>
              <a:t>dohoda </a:t>
            </a:r>
            <a:r>
              <a:rPr lang="cs-CZ" sz="2400" dirty="0"/>
              <a:t>o provedení práce (DPP) </a:t>
            </a:r>
          </a:p>
          <a:p>
            <a:pPr lvl="1"/>
            <a:r>
              <a:rPr lang="cs-CZ" sz="2000" dirty="0" smtClean="0"/>
              <a:t>rozsah </a:t>
            </a:r>
            <a:r>
              <a:rPr lang="cs-CZ" sz="2000" dirty="0"/>
              <a:t>práce nesmí překročit 300 hodin v kalendářním roce u jednoho zaměstnavatele. Zdravotní a sociální pojištění se platní jen pokud odměna přesáhne 10 000 Kč (včetně) </a:t>
            </a:r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0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32859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cs-CZ" sz="2800" b="1" dirty="0" smtClean="0"/>
              <a:t>Osobní náklady:</a:t>
            </a:r>
          </a:p>
          <a:p>
            <a:pPr marL="457200" lvl="1" indent="-4572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b="1" dirty="0"/>
              <a:t>PS, DPČ, DPP </a:t>
            </a:r>
            <a:r>
              <a:rPr lang="cs-CZ" dirty="0"/>
              <a:t>musí být uzavřeny v souladu se zákoníkem práce</a:t>
            </a:r>
          </a:p>
          <a:p>
            <a:pPr marL="457200" lvl="1" indent="-4572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altLang="cs-CZ" b="1" dirty="0"/>
              <a:t>Mzdové náklady</a:t>
            </a:r>
            <a:r>
              <a:rPr lang="cs-CZ" altLang="cs-CZ" dirty="0"/>
              <a:t> = </a:t>
            </a:r>
            <a:r>
              <a:rPr lang="cs-CZ" dirty="0"/>
              <a:t>hrubá mzda / plat nebo odměna (DPČ, DPP, OSVČ) + odvody zaměstnavatele na SP a ZP a další poplatky spojené se zaměstnancem hrazené zaměstnavatelem povinně na základě právních předpisů</a:t>
            </a:r>
          </a:p>
          <a:p>
            <a:pPr marL="457200" lvl="1" indent="-4572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b="1" dirty="0"/>
              <a:t>Náhrady</a:t>
            </a:r>
            <a:r>
              <a:rPr lang="cs-CZ" dirty="0"/>
              <a:t> </a:t>
            </a:r>
          </a:p>
          <a:p>
            <a:pPr marL="457200" lvl="1" indent="-4572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b="1" dirty="0"/>
              <a:t>        - za dovolenou </a:t>
            </a:r>
            <a:r>
              <a:rPr lang="cs-CZ" dirty="0"/>
              <a:t>(4, 5 nebo 8 týdnů dovolené dle typu 	zaměstnavatele, viz § 213 zákona č. 262/2006 Sb., zákoník práce) - 	způsobilé pouze v rozsahu, v jakém odpovídají zapojení 	zaměstnance do realizace projektu</a:t>
            </a:r>
          </a:p>
          <a:p>
            <a:pPr marL="457200" lvl="1" indent="-4572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b="1" dirty="0"/>
              <a:t>        - v případě překážek v práci </a:t>
            </a:r>
            <a:r>
              <a:rPr lang="cs-CZ" dirty="0"/>
              <a:t>(v souladu se zákoníkem práce)</a:t>
            </a:r>
          </a:p>
          <a:p>
            <a:pPr marL="457200" lvl="1" indent="-4572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b="1" dirty="0"/>
              <a:t>        - za dny dočasné pracovní neschopnosti nebo karantény </a:t>
            </a:r>
            <a:r>
              <a:rPr lang="cs-CZ" dirty="0"/>
              <a:t>(jejich 	poměrná část)</a:t>
            </a:r>
            <a:endParaRPr lang="cs-CZ" b="1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45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 smtClean="0"/>
              <a:t>Způsobilé výdaje a rozpočet</a:t>
            </a:r>
            <a:r>
              <a:rPr lang="pl-PL" sz="2800" b="1" dirty="0" smtClean="0"/>
              <a:t>:</a:t>
            </a:r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r>
              <a:rPr lang="cs-CZ" sz="2200" b="1" dirty="0" smtClean="0"/>
              <a:t>Ostatní </a:t>
            </a:r>
            <a:r>
              <a:rPr lang="cs-CZ" sz="2200" b="1" dirty="0"/>
              <a:t>osobní náklady (dovolená, odměny, odstupné) </a:t>
            </a:r>
          </a:p>
          <a:p>
            <a:r>
              <a:rPr lang="pl-PL" sz="2200" dirty="0" smtClean="0"/>
              <a:t>prostředky </a:t>
            </a:r>
            <a:r>
              <a:rPr lang="pl-PL" sz="2200" dirty="0"/>
              <a:t>na případné odvody z DPP </a:t>
            </a:r>
          </a:p>
          <a:p>
            <a:r>
              <a:rPr lang="cs-CZ" sz="2200" dirty="0" smtClean="0"/>
              <a:t>prostředky </a:t>
            </a:r>
            <a:r>
              <a:rPr lang="cs-CZ" sz="2200" dirty="0"/>
              <a:t>na vyplácení odměn (Odměny jsou způsobilým výdajem za podmínky, že jsou odměnou za splnění mimořádného nebo zvlášť významného úkolu. Součet poskytnutých odměn člena realizačního týmu v daném kalendářním roce však nesmí překročit 25 % jeho mzdy nebo platu za rok), </a:t>
            </a:r>
          </a:p>
          <a:p>
            <a:r>
              <a:rPr lang="cs-CZ" sz="2200" dirty="0" smtClean="0"/>
              <a:t>prostředky </a:t>
            </a:r>
            <a:r>
              <a:rPr lang="cs-CZ" sz="2200" dirty="0"/>
              <a:t>na úhradu výdajů, které překračují jednotkovou cenu rozpočtu z důvodu čerpání dovolené (průměr pro výpočet dovolené může být vyšší a to ovlivní celkovou výši náhrady) </a:t>
            </a:r>
          </a:p>
          <a:p>
            <a:r>
              <a:rPr lang="cs-CZ" sz="2200" dirty="0" smtClean="0"/>
              <a:t>při </a:t>
            </a:r>
            <a:r>
              <a:rPr lang="cs-CZ" sz="2200" dirty="0"/>
              <a:t>převodu z DPP na DPČ je třeba počítat s odvody na soc. a zdravotní pojištění ve výši 34 % z odměny z dohody </a:t>
            </a:r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Způsobilé výdaje a rozpočet</a:t>
            </a:r>
            <a:r>
              <a:rPr lang="pl-PL" sz="2800" b="1" dirty="0" smtClean="0"/>
              <a:t>:</a:t>
            </a:r>
            <a:endParaRPr lang="cs-CZ" sz="2400" b="1" dirty="0" smtClean="0"/>
          </a:p>
          <a:p>
            <a:endParaRPr lang="cs-CZ" sz="2400" dirty="0"/>
          </a:p>
          <a:p>
            <a:pPr marL="0" indent="0">
              <a:buNone/>
            </a:pPr>
            <a:r>
              <a:rPr lang="cs-CZ" sz="2200" b="1" dirty="0"/>
              <a:t>Stanovení výše hodinové sazby </a:t>
            </a:r>
            <a:endParaRPr lang="cs-CZ" sz="2200" dirty="0"/>
          </a:p>
          <a:p>
            <a:r>
              <a:rPr lang="cs-CZ" sz="2200" dirty="0" smtClean="0"/>
              <a:t>Při </a:t>
            </a:r>
            <a:r>
              <a:rPr lang="cs-CZ" sz="2200" dirty="0"/>
              <a:t>stanovení výše hodinové sazby za práci pro projekt u osob, které vykonávají stejnou či </a:t>
            </a:r>
            <a:r>
              <a:rPr lang="cs-CZ" sz="2200" b="1" dirty="0"/>
              <a:t>obdobnou práci i mimo realizaci projektu</a:t>
            </a:r>
            <a:r>
              <a:rPr lang="cs-CZ" sz="2200" dirty="0"/>
              <a:t>, je příjemce </a:t>
            </a:r>
            <a:r>
              <a:rPr lang="cs-CZ" sz="2200" b="1" dirty="0"/>
              <a:t>povinen brát v úvahu výši sazeb těchto zaměstnanců </a:t>
            </a:r>
            <a:r>
              <a:rPr lang="cs-CZ" sz="2200" dirty="0"/>
              <a:t>za činnosti mimo projekt. </a:t>
            </a:r>
          </a:p>
          <a:p>
            <a:r>
              <a:rPr lang="cs-CZ" sz="2200" dirty="0" smtClean="0"/>
              <a:t>Pokud </a:t>
            </a:r>
            <a:r>
              <a:rPr lang="cs-CZ" sz="2200" dirty="0"/>
              <a:t>zaměstnanec zajišťuje v projektu stejnou či obdobnou činnost, jakou vykonává mimo projekt, pak se výše sazby za práci pro projekt a za stejnou či obdobnou práci bez vazby na projekt </a:t>
            </a:r>
            <a:r>
              <a:rPr lang="cs-CZ" sz="2200" b="1" dirty="0"/>
              <a:t>nemohou lišit</a:t>
            </a:r>
            <a:r>
              <a:rPr lang="cs-CZ" sz="2200" dirty="0"/>
              <a:t>. </a:t>
            </a:r>
          </a:p>
          <a:p>
            <a:r>
              <a:rPr lang="cs-CZ" sz="2200" b="1" dirty="0" smtClean="0"/>
              <a:t>Vyšší </a:t>
            </a:r>
            <a:r>
              <a:rPr lang="cs-CZ" sz="2200" b="1" dirty="0"/>
              <a:t>hodinová sazba za práci pro projekt může být stanovena pouze v odůvodněných případech</a:t>
            </a:r>
            <a:r>
              <a:rPr lang="cs-CZ" sz="2200" dirty="0"/>
              <a:t> a s ohledem na charakter vykonávané činnosti s projektem nesouvisející. </a:t>
            </a:r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7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32859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cs-CZ" sz="2800" b="1" dirty="0" smtClean="0"/>
              <a:t>Osobní náklady:</a:t>
            </a:r>
          </a:p>
          <a:p>
            <a:pPr marL="457200" lvl="1" indent="-457200" algn="just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600" b="1" dirty="0"/>
              <a:t>Max. úvazek 1,0 dohromady </a:t>
            </a:r>
            <a:r>
              <a:rPr lang="cs-CZ" sz="2600" dirty="0"/>
              <a:t>u všech subjektů zapojených do daného projektu (tj. součet veškerých úvazků zaměstnance u zaměstnavatele/ů včetně případných dohod nesmí překročit jeden pracovní úvazek), a to po celou dobu zapojení daného pracovníka do realizace projektu OPZ</a:t>
            </a:r>
          </a:p>
          <a:p>
            <a:pPr marL="457200" lvl="1" indent="-457200" algn="just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600" dirty="0"/>
              <a:t>Pozor na zařazení mezi přímé a nepřímé náklady, dle vazby na CS</a:t>
            </a:r>
            <a:r>
              <a:rPr lang="cs-CZ" sz="2600" dirty="0" smtClean="0"/>
              <a:t>:</a:t>
            </a:r>
            <a:endParaRPr lang="cs-CZ" sz="2600" dirty="0"/>
          </a:p>
          <a:p>
            <a:pPr marL="857250" lvl="2" indent="-457200" algn="just">
              <a:spcBef>
                <a:spcPts val="0"/>
              </a:spcBef>
              <a:buSzPct val="100000"/>
              <a:defRPr/>
            </a:pPr>
            <a:r>
              <a:rPr lang="cs-CZ" altLang="cs-CZ" sz="2200" dirty="0"/>
              <a:t>Realizační tým projektu (RT) = zařazení mezi přímé/nepřímé náklady projektu dle pracovní náplně v projektu, dle vazby na CS – přímá x nepřímá vazba</a:t>
            </a:r>
          </a:p>
          <a:p>
            <a:pPr marL="857250" lvl="2" indent="-457200" algn="just">
              <a:spcBef>
                <a:spcPts val="0"/>
              </a:spcBef>
              <a:buSzPct val="100000"/>
              <a:defRPr/>
            </a:pPr>
            <a:endParaRPr lang="cs-CZ" altLang="cs-CZ" sz="2200" dirty="0"/>
          </a:p>
          <a:p>
            <a:pPr marL="857250" lvl="2" indent="-457200" algn="just">
              <a:spcBef>
                <a:spcPts val="0"/>
              </a:spcBef>
              <a:buSzPct val="100000"/>
              <a:defRPr/>
            </a:pPr>
            <a:r>
              <a:rPr lang="cs-CZ" altLang="cs-CZ" sz="2200" dirty="0"/>
              <a:t>PŘÍMÉ NÁKLADY: pouze přímá práce s CS nebo zajištění výstupu, který je určen k přímému využití CS</a:t>
            </a:r>
          </a:p>
          <a:p>
            <a:pPr marL="857250" lvl="2" indent="-457200" algn="just">
              <a:spcBef>
                <a:spcPts val="0"/>
              </a:spcBef>
              <a:buSzPct val="100000"/>
              <a:defRPr/>
            </a:pPr>
            <a:endParaRPr lang="cs-CZ" altLang="cs-CZ" sz="2200" dirty="0"/>
          </a:p>
          <a:p>
            <a:pPr marL="857250" lvl="2" indent="-457200" algn="just">
              <a:spcBef>
                <a:spcPts val="0"/>
              </a:spcBef>
              <a:buSzPct val="100000"/>
              <a:defRPr/>
            </a:pPr>
            <a:r>
              <a:rPr lang="cs-CZ" altLang="cs-CZ" sz="2200" dirty="0"/>
              <a:t>NEPŘÍMÉ NÁKLADY: projektový/finanční manažer a ostatní pozice (administrativní, podpůrné), které nepracují přímo s CS</a:t>
            </a:r>
          </a:p>
          <a:p>
            <a:endParaRPr lang="cs-CZ" sz="2400" dirty="0"/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/>
              <a:t>Kapitola 6.4.1 Specifická část pravidel pro žadatele a příjemce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19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b="1" dirty="0" smtClean="0"/>
              <a:t>Způsobilé výdaje a rozpočet</a:t>
            </a:r>
            <a:r>
              <a:rPr lang="pl-PL" sz="2800" b="1" dirty="0" smtClean="0"/>
              <a:t>: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Pracovní pozice hrazené z nepřímých nákladů (NN) </a:t>
            </a:r>
            <a:endParaRPr lang="cs-CZ" sz="2400" dirty="0"/>
          </a:p>
          <a:p>
            <a:r>
              <a:rPr lang="cs-CZ" sz="2400" dirty="0"/>
              <a:t>nepracují přímo s cílovou skupinou projektu nebo </a:t>
            </a:r>
          </a:p>
          <a:p>
            <a:r>
              <a:rPr lang="cs-CZ" sz="2400" dirty="0"/>
              <a:t>nezajišťují výstup, který je určen k přímému využití cílovou skupinou projektu </a:t>
            </a:r>
          </a:p>
          <a:p>
            <a:r>
              <a:rPr lang="cs-CZ" sz="2400" dirty="0"/>
              <a:t>Pozice hrazené z NN se do rozpočtu projektu neuvádějí, např.: </a:t>
            </a:r>
          </a:p>
          <a:p>
            <a:pPr marL="400050" lvl="1" indent="0">
              <a:buNone/>
            </a:pPr>
            <a:r>
              <a:rPr lang="cs-CZ" sz="2400" dirty="0" smtClean="0"/>
              <a:t>- Projektový </a:t>
            </a:r>
            <a:r>
              <a:rPr lang="cs-CZ" sz="2400" dirty="0"/>
              <a:t>manažer </a:t>
            </a:r>
          </a:p>
          <a:p>
            <a:pPr marL="400050" lvl="1" indent="0">
              <a:buNone/>
            </a:pPr>
            <a:r>
              <a:rPr lang="cs-CZ" sz="2400" dirty="0" smtClean="0"/>
              <a:t>- Finanční </a:t>
            </a:r>
            <a:r>
              <a:rPr lang="cs-CZ" sz="2400" dirty="0"/>
              <a:t>manažer </a:t>
            </a:r>
          </a:p>
          <a:p>
            <a:pPr marL="400050" lvl="1" indent="0">
              <a:buNone/>
            </a:pPr>
            <a:r>
              <a:rPr lang="cs-CZ" sz="2400" dirty="0" smtClean="0"/>
              <a:t>- Koordinátor </a:t>
            </a:r>
            <a:r>
              <a:rPr lang="cs-CZ" sz="2400" dirty="0"/>
              <a:t>projektu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b="1" u="sng" dirty="0" smtClean="0"/>
              <a:t>2. Cestovné </a:t>
            </a:r>
            <a:endParaRPr lang="cs-CZ" sz="2400" b="1" u="sng" dirty="0"/>
          </a:p>
          <a:p>
            <a:r>
              <a:rPr lang="cs-CZ" sz="2400" dirty="0"/>
              <a:t>Cestovné ani jízdné členů realizačního týmu není způsobilým přímým výdajem. Cestovné pečujících osob spadá do nepřímých nákladů projektu.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Cestovné </a:t>
            </a:r>
            <a:r>
              <a:rPr lang="cs-CZ" sz="2400" dirty="0"/>
              <a:t>klientů v rámci aktivit projektu, je uznatelný náklad projektu</a:t>
            </a:r>
            <a:r>
              <a:rPr lang="cs-CZ" sz="2400" dirty="0" smtClean="0"/>
              <a:t>.</a:t>
            </a:r>
            <a:endParaRPr lang="cs-CZ" sz="2400" dirty="0"/>
          </a:p>
          <a:p>
            <a:endParaRPr lang="cs-CZ" sz="2400" dirty="0"/>
          </a:p>
          <a:p>
            <a:pPr marL="400050" lvl="1" indent="0">
              <a:buNone/>
            </a:pPr>
            <a:endParaRPr lang="cs-CZ" sz="2000" b="1" dirty="0" smtClean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21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3285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2800" b="1" dirty="0" smtClean="0"/>
              <a:t>2. Cestovné: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altLang="cs-CZ" sz="2800" b="1" dirty="0"/>
              <a:t>Cestovní náhrady = </a:t>
            </a:r>
            <a:r>
              <a:rPr lang="cs-CZ" altLang="cs-CZ" sz="2800" dirty="0"/>
              <a:t>náhrady za jízdní výdaje, výdaje za ubytování, </a:t>
            </a:r>
            <a:br>
              <a:rPr lang="cs-CZ" altLang="cs-CZ" sz="2800" dirty="0"/>
            </a:br>
            <a:r>
              <a:rPr lang="cs-CZ" altLang="cs-CZ" sz="2800" dirty="0"/>
              <a:t>za stravné a za nutné vedlejší výdaje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altLang="cs-CZ" sz="2800" dirty="0"/>
              <a:t>Cestovní náhrady spojené s pracovními cestami (tuzemské i zahraniční) realizačního týmu jsou hrazeny z nepřímých nákladů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2800" b="1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cs-CZ" sz="2800" b="1" dirty="0"/>
              <a:t>Pro zaměstnance českých subjektů při zahraničních cestách (PN) </a:t>
            </a:r>
            <a:r>
              <a:rPr lang="cs-CZ" altLang="cs-CZ" sz="2800" dirty="0"/>
              <a:t>– dle vyhlášky MPSV a MF, cestovné po ČR NN, kapesné v cizí měně je způsobilým výdajem až do 40 % stravného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cs-CZ" sz="2800" b="1" dirty="0"/>
              <a:t>Pro zahraniční experty při pracovní cestě do ČR (PN) </a:t>
            </a:r>
            <a:r>
              <a:rPr lang="cs-CZ" altLang="cs-CZ" sz="2800" dirty="0"/>
              <a:t>– tzv. „per </a:t>
            </a:r>
            <a:r>
              <a:rPr lang="cs-CZ" altLang="cs-CZ" sz="2800" dirty="0" err="1"/>
              <a:t>diems</a:t>
            </a:r>
            <a:r>
              <a:rPr lang="cs-CZ" altLang="cs-CZ" sz="2800" dirty="0"/>
              <a:t>“ ve výši 230 </a:t>
            </a:r>
            <a:r>
              <a:rPr lang="cs-CZ" altLang="cs-CZ" sz="2800" dirty="0" smtClean="0"/>
              <a:t>EUR (</a:t>
            </a:r>
            <a:r>
              <a:rPr lang="cs-CZ" sz="2800" dirty="0" smtClean="0"/>
              <a:t>http</a:t>
            </a:r>
            <a:r>
              <a:rPr lang="cs-CZ" sz="2800" dirty="0"/>
              <a:t>://ec.europa.eu/</a:t>
            </a:r>
            <a:r>
              <a:rPr lang="cs-CZ" sz="2800" dirty="0" err="1"/>
              <a:t>europeaid</a:t>
            </a:r>
            <a:r>
              <a:rPr lang="cs-CZ" sz="2800" dirty="0"/>
              <a:t>/</a:t>
            </a:r>
            <a:r>
              <a:rPr lang="cs-CZ" sz="2800" dirty="0" err="1"/>
              <a:t>perdiem_en</a:t>
            </a:r>
            <a:r>
              <a:rPr lang="cs-CZ" sz="2800" dirty="0"/>
              <a:t>)</a:t>
            </a:r>
            <a:r>
              <a:rPr lang="cs-CZ" altLang="cs-CZ" sz="2800" dirty="0"/>
              <a:t> </a:t>
            </a:r>
            <a:r>
              <a:rPr lang="cs-CZ" altLang="cs-CZ" sz="2800" dirty="0" smtClean="0"/>
              <a:t>nebo </a:t>
            </a:r>
            <a:r>
              <a:rPr lang="cs-CZ" altLang="cs-CZ" sz="2800" dirty="0"/>
              <a:t>paušál 75 EUR, zahrnují </a:t>
            </a:r>
            <a:r>
              <a:rPr lang="cs-CZ" sz="2800" dirty="0"/>
              <a:t>náklady na ubytování, </a:t>
            </a:r>
            <a:r>
              <a:rPr lang="cs-CZ" sz="2800" dirty="0" smtClean="0"/>
              <a:t>stravné a </a:t>
            </a:r>
            <a:r>
              <a:rPr lang="cs-CZ" sz="2800" dirty="0"/>
              <a:t>cestovné v ČR a výdaj za dopravu experta do ČR a zpět</a:t>
            </a:r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8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3285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800" b="1" dirty="0"/>
              <a:t>3</a:t>
            </a:r>
            <a:r>
              <a:rPr lang="cs-CZ" sz="2800" b="1" dirty="0" smtClean="0"/>
              <a:t>. Zařízení </a:t>
            </a:r>
            <a:r>
              <a:rPr lang="cs-CZ" sz="2800" b="1" dirty="0"/>
              <a:t>a vybavení a nákup spotřebního </a:t>
            </a:r>
            <a:r>
              <a:rPr lang="cs-CZ" sz="2800" b="1" dirty="0" smtClean="0"/>
              <a:t>materiálu:</a:t>
            </a:r>
          </a:p>
          <a:p>
            <a:r>
              <a:rPr lang="cs-CZ" altLang="cs-CZ" sz="2800" b="1" dirty="0"/>
              <a:t>Investiční výdaje =</a:t>
            </a:r>
            <a:r>
              <a:rPr lang="cs-CZ" altLang="cs-CZ" sz="2800" dirty="0"/>
              <a:t> odpisovaný hmotný majetek (pořizovací hodnota vyšší </a:t>
            </a:r>
            <a:br>
              <a:rPr lang="cs-CZ" altLang="cs-CZ" sz="2800" dirty="0"/>
            </a:br>
            <a:r>
              <a:rPr lang="cs-CZ" altLang="cs-CZ" sz="2800" dirty="0"/>
              <a:t>než 40 tis. Kč) a nehmotný majetek (pořizovací cena vyšší než 60 tis. Kč</a:t>
            </a:r>
            <a:r>
              <a:rPr lang="cs-CZ" altLang="cs-CZ" sz="2800" dirty="0" smtClean="0"/>
              <a:t>)</a:t>
            </a:r>
            <a:endParaRPr lang="cs-CZ" sz="2800" b="1" dirty="0"/>
          </a:p>
          <a:p>
            <a:r>
              <a:rPr lang="cs-CZ" sz="2800" b="1" dirty="0"/>
              <a:t>Neinvestiční výdaje</a:t>
            </a:r>
            <a:r>
              <a:rPr lang="cs-CZ" sz="2800" dirty="0"/>
              <a:t> – neodpisovaný hmotný (pořizovací cena nižší než 40 tis. Kč) a nehmotný majetek (pořizovací cena nižší než 60 tis. Kč</a:t>
            </a:r>
            <a:r>
              <a:rPr lang="cs-CZ" sz="2800" dirty="0" smtClean="0"/>
              <a:t>)</a:t>
            </a:r>
          </a:p>
          <a:p>
            <a:r>
              <a:rPr lang="cs-CZ" altLang="cs-CZ" sz="2800" b="1" dirty="0"/>
              <a:t>Zařízení a vybavení pro členy RT</a:t>
            </a:r>
            <a:r>
              <a:rPr lang="cs-CZ" altLang="cs-CZ" sz="2800" dirty="0"/>
              <a:t>, kteří přímo pracují s CS nebo zajišťují výstup k přímému využití </a:t>
            </a:r>
            <a:r>
              <a:rPr lang="cs-CZ" altLang="cs-CZ" sz="2800" dirty="0" smtClean="0"/>
              <a:t>CS</a:t>
            </a:r>
            <a:endParaRPr lang="cs-CZ" sz="2800" dirty="0"/>
          </a:p>
          <a:p>
            <a:r>
              <a:rPr lang="cs-CZ" sz="2800" dirty="0"/>
              <a:t>U nákupu </a:t>
            </a:r>
            <a:r>
              <a:rPr lang="cs-CZ" sz="2800" b="1" dirty="0"/>
              <a:t>vybavení pro realizační tým </a:t>
            </a:r>
            <a:r>
              <a:rPr lang="cs-CZ" sz="2800" dirty="0"/>
              <a:t>např. PC, lze do nákladů uvést pouze 1 ks na 1 úvazek, pokud je úvazek nižší, lze uplatnit pouze část PC vztahující se k danému úvazku (např. 0,3 úvazek = 0,3 ceny počítače</a:t>
            </a:r>
            <a:r>
              <a:rPr lang="cs-CZ" sz="2800" dirty="0" smtClean="0"/>
              <a:t>)</a:t>
            </a:r>
            <a:r>
              <a:rPr lang="cs-CZ" altLang="cs-CZ" sz="2800" dirty="0" smtClean="0"/>
              <a:t>, </a:t>
            </a:r>
            <a:r>
              <a:rPr lang="cs-CZ" altLang="cs-CZ" sz="2800" dirty="0"/>
              <a:t>úvazky jednotlivých členů RT je možné </a:t>
            </a:r>
            <a:r>
              <a:rPr lang="cs-CZ" altLang="cs-CZ" sz="2800" dirty="0" smtClean="0"/>
              <a:t>sčítat</a:t>
            </a:r>
          </a:p>
          <a:p>
            <a:pPr>
              <a:defRPr/>
            </a:pPr>
            <a:r>
              <a:rPr lang="cs-CZ" sz="2800" dirty="0"/>
              <a:t>Nově zařazen do této skupiny výdajů i </a:t>
            </a:r>
            <a:r>
              <a:rPr lang="cs-CZ" sz="2800" b="1" dirty="0"/>
              <a:t>nábytek</a:t>
            </a:r>
            <a:r>
              <a:rPr lang="cs-CZ" sz="2800" dirty="0"/>
              <a:t> (rozdíl oproti OP LZZ)</a:t>
            </a:r>
          </a:p>
          <a:p>
            <a:pPr>
              <a:defRPr/>
            </a:pPr>
            <a:r>
              <a:rPr lang="cs-CZ" sz="2800" dirty="0"/>
              <a:t>Pokud jakýkoliv nákup zařízení a vybavení patří na základě vymezení nepřímých nákladů (dle kapitoly 6.4.16) mezi nepřímé náklady, nelze tyto výdaje řadit mezi přímé způsobilé  náklady</a:t>
            </a:r>
            <a:endParaRPr lang="cs-CZ" altLang="cs-CZ" sz="2800" dirty="0"/>
          </a:p>
          <a:p>
            <a:endParaRPr lang="cs-CZ" sz="2800" dirty="0"/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92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3285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800" b="1" dirty="0"/>
              <a:t>3</a:t>
            </a:r>
            <a:r>
              <a:rPr lang="cs-CZ" sz="2800" b="1" dirty="0" smtClean="0"/>
              <a:t>. Zařízení </a:t>
            </a:r>
            <a:r>
              <a:rPr lang="cs-CZ" sz="2800" b="1" dirty="0"/>
              <a:t>a vybavení a nákup spotřebního </a:t>
            </a:r>
            <a:r>
              <a:rPr lang="cs-CZ" sz="2800" b="1" dirty="0" smtClean="0"/>
              <a:t>materiálu: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2600" b="1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600" dirty="0" smtClean="0"/>
              <a:t>V </a:t>
            </a:r>
            <a:r>
              <a:rPr lang="cs-CZ" sz="2600" dirty="0"/>
              <a:t>rámci </a:t>
            </a:r>
            <a:r>
              <a:rPr lang="cs-CZ" sz="2600" dirty="0" smtClean="0"/>
              <a:t>této kapitoly lze </a:t>
            </a:r>
            <a:r>
              <a:rPr lang="cs-CZ" sz="2600" dirty="0"/>
              <a:t>také hradit: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600" b="1" dirty="0"/>
          </a:p>
          <a:p>
            <a:pPr algn="just">
              <a:defRPr/>
            </a:pPr>
            <a:r>
              <a:rPr lang="cs-CZ" sz="2600" b="1" dirty="0"/>
              <a:t>Nájem či leasing zařízení a vybavení, budov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600" b="1" dirty="0"/>
              <a:t>Operativní leasing = </a:t>
            </a:r>
            <a:r>
              <a:rPr lang="cs-CZ" sz="2600" dirty="0"/>
              <a:t>nájemné (splátky) leasingu, smlouva o nájmu nebo operativním leasingu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600" b="1" dirty="0"/>
              <a:t>Finanční leasing = </a:t>
            </a:r>
            <a:r>
              <a:rPr lang="cs-CZ" sz="2600" dirty="0"/>
              <a:t>způsobilé jsou pouze splátky leasingu, vztahující se k období trvání projektu (daně a finanční činnost pronajímatele související s leasingovou smlouvou nejsou způsobilými výdaji)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600" b="1" dirty="0"/>
          </a:p>
          <a:p>
            <a:pPr algn="just">
              <a:defRPr/>
            </a:pPr>
            <a:r>
              <a:rPr lang="cs-CZ" sz="2600" b="1" dirty="0"/>
              <a:t>Odpisy (daňové)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/>
              <a:t>Dlouhodobého hmotného a nehmotného majetku používaného </a:t>
            </a:r>
            <a:br>
              <a:rPr lang="cs-CZ" sz="2600" dirty="0"/>
            </a:br>
            <a:r>
              <a:rPr lang="cs-CZ" sz="2600" dirty="0"/>
              <a:t>pro účely projektu, které využívá CS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/>
              <a:t>Jsou způsobilým výdajem po dobu trvání projektu za předpokladu, že nákup takového majetku není součástí způsobilých výdajů na projekt</a:t>
            </a:r>
          </a:p>
          <a:p>
            <a:endParaRPr lang="cs-CZ" sz="2800" dirty="0"/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79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990656" cy="4941168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dirty="0"/>
              <a:t> </a:t>
            </a:r>
            <a:br>
              <a:rPr lang="cs-CZ" sz="3200" dirty="0"/>
            </a:br>
            <a:r>
              <a:rPr lang="cs-CZ" sz="3100" b="1" u="sng" dirty="0">
                <a:solidFill>
                  <a:srgbClr val="0070C0"/>
                </a:solidFill>
              </a:rPr>
              <a:t>Program semináře:</a:t>
            </a:r>
            <a:r>
              <a:rPr lang="cs-CZ" sz="3100" dirty="0"/>
              <a:t/>
            </a:r>
            <a:br>
              <a:rPr lang="cs-CZ" sz="3100" dirty="0"/>
            </a:br>
            <a:r>
              <a:rPr lang="cs-CZ" sz="3100" dirty="0" smtClean="0"/>
              <a:t>- </a:t>
            </a:r>
            <a:r>
              <a:rPr lang="cs-CZ" sz="3200" dirty="0"/>
              <a:t>Představení výzvy</a:t>
            </a:r>
            <a:br>
              <a:rPr lang="cs-CZ" sz="3200" dirty="0"/>
            </a:br>
            <a:r>
              <a:rPr lang="cs-CZ" sz="3200" dirty="0" smtClean="0"/>
              <a:t>- Podporované </a:t>
            </a:r>
            <a:r>
              <a:rPr lang="cs-CZ" sz="3200" dirty="0"/>
              <a:t>aktivity</a:t>
            </a:r>
            <a:br>
              <a:rPr lang="cs-CZ" sz="3200" dirty="0"/>
            </a:br>
            <a:r>
              <a:rPr lang="cs-CZ" sz="3200" dirty="0" smtClean="0"/>
              <a:t>- Indikátory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>- Způsobilost </a:t>
            </a:r>
            <a:r>
              <a:rPr lang="cs-CZ" sz="3200" dirty="0"/>
              <a:t>výdajů</a:t>
            </a:r>
            <a:br>
              <a:rPr lang="cs-CZ" sz="3200" dirty="0"/>
            </a:br>
            <a:r>
              <a:rPr lang="cs-CZ" sz="3200" dirty="0" smtClean="0"/>
              <a:t>- Proces </a:t>
            </a:r>
            <a:r>
              <a:rPr lang="cs-CZ" sz="3200" dirty="0"/>
              <a:t>hodnocení a výběr projektů</a:t>
            </a:r>
            <a:br>
              <a:rPr lang="cs-CZ" sz="3200" dirty="0"/>
            </a:br>
            <a:r>
              <a:rPr lang="cs-CZ" sz="3200" dirty="0" smtClean="0"/>
              <a:t>- Publicita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>- IS </a:t>
            </a:r>
            <a:r>
              <a:rPr lang="cs-CZ" sz="3200" dirty="0"/>
              <a:t>KP 14+</a:t>
            </a:r>
            <a:br>
              <a:rPr lang="cs-CZ" sz="3200" dirty="0"/>
            </a:br>
            <a:r>
              <a:rPr lang="cs-CZ" sz="3200" dirty="0" smtClean="0"/>
              <a:t>- Zpráva </a:t>
            </a:r>
            <a:r>
              <a:rPr lang="cs-CZ" sz="3200" dirty="0"/>
              <a:t>o realizaci</a:t>
            </a:r>
            <a:br>
              <a:rPr lang="cs-CZ" sz="3200" dirty="0"/>
            </a:br>
            <a:r>
              <a:rPr lang="cs-CZ" sz="3200" dirty="0" smtClean="0"/>
              <a:t>- Důležité </a:t>
            </a:r>
            <a:r>
              <a:rPr lang="cs-CZ" sz="3200" dirty="0"/>
              <a:t>odkazy</a:t>
            </a:r>
            <a:br>
              <a:rPr lang="cs-CZ" sz="3200" dirty="0"/>
            </a:br>
            <a:r>
              <a:rPr lang="cs-CZ" sz="3200" dirty="0" smtClean="0"/>
              <a:t>- Kontakty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31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4</a:t>
            </a:r>
            <a:r>
              <a:rPr lang="cs-CZ" sz="2800" b="1" dirty="0" smtClean="0"/>
              <a:t>. Nákup služeb: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altLang="cs-CZ" sz="2800" dirty="0" smtClean="0"/>
              <a:t>Dodání </a:t>
            </a:r>
            <a:r>
              <a:rPr lang="cs-CZ" altLang="cs-CZ" sz="2800" dirty="0"/>
              <a:t>služby musí být nezbytné k realizaci projektu a musí vytvářet novou hodnotu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800" dirty="0"/>
              <a:t>zpracování analýz, průzkumů, studií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800" dirty="0"/>
              <a:t>lektorské služby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800" dirty="0"/>
              <a:t>školení a kurzy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800" dirty="0"/>
              <a:t>vytvoření nových publikací, školicích materiálů nebo manuálů, CD/DVD…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800" dirty="0"/>
              <a:t>pronájem prostor pro práci s CS (např. pronájem učebny)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2800" dirty="0"/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34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5</a:t>
            </a:r>
            <a:r>
              <a:rPr lang="cs-CZ" sz="2800" b="1" dirty="0" smtClean="0"/>
              <a:t>. </a:t>
            </a:r>
            <a:r>
              <a:rPr lang="cs-CZ" sz="2800" b="1" dirty="0"/>
              <a:t>Drobné stavební úpravy (do 40 tis. Kč</a:t>
            </a:r>
            <a:r>
              <a:rPr lang="cs-CZ" sz="2800" b="1" dirty="0" smtClean="0"/>
              <a:t>):</a:t>
            </a:r>
          </a:p>
          <a:p>
            <a:r>
              <a:rPr lang="cs-CZ" sz="2800" dirty="0" smtClean="0"/>
              <a:t>Výdaje </a:t>
            </a:r>
            <a:r>
              <a:rPr lang="cs-CZ" sz="2800" dirty="0"/>
              <a:t>na drobné stavební úpravy jsou způsobilé pouze tehdy, pokud cena všech dokončených stavebních úprav v jednom zdaňovacím období </a:t>
            </a:r>
            <a:r>
              <a:rPr lang="cs-CZ" sz="2800" b="1" dirty="0"/>
              <a:t>nepřesáhne v úhrnu 40.000 Kč </a:t>
            </a:r>
            <a:r>
              <a:rPr lang="cs-CZ" sz="2800" dirty="0"/>
              <a:t>na každou jednotlivou účetní položku majetku</a:t>
            </a:r>
          </a:p>
          <a:p>
            <a:r>
              <a:rPr lang="cs-CZ" sz="2800" dirty="0"/>
              <a:t>Drobná stavební úprava prostoru vymezenému na realizaci dané aktivity z daného </a:t>
            </a:r>
            <a:r>
              <a:rPr lang="cs-CZ" sz="2800" dirty="0" smtClean="0"/>
              <a:t>projektu, musí být pro projekt nezbytná</a:t>
            </a:r>
          </a:p>
          <a:p>
            <a:r>
              <a:rPr lang="cs-CZ" sz="2800" dirty="0"/>
              <a:t>Např. úprava pracovního místa, které usnadní přístup osobám zdravotně </a:t>
            </a:r>
            <a:r>
              <a:rPr lang="cs-CZ" sz="2800" dirty="0" smtClean="0"/>
              <a:t>postiženým apod.</a:t>
            </a:r>
            <a:endParaRPr lang="cs-CZ" sz="2800" dirty="0"/>
          </a:p>
          <a:p>
            <a:endParaRPr lang="cs-CZ" sz="2800" b="1" dirty="0" smtClean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3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2800" b="1" dirty="0" smtClean="0"/>
              <a:t>6</a:t>
            </a:r>
            <a:r>
              <a:rPr lang="cs-CZ" sz="2800" b="1" dirty="0"/>
              <a:t>. Přímá podpora pro </a:t>
            </a:r>
            <a:r>
              <a:rPr lang="cs-CZ" sz="2800" b="1" dirty="0" smtClean="0"/>
              <a:t>CS: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/>
              <a:t>mzdy</a:t>
            </a:r>
            <a:r>
              <a:rPr lang="cs-CZ" sz="2800" dirty="0"/>
              <a:t> zaměstnanců z CS (PS, DPČ, DPP ne) – max. limit stanovený pro měsíc práce zaměstnance je ve výši trojnásobku minimální mzdy za měsíc </a:t>
            </a:r>
            <a:br>
              <a:rPr lang="cs-CZ" sz="2800" dirty="0"/>
            </a:br>
            <a:r>
              <a:rPr lang="cs-CZ" sz="2800" dirty="0"/>
              <a:t>při </a:t>
            </a:r>
            <a:r>
              <a:rPr lang="cs-CZ" sz="2800" dirty="0" smtClean="0"/>
              <a:t>40-hodinové </a:t>
            </a:r>
            <a:r>
              <a:rPr lang="cs-CZ" sz="2800" dirty="0"/>
              <a:t>týdenní pracovní době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/>
              <a:t>cestovné, ubytování a stravné </a:t>
            </a:r>
            <a:r>
              <a:rPr lang="cs-CZ" sz="2800" dirty="0"/>
              <a:t>při služebních cestách pro CS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/>
              <a:t>příspěvek na péči o dítě a další závislé osoby </a:t>
            </a:r>
            <a:r>
              <a:rPr lang="cs-CZ" sz="2800" dirty="0"/>
              <a:t>– poskytuje se po dobu trvání školení nebo při nástupu nezaměstnané osoby do nového zaměstnání (v tomto případě se poskytuje po dobu max. 6 </a:t>
            </a:r>
            <a:r>
              <a:rPr lang="cs-CZ" sz="2800" dirty="0" err="1"/>
              <a:t>měs</a:t>
            </a:r>
            <a:r>
              <a:rPr lang="cs-CZ" sz="2800" dirty="0"/>
              <a:t>.)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/>
              <a:t>příspěvek na zapracování </a:t>
            </a:r>
            <a:r>
              <a:rPr lang="cs-CZ" sz="2800" dirty="0"/>
              <a:t>(dle zákona č. 435/2004 Sb., zákon </a:t>
            </a:r>
            <a:br>
              <a:rPr lang="cs-CZ" sz="2800" dirty="0"/>
            </a:br>
            <a:r>
              <a:rPr lang="cs-CZ" sz="2800" dirty="0"/>
              <a:t>o zaměstnanosti) – poskytuje se po dobu max. 3 </a:t>
            </a:r>
            <a:r>
              <a:rPr lang="cs-CZ" sz="2800" dirty="0" err="1"/>
              <a:t>měs</a:t>
            </a:r>
            <a:r>
              <a:rPr lang="cs-CZ" sz="2800" dirty="0"/>
              <a:t>., nejvýše do poloviny minimální mzdy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/>
              <a:t>jiné nezbytné náklady </a:t>
            </a:r>
            <a:r>
              <a:rPr lang="cs-CZ" sz="2800" dirty="0"/>
              <a:t>pro CS pro realizování jejich aktivit (prohlídka zdravotní způsobilosti pro výkon práce, výpis z rejstříku trestů</a:t>
            </a:r>
            <a:r>
              <a:rPr lang="cs-CZ" sz="2800" dirty="0" smtClean="0"/>
              <a:t>)</a:t>
            </a:r>
            <a:endParaRPr lang="cs-CZ" sz="2800" b="1" dirty="0" smtClean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95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Způsobilé výdaje a rozpočet</a:t>
            </a:r>
            <a:r>
              <a:rPr lang="pl-PL" sz="2800" b="1" dirty="0" smtClean="0"/>
              <a:t>:</a:t>
            </a:r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2200" b="1" dirty="0" smtClean="0"/>
              <a:t>Časová způsobilost:</a:t>
            </a:r>
          </a:p>
          <a:p>
            <a:r>
              <a:rPr lang="cs-CZ" sz="2200" dirty="0"/>
              <a:t>Náklady vzniklé v době realizace projektu</a:t>
            </a:r>
          </a:p>
          <a:p>
            <a:r>
              <a:rPr lang="cs-CZ" sz="2200" dirty="0"/>
              <a:t>Datum zahájení realizace projektu nesmí přecházet datu vyhlášení výzvy MAS</a:t>
            </a:r>
          </a:p>
          <a:p>
            <a:pPr marL="0" indent="0">
              <a:buNone/>
            </a:pPr>
            <a:endParaRPr lang="cs-CZ" sz="2200" dirty="0" smtClean="0"/>
          </a:p>
          <a:p>
            <a:pPr marL="0" indent="0">
              <a:buNone/>
            </a:pPr>
            <a:r>
              <a:rPr lang="cs-CZ" sz="2200" dirty="0"/>
              <a:t>Informace ke způsobilým výdajům jsou k dispozici v </a:t>
            </a:r>
            <a:r>
              <a:rPr lang="cs-CZ" sz="2200" b="1" dirty="0" smtClean="0"/>
              <a:t>kapitole</a:t>
            </a:r>
            <a:r>
              <a:rPr lang="cs-CZ" sz="2200" dirty="0" smtClean="0"/>
              <a:t> </a:t>
            </a:r>
            <a:r>
              <a:rPr lang="cs-CZ" sz="2200" b="1" dirty="0"/>
              <a:t>6 Specifické části pravidel pro žadatele a příjemce v rámci OPZ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4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800" b="1" dirty="0" smtClean="0"/>
              <a:t>PŘÍJMY PROJEKTU:</a:t>
            </a:r>
          </a:p>
          <a:p>
            <a:pPr marL="0" indent="0">
              <a:buNone/>
            </a:pPr>
            <a:endParaRPr lang="cs-CZ" sz="2800" b="1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800" b="1" dirty="0"/>
              <a:t>Příjmem projektu se rozumí </a:t>
            </a:r>
            <a:r>
              <a:rPr lang="cs-CZ" sz="2800" dirty="0"/>
              <a:t>příjmy vygenerované projektem v době realizace projektu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800" dirty="0"/>
              <a:t>Mezi příjmy projektu </a:t>
            </a:r>
            <a:r>
              <a:rPr lang="cs-CZ" sz="2800" b="1" dirty="0"/>
              <a:t>patří</a:t>
            </a:r>
            <a:r>
              <a:rPr lang="cs-CZ" sz="2800" dirty="0"/>
              <a:t> např. příjmy za poskytované služby (konferenční poplatky, poplatky za školení apod.), příjmy za prodej výrobků, které vznikly v rámci projektu (tj. výrobků, na jejichž vznik byly vynaloženy výdaje projektu); pronájem prostor, zařízení, softwaru atd. financovaných v rámci projektu atd.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800" dirty="0"/>
              <a:t>Příjmem projektu nikdy </a:t>
            </a:r>
            <a:r>
              <a:rPr lang="cs-CZ" sz="2800" b="1" dirty="0"/>
              <a:t>nejsou</a:t>
            </a:r>
            <a:r>
              <a:rPr lang="cs-CZ" sz="2800" dirty="0"/>
              <a:t> úroky z bankovního účtu, obdržené platby                      ze smluvních pokut, peněžní jistota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800" b="1" dirty="0"/>
              <a:t>Do žádosti o podporu </a:t>
            </a:r>
            <a:r>
              <a:rPr lang="cs-CZ" sz="2800" dirty="0"/>
              <a:t>se uvádí pouze „</a:t>
            </a:r>
            <a:r>
              <a:rPr lang="cs-CZ" sz="2800" b="1" dirty="0"/>
              <a:t>předpokládané čisté příjmy</a:t>
            </a:r>
            <a:r>
              <a:rPr lang="cs-CZ" sz="2800" dirty="0"/>
              <a:t>“ </a:t>
            </a:r>
            <a:br>
              <a:rPr lang="cs-CZ" sz="2800" dirty="0"/>
            </a:br>
            <a:r>
              <a:rPr lang="cs-CZ" sz="2800" dirty="0"/>
              <a:t>do řádku „</a:t>
            </a:r>
            <a:r>
              <a:rPr lang="cs-CZ" sz="2800" b="1" dirty="0"/>
              <a:t>Jiné peněžní příjmy</a:t>
            </a:r>
            <a:r>
              <a:rPr lang="cs-CZ" sz="2800" dirty="0"/>
              <a:t>“ (v případě vyrovnávací platby vypočtené na listu ISKP přílohy 11A) – o tyto příjmy bude vždy snížena poskytnutá podpora ŘO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800" b="1" dirty="0"/>
              <a:t>Čistým příjmem </a:t>
            </a:r>
            <a:r>
              <a:rPr lang="cs-CZ" sz="2800" dirty="0"/>
              <a:t>je ta částka příjmů, která převyšuje částku vlastního financování způsobilých výdajů projektu ze zdrojů příjemce  (pokud příjemce má vlastní financování viz povinná míra spolufinancování)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800" b="1" dirty="0"/>
              <a:t>Nepředpokládané i předpokládané čisté příjmy </a:t>
            </a:r>
            <a:r>
              <a:rPr lang="cs-CZ" sz="2800" dirty="0"/>
              <a:t>se budou reportovat průběžně ve Zprávách o realizaci projektu (</a:t>
            </a:r>
            <a:r>
              <a:rPr lang="cs-CZ" sz="2800" dirty="0" err="1"/>
              <a:t>ZoR</a:t>
            </a:r>
            <a:r>
              <a:rPr lang="cs-CZ" sz="2800" dirty="0" smtClean="0"/>
              <a:t>)</a:t>
            </a:r>
            <a:endParaRPr lang="cs-CZ" sz="2800" b="1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13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8965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3600" b="1" dirty="0" smtClean="0"/>
              <a:t>Cíle výzvy</a:t>
            </a:r>
            <a:r>
              <a:rPr lang="cs-CZ" sz="4000" b="1" dirty="0" smtClean="0"/>
              <a:t>:</a:t>
            </a:r>
          </a:p>
          <a:p>
            <a:pPr algn="just"/>
            <a:r>
              <a:rPr lang="cs-CZ" dirty="0"/>
              <a:t>Podporované aktivity by měly především </a:t>
            </a:r>
            <a:r>
              <a:rPr lang="cs-CZ" b="1" dirty="0"/>
              <a:t>přispět lokální nezaměstnanosti</a:t>
            </a:r>
            <a:r>
              <a:rPr lang="cs-CZ" dirty="0"/>
              <a:t> a měly by vycházet z aktuálních potřeb lokálního trhu práce (vycházet ze SCLLD)</a:t>
            </a:r>
          </a:p>
          <a:p>
            <a:pPr algn="just"/>
            <a:r>
              <a:rPr lang="cs-CZ" dirty="0"/>
              <a:t>Realizované aktivity by neměly nahrazovat činnosti ÚP ČR, ale naopak je doplňovat a rozšiřovat s ohledem </a:t>
            </a:r>
            <a:br>
              <a:rPr lang="cs-CZ" dirty="0"/>
            </a:br>
            <a:r>
              <a:rPr lang="cs-CZ" dirty="0"/>
              <a:t>na detailní znalost lokálního trhu práce</a:t>
            </a:r>
          </a:p>
          <a:p>
            <a:pPr algn="just"/>
            <a:r>
              <a:rPr lang="cs-CZ" dirty="0"/>
              <a:t>Práce s jednotlivci</a:t>
            </a:r>
          </a:p>
          <a:p>
            <a:pPr algn="just"/>
            <a:r>
              <a:rPr lang="cs-CZ" dirty="0"/>
              <a:t>Rekvalifikace pouze s vazbou na trh práce</a:t>
            </a:r>
          </a:p>
          <a:p>
            <a:pPr algn="just"/>
            <a:r>
              <a:rPr lang="cs-CZ" dirty="0"/>
              <a:t>Důraz na individuální přístup k osobám z cílových skupin a respektování jejich specifických potřeb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0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32859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Cílové skupiny: </a:t>
            </a:r>
          </a:p>
          <a:p>
            <a:pPr algn="just"/>
            <a:r>
              <a:rPr lang="cs-CZ" dirty="0"/>
              <a:t>Zaměstnanci </a:t>
            </a:r>
          </a:p>
          <a:p>
            <a:pPr algn="just"/>
            <a:r>
              <a:rPr lang="cs-CZ" dirty="0"/>
              <a:t>Uchazeči o zaměstnání</a:t>
            </a:r>
          </a:p>
          <a:p>
            <a:pPr algn="just"/>
            <a:r>
              <a:rPr lang="cs-CZ" dirty="0"/>
              <a:t>Zájemci o zaměstnání</a:t>
            </a:r>
          </a:p>
          <a:p>
            <a:pPr algn="just"/>
            <a:r>
              <a:rPr lang="cs-CZ" dirty="0"/>
              <a:t>Neaktivní osoby</a:t>
            </a:r>
          </a:p>
          <a:p>
            <a:pPr algn="just"/>
            <a:r>
              <a:rPr lang="cs-CZ" dirty="0" smtClean="0"/>
              <a:t>Osoby </a:t>
            </a:r>
            <a:r>
              <a:rPr lang="cs-CZ" dirty="0"/>
              <a:t>s kumulací hendikepů na trhu práce</a:t>
            </a:r>
          </a:p>
          <a:p>
            <a:pPr algn="just"/>
            <a:r>
              <a:rPr lang="cs-CZ" dirty="0"/>
              <a:t>Uchazeči a zájemci o zaměstnání a neaktivní osoby mladší 25 </a:t>
            </a:r>
            <a:r>
              <a:rPr lang="cs-CZ" dirty="0" smtClean="0"/>
              <a:t>let</a:t>
            </a:r>
          </a:p>
          <a:p>
            <a:pPr algn="just"/>
            <a:r>
              <a:rPr lang="cs-CZ" dirty="0" smtClean="0"/>
              <a:t>Propuštění zaměstnanci</a:t>
            </a:r>
            <a:endParaRPr lang="cs-CZ" dirty="0"/>
          </a:p>
          <a:p>
            <a:pPr algn="just"/>
            <a:r>
              <a:rPr lang="cs-CZ" dirty="0"/>
              <a:t>Osoby s nízkou úrovní </a:t>
            </a:r>
            <a:r>
              <a:rPr lang="cs-CZ" dirty="0" smtClean="0"/>
              <a:t>kvalifikace</a:t>
            </a:r>
          </a:p>
          <a:p>
            <a:pPr algn="just"/>
            <a:r>
              <a:rPr lang="cs-CZ" dirty="0"/>
              <a:t>Osoby dlouhodobě či opakovaně nezaměstnané </a:t>
            </a:r>
            <a:endParaRPr lang="cs-CZ" dirty="0" smtClean="0"/>
          </a:p>
          <a:p>
            <a:pPr algn="just"/>
            <a:r>
              <a:rPr lang="cs-CZ" dirty="0"/>
              <a:t>Osoby nezaměstnané déle než 5 měsíců </a:t>
            </a:r>
            <a:endParaRPr lang="cs-CZ" dirty="0" smtClean="0"/>
          </a:p>
          <a:p>
            <a:pPr algn="just"/>
            <a:r>
              <a:rPr lang="cs-CZ" dirty="0"/>
              <a:t>Lidé mladší 30 let, kteří nejsou v zaměstnání, ve vzdělávání nebo v profesní přípravě </a:t>
            </a:r>
            <a:endParaRPr lang="cs-CZ" dirty="0" smtClean="0"/>
          </a:p>
          <a:p>
            <a:pPr algn="just"/>
            <a:r>
              <a:rPr lang="cs-CZ" dirty="0"/>
              <a:t>Uchazeči a zájemci o zaměstnání a neaktivní osoby ve věku 50 a více let </a:t>
            </a:r>
          </a:p>
          <a:p>
            <a:pPr algn="just"/>
            <a:r>
              <a:rPr lang="cs-CZ" dirty="0"/>
              <a:t>Osoby vracející se na trh práce po návratu z mateřské/rodičovské </a:t>
            </a:r>
            <a:r>
              <a:rPr lang="cs-CZ" dirty="0" smtClean="0"/>
              <a:t>dovolené</a:t>
            </a:r>
          </a:p>
          <a:p>
            <a:pPr algn="just"/>
            <a:r>
              <a:rPr lang="cs-CZ" dirty="0" smtClean="0"/>
              <a:t>Osoby sociálně vyloučené a osoby se sociálním vyloučením ohrožené</a:t>
            </a: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Definice cílových skupin jsou součástí </a:t>
            </a:r>
            <a:r>
              <a:rPr lang="cs-CZ" dirty="0" smtClean="0"/>
              <a:t>výzvy.</a:t>
            </a:r>
            <a:endParaRPr lang="cs-CZ" dirty="0"/>
          </a:p>
          <a:p>
            <a:pPr lvl="0">
              <a:buFontTx/>
              <a:buChar char="-"/>
            </a:pPr>
            <a:endParaRPr lang="cs-CZ" sz="2000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Veřejná podpora</a:t>
            </a:r>
          </a:p>
          <a:p>
            <a:pPr marL="0" indent="0">
              <a:buNone/>
            </a:pPr>
            <a:endParaRPr lang="cs-CZ" sz="2000" b="1" u="sng" dirty="0" smtClean="0"/>
          </a:p>
          <a:p>
            <a:pPr marL="0" indent="0">
              <a:buNone/>
            </a:pPr>
            <a:r>
              <a:rPr lang="cs-CZ" sz="2000" b="1" u="sng" dirty="0" smtClean="0"/>
              <a:t>Znaky </a:t>
            </a:r>
            <a:r>
              <a:rPr lang="cs-CZ" sz="2000" b="1" u="sng" dirty="0"/>
              <a:t>naplnění VP:</a:t>
            </a:r>
          </a:p>
          <a:p>
            <a:r>
              <a:rPr lang="cs-CZ" sz="2000" dirty="0" smtClean="0"/>
              <a:t>zvýhodnění </a:t>
            </a:r>
            <a:r>
              <a:rPr lang="cs-CZ" sz="2000" dirty="0"/>
              <a:t>určitého podnikání nebo odvětví</a:t>
            </a:r>
          </a:p>
          <a:p>
            <a:r>
              <a:rPr lang="cs-CZ" sz="2000" dirty="0" smtClean="0"/>
              <a:t>VP </a:t>
            </a:r>
            <a:r>
              <a:rPr lang="cs-CZ" sz="2000" dirty="0"/>
              <a:t>je poskytována z veřejných (státních prostředků)</a:t>
            </a:r>
          </a:p>
          <a:p>
            <a:r>
              <a:rPr lang="cs-CZ" sz="2000" dirty="0" smtClean="0"/>
              <a:t>ovlivňuje </a:t>
            </a:r>
            <a:r>
              <a:rPr lang="cs-CZ" sz="2000" dirty="0"/>
              <a:t>obchod mezi členskými státy</a:t>
            </a:r>
          </a:p>
          <a:p>
            <a:r>
              <a:rPr lang="cs-CZ" sz="2000" dirty="0" smtClean="0"/>
              <a:t>narušuje </a:t>
            </a:r>
            <a:r>
              <a:rPr lang="cs-CZ" sz="2000" dirty="0"/>
              <a:t>nebo hrozí narušením hospodářské </a:t>
            </a:r>
            <a:r>
              <a:rPr lang="cs-CZ" sz="2000" dirty="0" smtClean="0"/>
              <a:t>soutěže</a:t>
            </a:r>
          </a:p>
          <a:p>
            <a:endParaRPr lang="cs-CZ" sz="2000" dirty="0" smtClean="0"/>
          </a:p>
          <a:p>
            <a:pPr marL="0" indent="0">
              <a:buNone/>
            </a:pPr>
            <a:r>
              <a:rPr lang="cs-CZ" sz="2000" b="1" u="sng" dirty="0"/>
              <a:t>Příklady naplnění VP:</a:t>
            </a:r>
          </a:p>
          <a:p>
            <a:pPr algn="just"/>
            <a:r>
              <a:rPr lang="cs-CZ" sz="2000" dirty="0"/>
              <a:t>Podpora vzdělávání individuí nebo poradenství/</a:t>
            </a:r>
            <a:r>
              <a:rPr lang="cs-CZ" sz="2000" dirty="0" err="1"/>
              <a:t>koučing</a:t>
            </a:r>
            <a:r>
              <a:rPr lang="cs-CZ" sz="2000" dirty="0"/>
              <a:t> těchto osob, týká se i osob, které by v budoucnu měly nastoupit do zaměstnání u nějakého konkrétního podniku, např. vzdělávací agentura – </a:t>
            </a:r>
            <a:r>
              <a:rPr lang="cs-CZ" sz="2000" b="1" dirty="0"/>
              <a:t>naplňuje znaky VP </a:t>
            </a:r>
          </a:p>
          <a:p>
            <a:pPr algn="just"/>
            <a:r>
              <a:rPr lang="cs-CZ" sz="2000" dirty="0"/>
              <a:t>Praxe/stáže znevýhodněných osob v rámci podniků, kdy plat stážisty je hrazen z dotace – </a:t>
            </a:r>
            <a:r>
              <a:rPr lang="cs-CZ" sz="2000" b="1" dirty="0"/>
              <a:t>nenaplňuje znaky VP</a:t>
            </a:r>
          </a:p>
          <a:p>
            <a:pPr algn="just"/>
            <a:r>
              <a:rPr lang="cs-CZ" sz="2000" dirty="0"/>
              <a:t>Mzdové příspěvky (mimo praxi/stáž) - z dotace jsou hrazeny osobní náklady na zaměstnance určitého subjektu – pro zaměstnavatele, který je soutěžitelem na trhu a nevykonává žádné nesoutěžní činnosti - </a:t>
            </a:r>
            <a:r>
              <a:rPr lang="cs-CZ" sz="2000" b="1" dirty="0"/>
              <a:t>naplňuje znaky VP </a:t>
            </a:r>
          </a:p>
          <a:p>
            <a:endParaRPr lang="cs-CZ" sz="2000" dirty="0"/>
          </a:p>
          <a:p>
            <a:pPr marL="0" lvl="0" indent="0">
              <a:buNone/>
            </a:pPr>
            <a:endParaRPr lang="cs-CZ" sz="2000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0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 smtClean="0"/>
              <a:t>Příklady </a:t>
            </a:r>
            <a:r>
              <a:rPr lang="cs-CZ" sz="2000" b="1" u="sng" dirty="0"/>
              <a:t>naplnění VP:</a:t>
            </a:r>
          </a:p>
          <a:p>
            <a:pPr algn="just"/>
            <a:r>
              <a:rPr lang="cs-CZ" sz="2000" b="1" dirty="0" smtClean="0"/>
              <a:t>Podpora </a:t>
            </a:r>
            <a:r>
              <a:rPr lang="cs-CZ" sz="2000" b="1" dirty="0"/>
              <a:t>na vytvoření pracovního místa</a:t>
            </a:r>
            <a:r>
              <a:rPr lang="cs-CZ" sz="2000" dirty="0"/>
              <a:t>, které podnik využije na úpravu prostor, kde bude nový zaměstnanec práci vykonávat (mzdové příspěvky):</a:t>
            </a:r>
          </a:p>
          <a:p>
            <a:pPr algn="just"/>
            <a:r>
              <a:rPr lang="cs-CZ" sz="2000" dirty="0"/>
              <a:t>pro zaměstnavatele, který není soutěžitelem na trhu (obec) – </a:t>
            </a:r>
            <a:r>
              <a:rPr lang="cs-CZ" sz="2000" b="1" dirty="0"/>
              <a:t>nenaplňuje znaky VP</a:t>
            </a:r>
          </a:p>
          <a:p>
            <a:pPr algn="just"/>
            <a:r>
              <a:rPr lang="cs-CZ" sz="2000" dirty="0"/>
              <a:t>pro zaměstnavatele, který je soutěžitel na trhu </a:t>
            </a:r>
            <a:br>
              <a:rPr lang="cs-CZ" sz="2000" dirty="0"/>
            </a:br>
            <a:r>
              <a:rPr lang="cs-CZ" sz="2000" dirty="0"/>
              <a:t>a nevykonává žádné nesoutěžní činnosti – </a:t>
            </a:r>
            <a:r>
              <a:rPr lang="cs-CZ" sz="2000" b="1" dirty="0"/>
              <a:t>naplňuje znaky VP </a:t>
            </a:r>
            <a:endParaRPr lang="cs-CZ" sz="2000" dirty="0" smtClean="0"/>
          </a:p>
          <a:p>
            <a:r>
              <a:rPr lang="cs-CZ" sz="2000" b="1" dirty="0"/>
              <a:t>Zprostředkování zaměstnání: </a:t>
            </a:r>
          </a:p>
          <a:p>
            <a:pPr algn="just"/>
            <a:r>
              <a:rPr lang="cs-CZ" sz="2000" dirty="0"/>
              <a:t>pokud zprostředkování zaměstnání není pro danou organizaci prostředkem obživy tzn. pokud se nejedná </a:t>
            </a:r>
            <a:br>
              <a:rPr lang="cs-CZ" sz="2000" dirty="0"/>
            </a:br>
            <a:r>
              <a:rPr lang="cs-CZ" sz="2000" dirty="0"/>
              <a:t>o personální agenturu (ÚP, NNO, které umisťují své klienty) – </a:t>
            </a:r>
            <a:r>
              <a:rPr lang="cs-CZ" sz="2000" b="1" dirty="0"/>
              <a:t>nenaplňuje znaky VP</a:t>
            </a:r>
          </a:p>
          <a:p>
            <a:pPr algn="just"/>
            <a:r>
              <a:rPr lang="cs-CZ" sz="2000" dirty="0"/>
              <a:t>pokud je zprostředkování zaměstnání pro danou organizaci prostředkem obživy (personální agentury) – </a:t>
            </a:r>
            <a:r>
              <a:rPr lang="cs-CZ" sz="2000" b="1" dirty="0"/>
              <a:t>naplňuje znaky VP </a:t>
            </a:r>
          </a:p>
          <a:p>
            <a:pPr algn="just"/>
            <a:endParaRPr lang="cs-CZ" sz="2000" b="1" dirty="0" smtClean="0"/>
          </a:p>
          <a:p>
            <a:pPr algn="just"/>
            <a:endParaRPr lang="cs-CZ" sz="2000" b="1" dirty="0"/>
          </a:p>
          <a:p>
            <a:pPr marL="0" lvl="0" indent="0">
              <a:buNone/>
            </a:pPr>
            <a:endParaRPr lang="cs-CZ" sz="2000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0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51520" y="1096963"/>
            <a:ext cx="8712968" cy="55003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Podporované aktivity:</a:t>
            </a:r>
          </a:p>
          <a:p>
            <a:pPr marL="0" indent="0">
              <a:buNone/>
            </a:pPr>
            <a:r>
              <a:rPr lang="cs-CZ" dirty="0" smtClean="0"/>
              <a:t>1.1</a:t>
            </a:r>
            <a:r>
              <a:rPr lang="cs-CZ" dirty="0"/>
              <a:t>. Příprava osob z cílových skupin ke vstupu či návratu na trh práce </a:t>
            </a:r>
          </a:p>
          <a:p>
            <a:pPr marL="0" indent="0">
              <a:buNone/>
            </a:pPr>
            <a:r>
              <a:rPr lang="cs-CZ" dirty="0" smtClean="0"/>
              <a:t>1.2</a:t>
            </a:r>
            <a:r>
              <a:rPr lang="cs-CZ" dirty="0"/>
              <a:t>. Zvyšování zaměstnanosti cílových skupin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1.3</a:t>
            </a:r>
            <a:r>
              <a:rPr lang="cs-CZ" dirty="0"/>
              <a:t>. Podpora udržitelnosti cílových skupin na trhu práce </a:t>
            </a:r>
          </a:p>
          <a:p>
            <a:pPr marL="0" indent="0">
              <a:buNone/>
            </a:pPr>
            <a:r>
              <a:rPr lang="cs-CZ" dirty="0" smtClean="0"/>
              <a:t>1.4</a:t>
            </a:r>
            <a:r>
              <a:rPr lang="cs-CZ" dirty="0"/>
              <a:t>. Podpora prostupného zaměstnávání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Podrobný popis podporovaných aktivit viz Příloha 2 výzvy.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28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485740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Představení výzvy:</a:t>
            </a:r>
          </a:p>
          <a:p>
            <a:endParaRPr lang="cs-CZ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991117"/>
              </p:ext>
            </p:extLst>
          </p:nvPr>
        </p:nvGraphicFramePr>
        <p:xfrm>
          <a:off x="395536" y="1837197"/>
          <a:ext cx="8136904" cy="17434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464"/>
                <a:gridCol w="3960440"/>
              </a:tblGrid>
              <a:tr h="384043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Číslo výzvy MAS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584/03_16_047/CLLD_15_01_266</a:t>
                      </a:r>
                      <a:r>
                        <a:rPr lang="cs-CZ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cs-CZ" sz="1600" dirty="0" smtClean="0"/>
                        <a:t> 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7680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Název výzvy MAS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Výzva MAS Rozkvět - Zaměstnanost v místě - </a:t>
                      </a:r>
                      <a:r>
                        <a:rPr lang="cs-CZ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II. </a:t>
                      </a:r>
                      <a:r>
                        <a:rPr lang="cs-CZ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68580" marR="68580" marT="0" marB="0"/>
                </a:tc>
              </a:tr>
              <a:tr h="384043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Druh výzvy MAS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Kolová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053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Určení z hlediska konkurence mezi projekty v rámci výzvy MAS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Otevřená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190284"/>
              </p:ext>
            </p:extLst>
          </p:nvPr>
        </p:nvGraphicFramePr>
        <p:xfrm>
          <a:off x="395536" y="3933056"/>
          <a:ext cx="8136904" cy="2633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5816"/>
                <a:gridCol w="3941088"/>
              </a:tblGrid>
              <a:tr h="329180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Datum vyhlášení výzvy MAS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01. 07. </a:t>
                      </a:r>
                      <a:r>
                        <a:rPr lang="cs-CZ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2018 	</a:t>
                      </a:r>
                    </a:p>
                  </a:txBody>
                  <a:tcPr marL="68580" marR="68580" marT="0" marB="0"/>
                </a:tc>
              </a:tr>
              <a:tr h="329180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Datum zahájení příjmu žádostí o podporu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r>
                        <a:rPr lang="fi-FI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0</a:t>
                      </a:r>
                      <a:r>
                        <a:rPr lang="cs-CZ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fi-FI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fi-FI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2018, 4:00 hodin 	</a:t>
                      </a:r>
                    </a:p>
                  </a:txBody>
                  <a:tcPr marL="68580" marR="68580" marT="0" marB="0"/>
                </a:tc>
              </a:tr>
              <a:tr h="329180">
                <a:tc>
                  <a:txBody>
                    <a:bodyPr/>
                    <a:lstStyle/>
                    <a:p>
                      <a:pPr marL="36195" marR="3619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Datum zpřístupnění žádosti o podporu </a:t>
                      </a:r>
                      <a:endParaRPr lang="cs-CZ" sz="16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r>
                        <a:rPr lang="fi-FI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0</a:t>
                      </a:r>
                      <a:r>
                        <a:rPr lang="cs-CZ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fi-FI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fi-FI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2018, 4:00 hodin 	</a:t>
                      </a:r>
                    </a:p>
                  </a:txBody>
                  <a:tcPr marL="68580" marR="68580" marT="0" marB="0"/>
                </a:tc>
              </a:tr>
              <a:tr h="329180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Datum ukončení příjmu žádostí o podporu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r>
                        <a:rPr lang="fi-FI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cs-CZ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  <a:r>
                        <a:rPr lang="fi-FI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fi-FI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2018, 12:00 hodin 	</a:t>
                      </a:r>
                    </a:p>
                  </a:txBody>
                  <a:tcPr marL="68580" marR="68580" marT="0" marB="0"/>
                </a:tc>
              </a:tr>
              <a:tr h="658358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Maximální délka, na kterou je žadatel oprávněn projekt naplánovat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 smtClean="0">
                          <a:effectLst/>
                        </a:rPr>
                        <a:t>max. 36 měsíců</a:t>
                      </a:r>
                      <a:endParaRPr lang="cs-CZ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8358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Nejzazší datum pro ukončení fyzické realizace projektu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31. 12. 2022 	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22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51520" y="1096963"/>
            <a:ext cx="8892480" cy="55003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600" b="1" dirty="0" smtClean="0"/>
              <a:t>Nepodporované aktivity:</a:t>
            </a:r>
          </a:p>
          <a:p>
            <a:pPr marL="0" indent="0">
              <a:buNone/>
            </a:pPr>
            <a:r>
              <a:rPr lang="cs-CZ" sz="2800" dirty="0"/>
              <a:t>V této výzvě nebudou podporovány následující aktivity: </a:t>
            </a:r>
          </a:p>
          <a:p>
            <a:r>
              <a:rPr lang="cs-CZ" sz="2800" dirty="0" smtClean="0"/>
              <a:t>Volnočasové </a:t>
            </a:r>
            <a:r>
              <a:rPr lang="cs-CZ" sz="2800" dirty="0"/>
              <a:t>aktivity </a:t>
            </a:r>
          </a:p>
          <a:p>
            <a:r>
              <a:rPr lang="pl-PL" sz="2800" dirty="0" smtClean="0"/>
              <a:t>PC/jazykové </a:t>
            </a:r>
            <a:r>
              <a:rPr lang="pl-PL" sz="2800" dirty="0"/>
              <a:t>kurzy jako samostatný projekt </a:t>
            </a:r>
          </a:p>
          <a:p>
            <a:r>
              <a:rPr lang="cs-CZ" sz="2800" dirty="0" smtClean="0"/>
              <a:t>Osvětová </a:t>
            </a:r>
            <a:r>
              <a:rPr lang="cs-CZ" sz="2800" dirty="0"/>
              <a:t>činnost/kampaně jako samostatný projekt </a:t>
            </a:r>
          </a:p>
          <a:p>
            <a:r>
              <a:rPr lang="cs-CZ" sz="2800" dirty="0" smtClean="0"/>
              <a:t>Tvorba </a:t>
            </a:r>
            <a:r>
              <a:rPr lang="cs-CZ" sz="2800" dirty="0"/>
              <a:t>komplexních vzdělávacích programů včetně e-</a:t>
            </a:r>
            <a:r>
              <a:rPr lang="cs-CZ" sz="2800" dirty="0" err="1"/>
              <a:t>learningových</a:t>
            </a:r>
            <a:r>
              <a:rPr lang="cs-CZ" sz="2800" dirty="0"/>
              <a:t> kurzů </a:t>
            </a:r>
          </a:p>
          <a:p>
            <a:r>
              <a:rPr lang="cs-CZ" sz="2800" dirty="0" smtClean="0"/>
              <a:t>Všeobecné </a:t>
            </a:r>
            <a:r>
              <a:rPr lang="cs-CZ" sz="2800" dirty="0"/>
              <a:t>psychologické poradenství, pokud nebude součástí komplexní poradenské práce s účastníkem projektu </a:t>
            </a:r>
          </a:p>
          <a:p>
            <a:r>
              <a:rPr lang="cs-CZ" sz="2800" dirty="0" smtClean="0"/>
              <a:t>Zahraniční </a:t>
            </a:r>
            <a:r>
              <a:rPr lang="cs-CZ" sz="2800" dirty="0"/>
              <a:t>stáže </a:t>
            </a:r>
          </a:p>
          <a:p>
            <a:r>
              <a:rPr lang="cs-CZ" sz="2800" dirty="0" smtClean="0"/>
              <a:t>Vzdělávání </a:t>
            </a:r>
            <a:r>
              <a:rPr lang="cs-CZ" sz="2800" dirty="0"/>
              <a:t>členů realizačního týmu </a:t>
            </a:r>
          </a:p>
          <a:p>
            <a:pPr marL="0" indent="0">
              <a:buNone/>
            </a:pPr>
            <a:endParaRPr lang="cs-CZ" sz="2600" b="1" dirty="0"/>
          </a:p>
          <a:p>
            <a:pPr marL="0" indent="0">
              <a:buNone/>
            </a:pPr>
            <a:endParaRPr lang="cs-CZ" sz="3600" b="1" dirty="0" smtClean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3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Vykazování </a:t>
            </a:r>
            <a:r>
              <a:rPr lang="cs-CZ" sz="2800" b="1" dirty="0" smtClean="0"/>
              <a:t>indikátorů:</a:t>
            </a:r>
          </a:p>
          <a:p>
            <a:pPr marL="0" indent="0">
              <a:buNone/>
            </a:pPr>
            <a:endParaRPr lang="cs-CZ" sz="800" b="1" dirty="0" smtClean="0"/>
          </a:p>
          <a:p>
            <a:r>
              <a:rPr lang="cs-CZ" sz="2200" dirty="0" smtClean="0"/>
              <a:t>Povinnost </a:t>
            </a:r>
            <a:r>
              <a:rPr lang="cs-CZ" sz="2200" dirty="0"/>
              <a:t>stanovit v žádosti cílové hodnoty indikátorů</a:t>
            </a:r>
          </a:p>
          <a:p>
            <a:pPr marL="457200" lvl="1" indent="0" algn="just">
              <a:buNone/>
            </a:pPr>
            <a:r>
              <a:rPr lang="cs-CZ" sz="2200" dirty="0" smtClean="0"/>
              <a:t>- Včetně </a:t>
            </a:r>
            <a:r>
              <a:rPr lang="cs-CZ" sz="2200" dirty="0"/>
              <a:t>popisu způsobu stanovení této hodnoty</a:t>
            </a:r>
          </a:p>
          <a:p>
            <a:pPr algn="just"/>
            <a:r>
              <a:rPr lang="cs-CZ" sz="2200" dirty="0"/>
              <a:t>Nastavení je závazné u indikátorů povinných k naplňování projektu </a:t>
            </a:r>
          </a:p>
          <a:p>
            <a:pPr marL="457200" lvl="1" indent="0" algn="just">
              <a:buNone/>
            </a:pPr>
            <a:r>
              <a:rPr lang="cs-CZ" sz="2200" dirty="0" smtClean="0"/>
              <a:t>- Úprava </a:t>
            </a:r>
            <a:r>
              <a:rPr lang="cs-CZ" sz="2200" dirty="0"/>
              <a:t>– </a:t>
            </a:r>
            <a:r>
              <a:rPr lang="cs-CZ" sz="2200" b="1" dirty="0"/>
              <a:t>podstatnou změnou</a:t>
            </a:r>
          </a:p>
          <a:p>
            <a:pPr marL="457200" lvl="1" indent="0" algn="just">
              <a:buNone/>
            </a:pPr>
            <a:r>
              <a:rPr lang="cs-CZ" sz="2200" dirty="0" smtClean="0"/>
              <a:t>- Při </a:t>
            </a:r>
            <a:r>
              <a:rPr lang="cs-CZ" sz="2200" dirty="0"/>
              <a:t>nesplnění - </a:t>
            </a:r>
            <a:r>
              <a:rPr lang="cs-CZ" sz="2200" b="1" dirty="0"/>
              <a:t>sankce</a:t>
            </a:r>
          </a:p>
          <a:p>
            <a:pPr algn="just"/>
            <a:r>
              <a:rPr lang="cs-CZ" sz="2200" dirty="0"/>
              <a:t>Průběžné sledování jejich naplnění</a:t>
            </a:r>
          </a:p>
          <a:p>
            <a:pPr marL="457200" lvl="1" indent="0" algn="just">
              <a:buNone/>
            </a:pPr>
            <a:r>
              <a:rPr lang="cs-CZ" sz="2200" dirty="0" smtClean="0"/>
              <a:t>- Ve </a:t>
            </a:r>
            <a:r>
              <a:rPr lang="cs-CZ" sz="2200" dirty="0"/>
              <a:t>zprávách o realizaci projektu </a:t>
            </a:r>
          </a:p>
          <a:p>
            <a:pPr algn="just"/>
            <a:r>
              <a:rPr lang="cs-CZ" sz="2200" dirty="0"/>
              <a:t>Prokazatelnost vykazovaných hodnot</a:t>
            </a:r>
          </a:p>
          <a:p>
            <a:pPr marL="457200" lvl="1" indent="0" algn="just">
              <a:buNone/>
            </a:pPr>
            <a:r>
              <a:rPr lang="cs-CZ" sz="2200" dirty="0" smtClean="0"/>
              <a:t>- Záznamy </a:t>
            </a:r>
            <a:r>
              <a:rPr lang="cs-CZ" sz="2200" dirty="0"/>
              <a:t>o každém klientovi, prezenční listiny atd. ověřitelné případnou kontrolou, monitorovací </a:t>
            </a:r>
            <a:r>
              <a:rPr lang="cs-CZ" sz="2200" dirty="0" smtClean="0"/>
              <a:t>listy</a:t>
            </a:r>
            <a:endParaRPr lang="cs-CZ" sz="2200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Indikátory se závazkem:</a:t>
            </a:r>
          </a:p>
          <a:p>
            <a:pPr marL="0" indent="0">
              <a:buNone/>
            </a:pPr>
            <a:r>
              <a:rPr lang="cs-CZ" sz="2000" dirty="0"/>
              <a:t>V žádosti o podporu žadatel </a:t>
            </a:r>
            <a:r>
              <a:rPr lang="cs-CZ" sz="2000" b="1" dirty="0"/>
              <a:t>uvede cílovou hodnotu</a:t>
            </a:r>
            <a:r>
              <a:rPr lang="cs-CZ" sz="2000" dirty="0"/>
              <a:t> (tj. hodnotu, která se chápe jako </a:t>
            </a:r>
            <a:r>
              <a:rPr lang="cs-CZ" sz="2000" b="1" dirty="0"/>
              <a:t>závazek žadatele</a:t>
            </a:r>
            <a:r>
              <a:rPr lang="cs-CZ" sz="2000" dirty="0"/>
              <a:t>, kterého má dosáhnout díky realizaci projektu uvedeného v žádosti </a:t>
            </a:r>
            <a:r>
              <a:rPr lang="cs-CZ" sz="2000" dirty="0" smtClean="0"/>
              <a:t>o podporu) k následujícím indikátorům:</a:t>
            </a:r>
          </a:p>
          <a:p>
            <a:pPr marL="0" indent="0">
              <a:buNone/>
            </a:pPr>
            <a:endParaRPr lang="cs-CZ" sz="800" b="1" dirty="0" smtClean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476991"/>
              </p:ext>
            </p:extLst>
          </p:nvPr>
        </p:nvGraphicFramePr>
        <p:xfrm>
          <a:off x="395536" y="3068960"/>
          <a:ext cx="8136904" cy="1368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4145"/>
                <a:gridCol w="3686375"/>
                <a:gridCol w="1728192"/>
                <a:gridCol w="1728192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Kód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Název indikátoru 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Měrná jednotka 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Typ indikátoru 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7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60000 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Celkový počet účastníků 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Účastníci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Výstup 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78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Indikátory:</a:t>
            </a:r>
          </a:p>
          <a:p>
            <a:r>
              <a:rPr lang="cs-CZ" sz="2000" dirty="0"/>
              <a:t>V případě, že projekt podporu získá, bude mít žadatel povinnost kromě indikátorů se závazkem </a:t>
            </a:r>
            <a:r>
              <a:rPr lang="cs-CZ" sz="2000" b="1" dirty="0"/>
              <a:t>vykazovat dosažené hodnoty také pro</a:t>
            </a:r>
            <a:r>
              <a:rPr lang="cs-CZ" sz="2000" dirty="0"/>
              <a:t>:</a:t>
            </a:r>
          </a:p>
          <a:p>
            <a:pPr marL="457200" indent="-457200">
              <a:buAutoNum type="alphaLcParenR"/>
            </a:pPr>
            <a:r>
              <a:rPr lang="cs-CZ" sz="2000" b="1" dirty="0" smtClean="0"/>
              <a:t>Indikátory </a:t>
            </a:r>
            <a:r>
              <a:rPr lang="cs-CZ" sz="2000" b="1" dirty="0"/>
              <a:t>výstupů</a:t>
            </a:r>
            <a:r>
              <a:rPr lang="cs-CZ" sz="2000" dirty="0"/>
              <a:t>, které navazují na charakteristiky účastníků jako je </a:t>
            </a:r>
            <a:r>
              <a:rPr lang="cs-CZ" sz="2000" b="1" dirty="0"/>
              <a:t>např. věk, postavení na trhu práce, případné znevýhodnění, atd</a:t>
            </a:r>
            <a:r>
              <a:rPr lang="cs-CZ" sz="2000" dirty="0"/>
              <a:t>. Tyto indikátory se načítají automaticky z Monitorovacího listu podpořené osoby skrze informační systém IS ESF 2014+, který příjemce zpracovává společně se Zprávou o realizaci projektu (</a:t>
            </a:r>
            <a:r>
              <a:rPr lang="cs-CZ" sz="2000" dirty="0" err="1"/>
              <a:t>ZoR</a:t>
            </a:r>
            <a:r>
              <a:rPr lang="cs-CZ" sz="2000" dirty="0"/>
              <a:t>); </a:t>
            </a:r>
            <a:endParaRPr lang="cs-CZ" sz="2000" dirty="0" smtClean="0"/>
          </a:p>
          <a:p>
            <a:pPr marL="457200" indent="-457200">
              <a:buAutoNum type="alphaLcParenR"/>
            </a:pPr>
            <a:r>
              <a:rPr lang="cs-CZ" sz="2000" b="1" dirty="0"/>
              <a:t>Indikátory z tabulek uvedených níže</a:t>
            </a:r>
            <a:r>
              <a:rPr lang="cs-CZ" sz="2000" dirty="0"/>
              <a:t>, které jsou </a:t>
            </a:r>
            <a:r>
              <a:rPr lang="cs-CZ" sz="2000" b="1" dirty="0"/>
              <a:t>relevantní vůči plánovaným aktivitám a podporovaným cílovým skupinám projektu</a:t>
            </a:r>
            <a:r>
              <a:rPr lang="cs-CZ" sz="2000" dirty="0"/>
              <a:t>. Žadatel má povinnost v žádosti o podporu u těchto indikátorů vyplnit pole cílová hodnota. Pokud je daný indikátor vůči projektovým aktivitám nerelevantní, pak je možné u něj uvést cílovou hodnotu 0. U výsledkových indikátorů, které se týkají účastníků, žadatel uvede vždy cílovou hodnotu 0.</a:t>
            </a:r>
          </a:p>
          <a:p>
            <a:pPr marL="0" indent="0">
              <a:buNone/>
            </a:pPr>
            <a:endParaRPr lang="cs-CZ" sz="800" b="1" dirty="0" smtClean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52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Indikátory bez závazku:</a:t>
            </a:r>
          </a:p>
          <a:p>
            <a:pPr marL="0" indent="0">
              <a:buNone/>
            </a:pPr>
            <a:endParaRPr lang="cs-CZ" sz="1800" b="1" dirty="0" smtClean="0"/>
          </a:p>
          <a:p>
            <a:pPr marL="0" indent="0">
              <a:buNone/>
            </a:pPr>
            <a:endParaRPr lang="cs-CZ" sz="1800" b="1" dirty="0" smtClean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549445"/>
              </p:ext>
            </p:extLst>
          </p:nvPr>
        </p:nvGraphicFramePr>
        <p:xfrm>
          <a:off x="287524" y="2132856"/>
          <a:ext cx="8568952" cy="4260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5424">
                  <a:extLst>
                    <a:ext uri="{9D8B030D-6E8A-4147-A177-3AD203B41FA5}">
                      <a16:colId xmlns:a16="http://schemas.microsoft.com/office/drawing/2014/main" xmlns="" val="1624073060"/>
                    </a:ext>
                  </a:extLst>
                </a:gridCol>
                <a:gridCol w="5555999">
                  <a:extLst>
                    <a:ext uri="{9D8B030D-6E8A-4147-A177-3AD203B41FA5}">
                      <a16:colId xmlns:a16="http://schemas.microsoft.com/office/drawing/2014/main" xmlns="" val="686945586"/>
                    </a:ext>
                  </a:extLst>
                </a:gridCol>
                <a:gridCol w="1242789">
                  <a:extLst>
                    <a:ext uri="{9D8B030D-6E8A-4147-A177-3AD203B41FA5}">
                      <a16:colId xmlns:a16="http://schemas.microsoft.com/office/drawing/2014/main" xmlns="" val="173255391"/>
                    </a:ext>
                  </a:extLst>
                </a:gridCol>
                <a:gridCol w="994740">
                  <a:extLst>
                    <a:ext uri="{9D8B030D-6E8A-4147-A177-3AD203B41FA5}">
                      <a16:colId xmlns:a16="http://schemas.microsoft.com/office/drawing/2014/main" xmlns="" val="279117544"/>
                    </a:ext>
                  </a:extLst>
                </a:gridCol>
              </a:tblGrid>
              <a:tr h="677245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Kód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Název indikátoru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Měrná jednotka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 indikátoru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467533340"/>
                  </a:ext>
                </a:extLst>
              </a:tr>
              <a:tr h="677245"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80500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napsaných a zveřejněných analytických a strategických dokumentů (vč. evaluačních)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Výstup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987509073"/>
                  </a:ext>
                </a:extLst>
              </a:tr>
              <a:tr h="373702"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50130</a:t>
                      </a:r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osob pracujících v rámci flexibilních forem práce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Osoby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Výsledek </a:t>
                      </a:r>
                    </a:p>
                  </a:txBody>
                  <a:tcPr marL="0" marR="0" marT="0" marB="0"/>
                </a:tc>
              </a:tr>
              <a:tr h="488545"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50105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zaměstnavatelů, kteří podporují flexibilní formy práce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Podniky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Výstup</a:t>
                      </a:r>
                    </a:p>
                  </a:txBody>
                  <a:tcPr marL="0" marR="0" marT="0" marB="0"/>
                </a:tc>
              </a:tr>
              <a:tr h="677245"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62500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Účastníci v procesu vzdělávání/odborné přípravy po ukončení své účasti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Výsledek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586565056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62600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Účastníci, kteří získali kvalifikaci pro ukončení své účasti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Výsledek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708964486"/>
                  </a:ext>
                </a:extLst>
              </a:tr>
              <a:tr h="1015867"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62800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Znevýhodnění účastníci, kteří po ukončení své účasti hledají zaměstnání, jsou v procesu vzdělávání/odborné přípravy, rozšiřují si kvalifikaci nebo jsou zaměstnaní, a to i OSVČ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Výsledek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516955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2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 smtClean="0"/>
              <a:t>Proces hodnocení a výběru projektu:</a:t>
            </a:r>
          </a:p>
          <a:p>
            <a:pPr>
              <a:buFontTx/>
              <a:buChar char="-"/>
            </a:pPr>
            <a:endParaRPr lang="cs-CZ" sz="2000" dirty="0" smtClean="0"/>
          </a:p>
          <a:p>
            <a:pPr>
              <a:buFontTx/>
              <a:buChar char="-"/>
            </a:pPr>
            <a:r>
              <a:rPr lang="cs-CZ" sz="2400" dirty="0" smtClean="0"/>
              <a:t>Viz </a:t>
            </a:r>
            <a:r>
              <a:rPr lang="cs-CZ" sz="2400" b="1" dirty="0" smtClean="0"/>
              <a:t>Příloha </a:t>
            </a:r>
            <a:r>
              <a:rPr lang="cs-CZ" sz="2400" b="1" dirty="0"/>
              <a:t>č. 1</a:t>
            </a:r>
            <a:r>
              <a:rPr lang="cs-CZ" sz="2400" b="1" dirty="0" smtClean="0"/>
              <a:t> Výzvy </a:t>
            </a:r>
            <a:r>
              <a:rPr lang="cs-CZ" sz="2400" dirty="0"/>
              <a:t>Informace o způsobu hodnocení a výběru </a:t>
            </a:r>
            <a:r>
              <a:rPr lang="cs-CZ" sz="2400" dirty="0" smtClean="0"/>
              <a:t>projektů</a:t>
            </a:r>
          </a:p>
          <a:p>
            <a:pPr>
              <a:buFontTx/>
              <a:buChar char="-"/>
            </a:pPr>
            <a:r>
              <a:rPr lang="cs-CZ" sz="2400" dirty="0" smtClean="0"/>
              <a:t>a dále </a:t>
            </a:r>
            <a:r>
              <a:rPr lang="cs-CZ" sz="2400" dirty="0"/>
              <a:t>Viz. Specifická část pravidel pro žadatele a příjemce v rámci </a:t>
            </a:r>
            <a:r>
              <a:rPr lang="cs-CZ" sz="2400" dirty="0" smtClean="0"/>
              <a:t>OPZ</a:t>
            </a:r>
          </a:p>
          <a:p>
            <a:pPr>
              <a:buFontTx/>
              <a:buChar char="-"/>
            </a:pPr>
            <a:endParaRPr lang="cs-CZ" sz="2400" dirty="0" smtClean="0"/>
          </a:p>
          <a:p>
            <a:pPr>
              <a:buFontTx/>
              <a:buChar char="-"/>
            </a:pPr>
            <a:r>
              <a:rPr lang="cs-CZ" sz="2400" b="1" dirty="0" smtClean="0"/>
              <a:t>Proces </a:t>
            </a:r>
            <a:r>
              <a:rPr lang="cs-CZ" sz="2400" b="1" dirty="0"/>
              <a:t>hodnocení a výběru projektů zajišťuje MAS </a:t>
            </a:r>
            <a:r>
              <a:rPr lang="cs-CZ" sz="2400" b="1" dirty="0" smtClean="0"/>
              <a:t>Rozkvět</a:t>
            </a:r>
          </a:p>
          <a:p>
            <a:pPr>
              <a:buFontTx/>
              <a:buChar char="-"/>
            </a:pPr>
            <a:endParaRPr lang="cs-CZ" sz="2400" b="1" dirty="0" smtClean="0"/>
          </a:p>
          <a:p>
            <a:pPr>
              <a:buFontTx/>
              <a:buChar char="-"/>
            </a:pPr>
            <a:r>
              <a:rPr lang="cs-CZ" sz="2400" b="1" dirty="0" smtClean="0"/>
              <a:t>Právní akt vydává řídící orgán- MMR</a:t>
            </a:r>
          </a:p>
          <a:p>
            <a:pPr>
              <a:buFontTx/>
              <a:buChar char="-"/>
            </a:pPr>
            <a:endParaRPr lang="cs-CZ" sz="2400" b="1" dirty="0" smtClean="0"/>
          </a:p>
          <a:p>
            <a:pPr>
              <a:buFontTx/>
              <a:buChar char="-"/>
            </a:pPr>
            <a:r>
              <a:rPr lang="cs-CZ" sz="2400" b="1" dirty="0" smtClean="0"/>
              <a:t>Žádosti </a:t>
            </a:r>
            <a:r>
              <a:rPr lang="cs-CZ" sz="2400" b="1" dirty="0"/>
              <a:t>předložené jiným způsobem a v jiném termínu než umožňuje výzva, nejsou akceptovány</a:t>
            </a:r>
          </a:p>
          <a:p>
            <a:pPr>
              <a:buFontTx/>
              <a:buChar char="-"/>
            </a:pPr>
            <a:endParaRPr lang="cs-CZ" sz="2000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Proces hodnocení a výběru projektu: </a:t>
            </a:r>
          </a:p>
          <a:p>
            <a:pPr>
              <a:buFontTx/>
              <a:buChar char="-"/>
            </a:pPr>
            <a:endParaRPr lang="cs-CZ" sz="2200" dirty="0" smtClean="0"/>
          </a:p>
          <a:p>
            <a:pPr>
              <a:buFontTx/>
              <a:buChar char="-"/>
            </a:pPr>
            <a:r>
              <a:rPr lang="cs-CZ" sz="2400" dirty="0"/>
              <a:t>Výsledkem výběru je seznam žádostí o podporu, které MAS navrhuje ke schválení - tento seznam předá MAS Řídícímu orgánu OPZ – ŘO OPZ provede závěrečné ověření způsobilosti vybraných projektů a kontrolu administrativních postupů MAS</a:t>
            </a:r>
          </a:p>
          <a:p>
            <a:pPr>
              <a:buFontTx/>
              <a:buChar char="-"/>
            </a:pPr>
            <a:endParaRPr lang="cs-CZ" sz="2400" dirty="0"/>
          </a:p>
          <a:p>
            <a:pPr>
              <a:buFontTx/>
              <a:buChar char="-"/>
            </a:pPr>
            <a:r>
              <a:rPr lang="cs-CZ" sz="2400" dirty="0" smtClean="0"/>
              <a:t>Jednokolová </a:t>
            </a:r>
            <a:r>
              <a:rPr lang="cs-CZ" sz="2400" dirty="0"/>
              <a:t>výzva s jednou uzávěrkou pro podání žádosti – jednokolové </a:t>
            </a:r>
            <a:r>
              <a:rPr lang="cs-CZ" sz="2400" dirty="0" smtClean="0"/>
              <a:t>hodnocení</a:t>
            </a:r>
          </a:p>
          <a:p>
            <a:pPr>
              <a:buFontTx/>
              <a:buChar char="-"/>
            </a:pPr>
            <a:r>
              <a:rPr lang="cs-CZ" sz="2400" dirty="0" smtClean="0"/>
              <a:t>Proces </a:t>
            </a:r>
            <a:r>
              <a:rPr lang="cs-CZ" sz="2400" dirty="0"/>
              <a:t>hodnocení a výběru projektů – ukončen </a:t>
            </a:r>
            <a:r>
              <a:rPr lang="cs-CZ" sz="2400" b="1" u="sng" dirty="0"/>
              <a:t>nejpozději</a:t>
            </a:r>
            <a:r>
              <a:rPr lang="cs-CZ" sz="2400" dirty="0"/>
              <a:t> do 6 měsíců od data ukončení příjmu žádostí o podporu</a:t>
            </a:r>
          </a:p>
          <a:p>
            <a:pPr>
              <a:buFontTx/>
              <a:buChar char="-"/>
            </a:pPr>
            <a:endParaRPr lang="cs-CZ" sz="2000" dirty="0" smtClean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9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25658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cs-CZ" sz="2800" b="1" dirty="0" smtClean="0"/>
              <a:t>Hodnocení </a:t>
            </a:r>
            <a:r>
              <a:rPr lang="cs-CZ" sz="2800" b="1" dirty="0"/>
              <a:t>přijatelnosti a formálních </a:t>
            </a:r>
            <a:r>
              <a:rPr lang="cs-CZ" sz="2800" b="1" dirty="0" smtClean="0"/>
              <a:t>náležitostí:</a:t>
            </a:r>
          </a:p>
          <a:p>
            <a:pPr marL="457200" indent="-457200">
              <a:buAutoNum type="arabicPeriod"/>
            </a:pPr>
            <a:endParaRPr lang="cs-CZ" sz="2200" b="1" dirty="0" smtClean="0"/>
          </a:p>
          <a:p>
            <a:pPr>
              <a:buFontTx/>
              <a:buChar char="-"/>
            </a:pPr>
            <a:r>
              <a:rPr lang="cs-CZ" sz="2200" dirty="0" smtClean="0"/>
              <a:t>První </a:t>
            </a:r>
            <a:r>
              <a:rPr lang="cs-CZ" sz="2200" dirty="0"/>
              <a:t>fáze hodnocení projektů</a:t>
            </a:r>
          </a:p>
          <a:p>
            <a:pPr>
              <a:buFontTx/>
              <a:buChar char="-"/>
            </a:pPr>
            <a:r>
              <a:rPr lang="cs-CZ" sz="2200" dirty="0"/>
              <a:t>Posouzení základních věcných a administrativních požadavků</a:t>
            </a:r>
          </a:p>
          <a:p>
            <a:pPr>
              <a:buFontTx/>
              <a:buChar char="-"/>
            </a:pPr>
            <a:r>
              <a:rPr lang="cs-CZ" sz="2200" dirty="0"/>
              <a:t>Provádějí pracovníci kanceláře MAS </a:t>
            </a:r>
            <a:r>
              <a:rPr lang="cs-CZ" sz="2200" dirty="0" smtClean="0"/>
              <a:t>Rozkvět</a:t>
            </a:r>
            <a:endParaRPr lang="cs-CZ" sz="2200" dirty="0"/>
          </a:p>
          <a:p>
            <a:pPr>
              <a:buFontTx/>
              <a:buChar char="-"/>
            </a:pPr>
            <a:r>
              <a:rPr lang="cs-CZ" sz="2200" dirty="0"/>
              <a:t>Lhůta max. </a:t>
            </a:r>
            <a:r>
              <a:rPr lang="cs-CZ" sz="2200" dirty="0" smtClean="0"/>
              <a:t>15</a:t>
            </a:r>
            <a:r>
              <a:rPr lang="cs-CZ" sz="2200" dirty="0" smtClean="0"/>
              <a:t> </a:t>
            </a:r>
            <a:r>
              <a:rPr lang="cs-CZ" sz="2200" dirty="0"/>
              <a:t>pracovních dnů od ukončení příjmu žádostí o podporu</a:t>
            </a:r>
          </a:p>
          <a:p>
            <a:pPr>
              <a:buFontTx/>
              <a:buChar char="-"/>
            </a:pPr>
            <a:endParaRPr lang="cs-CZ" sz="2200" dirty="0"/>
          </a:p>
          <a:p>
            <a:pPr>
              <a:buFontTx/>
              <a:buChar char="-"/>
            </a:pPr>
            <a:r>
              <a:rPr lang="cs-CZ" sz="2200" b="1" dirty="0"/>
              <a:t>Kritéria přijatelnosti </a:t>
            </a:r>
            <a:r>
              <a:rPr lang="cs-CZ" sz="2200" dirty="0"/>
              <a:t>jsou neopravitelná</a:t>
            </a:r>
          </a:p>
          <a:p>
            <a:pPr>
              <a:buFontTx/>
              <a:buChar char="-"/>
            </a:pPr>
            <a:r>
              <a:rPr lang="cs-CZ" sz="2200" b="1" dirty="0"/>
              <a:t>Kritéria formálních náležitostí </a:t>
            </a:r>
            <a:r>
              <a:rPr lang="cs-CZ" sz="2200" dirty="0"/>
              <a:t>jsou opravitelná – žadatel vyzván 1 x k opravě nebo doplnění ve lhůtě 5 pracovních dnů</a:t>
            </a:r>
          </a:p>
          <a:p>
            <a:pPr>
              <a:buFontTx/>
              <a:buChar char="-"/>
            </a:pPr>
            <a:endParaRPr lang="cs-CZ" sz="2200" dirty="0"/>
          </a:p>
          <a:p>
            <a:pPr>
              <a:buFontTx/>
              <a:buChar char="-"/>
            </a:pPr>
            <a:r>
              <a:rPr lang="cs-CZ" sz="2200" dirty="0"/>
              <a:t>Hodnotí se podle kontrolních otázek uvedených pro každé kritérium (ANO/NE)</a:t>
            </a:r>
          </a:p>
          <a:p>
            <a:pPr>
              <a:buFontTx/>
              <a:buChar char="-"/>
            </a:pPr>
            <a:endParaRPr lang="cs-CZ" sz="2200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6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25658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cs-CZ" sz="2800" b="1" dirty="0"/>
              <a:t>Hodnocení přijatelnosti a formálních náležitostí:</a:t>
            </a:r>
          </a:p>
          <a:p>
            <a:pPr>
              <a:buFontTx/>
              <a:buChar char="-"/>
            </a:pPr>
            <a:endParaRPr lang="cs-CZ" sz="2200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ástupný symbol pro obsah 3"/>
          <p:cNvSpPr txBox="1">
            <a:spLocks/>
          </p:cNvSpPr>
          <p:nvPr/>
        </p:nvSpPr>
        <p:spPr>
          <a:xfrm>
            <a:off x="179512" y="1935018"/>
            <a:ext cx="4184035" cy="4564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Kritéria hodnocení přijatelnosti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b="1" dirty="0" smtClean="0"/>
          </a:p>
          <a:p>
            <a:pPr>
              <a:buFont typeface="Symbol" panose="05050102010706020507" pitchFamily="18" charset="2"/>
              <a:buChar char=""/>
            </a:pPr>
            <a:r>
              <a:rPr lang="cs-CZ" dirty="0" smtClean="0"/>
              <a:t>Oprávněnost žadatele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cs-CZ" dirty="0" smtClean="0"/>
              <a:t>Partnerství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cs-CZ" dirty="0" smtClean="0"/>
              <a:t>Cílové skupiny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cs-CZ" dirty="0" smtClean="0"/>
              <a:t>Celkové způsobilé výdaje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cs-CZ" dirty="0" smtClean="0"/>
              <a:t>Aktivity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cs-CZ" dirty="0" smtClean="0"/>
              <a:t>Horizontální principy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cs-CZ" dirty="0" smtClean="0"/>
              <a:t>Trestní bezúhonnost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cs-CZ" dirty="0" smtClean="0"/>
              <a:t>Soulad projektu s SCLLD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cs-CZ" dirty="0" smtClean="0"/>
              <a:t>Ověření administrativní, finanční a provozní kapacity žadatele</a:t>
            </a:r>
            <a:endParaRPr lang="cs-CZ" dirty="0"/>
          </a:p>
        </p:txBody>
      </p:sp>
      <p:sp>
        <p:nvSpPr>
          <p:cNvPr id="11" name="Zástupný symbol pro obsah 4"/>
          <p:cNvSpPr txBox="1">
            <a:spLocks/>
          </p:cNvSpPr>
          <p:nvPr/>
        </p:nvSpPr>
        <p:spPr>
          <a:xfrm>
            <a:off x="4568730" y="1953492"/>
            <a:ext cx="4184034" cy="456466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b="1" dirty="0" smtClean="0"/>
              <a:t>Kritéria formálních náležitostí</a:t>
            </a:r>
          </a:p>
          <a:p>
            <a:endParaRPr lang="cs-CZ" sz="2200" b="1" dirty="0" smtClean="0"/>
          </a:p>
          <a:p>
            <a:pPr>
              <a:buFont typeface="Symbol" panose="05050102010706020507" pitchFamily="18" charset="2"/>
              <a:buChar char=""/>
            </a:pPr>
            <a:r>
              <a:rPr lang="cs-CZ" sz="2200" dirty="0" smtClean="0"/>
              <a:t>Úplnost </a:t>
            </a:r>
            <a:r>
              <a:rPr lang="cs-CZ" sz="2200" dirty="0"/>
              <a:t>a forma žádosti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cs-CZ" sz="2200" dirty="0" smtClean="0"/>
              <a:t>Podpis </a:t>
            </a:r>
            <a:r>
              <a:rPr lang="cs-CZ" sz="2200" dirty="0"/>
              <a:t>žádosti</a:t>
            </a:r>
          </a:p>
          <a:p>
            <a:endParaRPr lang="cs-CZ" sz="2200" b="1" dirty="0" smtClean="0"/>
          </a:p>
          <a:p>
            <a:pPr marL="0" indent="0">
              <a:buNone/>
            </a:pPr>
            <a:r>
              <a:rPr lang="cs-CZ" sz="2200" dirty="0" smtClean="0"/>
              <a:t>Hodnocení musí </a:t>
            </a:r>
            <a:r>
              <a:rPr lang="cs-CZ" sz="2200" dirty="0"/>
              <a:t>být dokončeno </a:t>
            </a:r>
            <a:r>
              <a:rPr lang="cs-CZ" sz="2200" b="1" dirty="0"/>
              <a:t>do </a:t>
            </a:r>
            <a:r>
              <a:rPr lang="cs-CZ" sz="2200" b="1" dirty="0" smtClean="0"/>
              <a:t>15</a:t>
            </a:r>
            <a:r>
              <a:rPr lang="cs-CZ" sz="2200" b="1" dirty="0" smtClean="0"/>
              <a:t> </a:t>
            </a:r>
            <a:r>
              <a:rPr lang="cs-CZ" sz="2200" b="1" dirty="0"/>
              <a:t>pracovních dnů</a:t>
            </a:r>
            <a:r>
              <a:rPr lang="cs-CZ" sz="2200" dirty="0"/>
              <a:t> od uzávěrky příjmu </a:t>
            </a:r>
            <a:r>
              <a:rPr lang="cs-CZ" sz="2200" dirty="0" smtClean="0"/>
              <a:t>žádostí; </a:t>
            </a:r>
            <a:r>
              <a:rPr lang="cs-CZ" sz="2200" b="1" dirty="0"/>
              <a:t>d</a:t>
            </a:r>
            <a:r>
              <a:rPr lang="cs-CZ" sz="2200" b="1" dirty="0" smtClean="0"/>
              <a:t>okončením </a:t>
            </a:r>
            <a:r>
              <a:rPr lang="cs-CZ" sz="2200" b="1" dirty="0"/>
              <a:t>se rozumí změna stavu žádosti </a:t>
            </a:r>
            <a:r>
              <a:rPr lang="cs-CZ" sz="2200" dirty="0"/>
              <a:t>na Žádost o podporu </a:t>
            </a:r>
            <a:r>
              <a:rPr lang="cs-CZ" sz="2200" dirty="0" smtClean="0"/>
              <a:t>splnila/ nesplnila </a:t>
            </a:r>
            <a:r>
              <a:rPr lang="cs-CZ" sz="2200" dirty="0"/>
              <a:t>formální náležitosti a podmínky přijatelnosti </a:t>
            </a:r>
            <a:r>
              <a:rPr lang="cs-CZ" sz="2200" dirty="0" smtClean="0"/>
              <a:t>nebo </a:t>
            </a:r>
            <a:r>
              <a:rPr lang="cs-CZ" sz="2200" dirty="0"/>
              <a:t>splnila/ </a:t>
            </a:r>
            <a:r>
              <a:rPr lang="cs-CZ" sz="2200" dirty="0" smtClean="0"/>
              <a:t>nesplnila po doplnění</a:t>
            </a:r>
            <a:endParaRPr lang="cs-CZ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152617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 smtClean="0"/>
              <a:t>2. Věcné hodnocení: </a:t>
            </a:r>
          </a:p>
          <a:p>
            <a:r>
              <a:rPr lang="cs-CZ" sz="2400" dirty="0"/>
              <a:t>Druhá fáze hodnocení projektů</a:t>
            </a:r>
          </a:p>
          <a:p>
            <a:r>
              <a:rPr lang="cs-CZ" sz="2400" dirty="0"/>
              <a:t>Hodnocení kvality</a:t>
            </a:r>
          </a:p>
          <a:p>
            <a:r>
              <a:rPr lang="cs-CZ" sz="2400" dirty="0"/>
              <a:t>Provádí Výběrová komise MAS </a:t>
            </a:r>
            <a:r>
              <a:rPr lang="cs-CZ" sz="2400" dirty="0" smtClean="0"/>
              <a:t>Rozkvět </a:t>
            </a:r>
            <a:r>
              <a:rPr lang="cs-CZ" sz="2400" dirty="0"/>
              <a:t>(min. tříčlenná, složená ze </a:t>
            </a:r>
            <a:r>
              <a:rPr lang="cs-CZ" sz="2400" dirty="0" smtClean="0"/>
              <a:t>členů </a:t>
            </a:r>
            <a:r>
              <a:rPr lang="cs-CZ" sz="2400" dirty="0"/>
              <a:t>VK) na základě zpracovaného odborného posudku </a:t>
            </a:r>
            <a:r>
              <a:rPr lang="cs-CZ" sz="2400" dirty="0" smtClean="0"/>
              <a:t> externího hodnotitele</a:t>
            </a:r>
            <a:endParaRPr lang="cs-CZ" sz="2400" dirty="0"/>
          </a:p>
          <a:p>
            <a:r>
              <a:rPr lang="cs-CZ" sz="2400" dirty="0"/>
              <a:t>Pouze žádosti o podpory, které uspěly v 1. fázi hodnocení</a:t>
            </a:r>
          </a:p>
          <a:p>
            <a:endParaRPr lang="cs-CZ" sz="2400" dirty="0"/>
          </a:p>
          <a:p>
            <a:r>
              <a:rPr lang="cs-CZ" sz="2400" dirty="0"/>
              <a:t>Lhůta max. </a:t>
            </a:r>
            <a:r>
              <a:rPr lang="cs-CZ" sz="2400" b="1" dirty="0"/>
              <a:t>3</a:t>
            </a:r>
            <a:r>
              <a:rPr lang="cs-CZ" sz="2400" b="1" dirty="0" smtClean="0"/>
              <a:t>0 </a:t>
            </a:r>
            <a:r>
              <a:rPr lang="cs-CZ" sz="2400" b="1" dirty="0"/>
              <a:t>pracovních dnů</a:t>
            </a:r>
            <a:r>
              <a:rPr lang="cs-CZ" sz="2400" dirty="0"/>
              <a:t> od ukončení hodnocení FN a P</a:t>
            </a:r>
          </a:p>
          <a:p>
            <a:endParaRPr lang="cs-CZ" sz="2400" dirty="0"/>
          </a:p>
          <a:p>
            <a:r>
              <a:rPr lang="cs-CZ" sz="2400" dirty="0" smtClean="0"/>
              <a:t>Mohou zde </a:t>
            </a:r>
            <a:r>
              <a:rPr lang="cs-CZ" sz="2400" dirty="0"/>
              <a:t>být Výběrovou komisí vymezeny podmínky pro úpravu projektů ze strany žadatele, za kterých by měl být projekt </a:t>
            </a:r>
            <a:r>
              <a:rPr lang="cs-CZ" sz="2400" dirty="0" smtClean="0"/>
              <a:t>podpořen </a:t>
            </a:r>
            <a:r>
              <a:rPr lang="cs-CZ" sz="2400" dirty="0"/>
              <a:t>(např. snížení rozpočtu projektu, navýšení cílových hodnot indikátorů, vypuštění některé z </a:t>
            </a:r>
            <a:r>
              <a:rPr lang="cs-CZ" sz="2400" dirty="0" smtClean="0"/>
              <a:t>klíčových </a:t>
            </a:r>
            <a:r>
              <a:rPr lang="cs-CZ" sz="2400" dirty="0"/>
              <a:t>aktivit, apod</a:t>
            </a:r>
            <a:r>
              <a:rPr lang="cs-CZ" sz="2400" dirty="0" smtClean="0"/>
              <a:t>.)</a:t>
            </a:r>
            <a:endParaRPr lang="cs-CZ" sz="2400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17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Představení výzvy: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sz="2400" b="1" dirty="0"/>
              <a:t>Finanční alokace výzvy </a:t>
            </a:r>
            <a:r>
              <a:rPr lang="cs-CZ" sz="2400" dirty="0"/>
              <a:t>(rozhodná pro výběr projektů k financování): </a:t>
            </a:r>
            <a:r>
              <a:rPr lang="cs-CZ" sz="2400" b="1" dirty="0" smtClean="0"/>
              <a:t>3 </a:t>
            </a:r>
            <a:r>
              <a:rPr lang="cs-CZ" sz="2400" b="1" dirty="0"/>
              <a:t>265 000 </a:t>
            </a:r>
            <a:r>
              <a:rPr lang="cs-CZ" sz="2400" b="1" dirty="0" smtClean="0"/>
              <a:t>CZK</a:t>
            </a:r>
            <a:endParaRPr lang="cs-CZ" sz="2400" b="1" dirty="0"/>
          </a:p>
          <a:p>
            <a:pPr lvl="0"/>
            <a:r>
              <a:rPr lang="cs-CZ" sz="2400" b="1" dirty="0"/>
              <a:t>Minimální </a:t>
            </a:r>
            <a:r>
              <a:rPr lang="cs-CZ" sz="2400" dirty="0"/>
              <a:t>výše celkových </a:t>
            </a:r>
            <a:r>
              <a:rPr lang="cs-CZ" sz="2400" b="1" dirty="0"/>
              <a:t>způsobilých výdajů </a:t>
            </a:r>
            <a:r>
              <a:rPr lang="cs-CZ" sz="2400" dirty="0"/>
              <a:t>projektu: </a:t>
            </a:r>
            <a:r>
              <a:rPr lang="cs-CZ" sz="2400" b="1" dirty="0"/>
              <a:t>400 000 CZK</a:t>
            </a:r>
          </a:p>
          <a:p>
            <a:r>
              <a:rPr lang="cs-CZ" sz="2400" b="1" dirty="0"/>
              <a:t>Maximální</a:t>
            </a:r>
            <a:r>
              <a:rPr lang="cs-CZ" sz="2400" dirty="0"/>
              <a:t> výše celkových </a:t>
            </a:r>
            <a:r>
              <a:rPr lang="cs-CZ" sz="2400" b="1" dirty="0"/>
              <a:t>způsobilých výdajů </a:t>
            </a:r>
            <a:r>
              <a:rPr lang="cs-CZ" sz="2400" dirty="0"/>
              <a:t>projektu: </a:t>
            </a:r>
            <a:r>
              <a:rPr lang="cs-CZ" sz="2400" b="1" dirty="0" smtClean="0"/>
              <a:t>3 </a:t>
            </a:r>
            <a:r>
              <a:rPr lang="cs-CZ" sz="2400" b="1" dirty="0"/>
              <a:t>265 000 </a:t>
            </a:r>
            <a:r>
              <a:rPr lang="cs-CZ" sz="2400" b="1" dirty="0" smtClean="0"/>
              <a:t>CZK</a:t>
            </a:r>
          </a:p>
          <a:p>
            <a:r>
              <a:rPr lang="cs-CZ" sz="2400" dirty="0" smtClean="0"/>
              <a:t>Náklady musí být </a:t>
            </a:r>
            <a:r>
              <a:rPr lang="cs-CZ" sz="2400" dirty="0"/>
              <a:t>vzniklé v době realizace projektu</a:t>
            </a:r>
          </a:p>
          <a:p>
            <a:r>
              <a:rPr lang="cs-CZ" sz="2400" b="1" dirty="0"/>
              <a:t>Datum zahájení realizace projektu </a:t>
            </a:r>
            <a:r>
              <a:rPr lang="cs-CZ" sz="2400" dirty="0"/>
              <a:t>nesmí předcházet datu vyhlášení příslušné výzvy MAS</a:t>
            </a:r>
          </a:p>
          <a:p>
            <a:endParaRPr lang="cs-CZ" sz="2400" b="1" dirty="0"/>
          </a:p>
          <a:p>
            <a:endParaRPr lang="cs-CZ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9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2. Věcné hodnocení: </a:t>
            </a:r>
          </a:p>
          <a:p>
            <a:pPr marL="0" indent="0">
              <a:buNone/>
            </a:pPr>
            <a:endParaRPr lang="cs-CZ" sz="2800" b="1" dirty="0" smtClean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530648"/>
              </p:ext>
            </p:extLst>
          </p:nvPr>
        </p:nvGraphicFramePr>
        <p:xfrm>
          <a:off x="508000" y="2060848"/>
          <a:ext cx="8128000" cy="3876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9944">
                  <a:extLst>
                    <a:ext uri="{9D8B030D-6E8A-4147-A177-3AD203B41FA5}">
                      <a16:colId xmlns="" xmlns:a16="http://schemas.microsoft.com/office/drawing/2014/main" val="2833824509"/>
                    </a:ext>
                  </a:extLst>
                </a:gridCol>
                <a:gridCol w="4568056">
                  <a:extLst>
                    <a:ext uri="{9D8B030D-6E8A-4147-A177-3AD203B41FA5}">
                      <a16:colId xmlns="" xmlns:a16="http://schemas.microsoft.com/office/drawing/2014/main" val="2403771092"/>
                    </a:ext>
                  </a:extLst>
                </a:gridCol>
              </a:tblGrid>
              <a:tr h="572176">
                <a:tc>
                  <a:txBody>
                    <a:bodyPr/>
                    <a:lstStyle/>
                    <a:p>
                      <a:r>
                        <a:rPr lang="cs-CZ" b="1" dirty="0"/>
                        <a:t>Skupina kritérií (max. počet bodů)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Název kritéria (max. počet bodů)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5556595"/>
                  </a:ext>
                </a:extLst>
              </a:tr>
              <a:tr h="601306">
                <a:tc>
                  <a:txBody>
                    <a:bodyPr/>
                    <a:lstStyle/>
                    <a:p>
                      <a:r>
                        <a:rPr lang="cs-CZ" b="1" dirty="0"/>
                        <a:t>I. Potřebnost (35)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Vymezení problému a cílové skupiny (35)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3233898"/>
                  </a:ext>
                </a:extLst>
              </a:tr>
              <a:tr h="422657">
                <a:tc rowSpan="2">
                  <a:txBody>
                    <a:bodyPr/>
                    <a:lstStyle/>
                    <a:p>
                      <a:pPr algn="l"/>
                      <a:r>
                        <a:rPr lang="pl-PL" b="1" dirty="0"/>
                        <a:t>II. </a:t>
                      </a:r>
                      <a:r>
                        <a:rPr lang="pl-P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Účelnost</a:t>
                      </a:r>
                      <a:r>
                        <a:rPr lang="pl-PL" b="1" dirty="0"/>
                        <a:t> (30)</a:t>
                      </a:r>
                    </a:p>
                    <a:p>
                      <a:pPr algn="l"/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Cíle a konzistentnost projektu (25)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7197046"/>
                  </a:ext>
                </a:extLst>
              </a:tr>
              <a:tr h="59171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Způsob ověření dosažení cíle projektu (5)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7439559"/>
                  </a:ext>
                </a:extLst>
              </a:tr>
              <a:tr h="338125">
                <a:tc rowSpan="2">
                  <a:txBody>
                    <a:bodyPr/>
                    <a:lstStyle/>
                    <a:p>
                      <a:r>
                        <a:rPr lang="cs-CZ" b="1" dirty="0"/>
                        <a:t>III. Efektivnost a hospodárnost (20)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Efektivita projektu, rozpočet (15)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4101283"/>
                  </a:ext>
                </a:extLst>
              </a:tr>
              <a:tr h="3381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Adekvátnost indikátorů (5)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87927892"/>
                  </a:ext>
                </a:extLst>
              </a:tr>
              <a:tr h="591719">
                <a:tc rowSpan="2">
                  <a:txBody>
                    <a:bodyPr/>
                    <a:lstStyle/>
                    <a:p>
                      <a:r>
                        <a:rPr lang="cs-CZ" b="1" dirty="0"/>
                        <a:t>IV. Proveditelnost (15)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Způsob realizace aktivita jejich návaznost (10</a:t>
                      </a:r>
                      <a:r>
                        <a:rPr lang="cs-CZ" dirty="0" smtClean="0"/>
                        <a:t>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20498968"/>
                  </a:ext>
                </a:extLst>
              </a:tr>
              <a:tr h="13165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Způsob zapojení cílové skupiny (5)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7617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1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400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b="1" dirty="0" smtClean="0"/>
              <a:t>2. Věcné hodnocení: </a:t>
            </a:r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r>
              <a:rPr lang="cs-CZ" sz="2400" dirty="0"/>
              <a:t>Výběrová komise odpovídá u každého kritéria na Hlavní otázku (+ pomocné podotázky) </a:t>
            </a:r>
            <a:endParaRPr lang="cs-CZ" sz="2400" dirty="0" smtClean="0"/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/>
              <a:t>Využívá</a:t>
            </a:r>
            <a:r>
              <a:rPr lang="cs-CZ" sz="2400" b="1" dirty="0"/>
              <a:t> 4 deskriptory: </a:t>
            </a:r>
          </a:p>
          <a:p>
            <a:pPr marL="0" indent="0">
              <a:buNone/>
            </a:pPr>
            <a:r>
              <a:rPr lang="cs-CZ" sz="2400" dirty="0" smtClean="0"/>
              <a:t>1</a:t>
            </a:r>
            <a:r>
              <a:rPr lang="cs-CZ" sz="2400" dirty="0"/>
              <a:t>. </a:t>
            </a:r>
            <a:r>
              <a:rPr lang="cs-CZ" sz="2400" b="1" dirty="0"/>
              <a:t>Velmi dobré </a:t>
            </a:r>
            <a:r>
              <a:rPr lang="cs-CZ" sz="2400" dirty="0"/>
              <a:t>100 % max. dosažitelného počtu bodů v kritériu </a:t>
            </a:r>
          </a:p>
          <a:p>
            <a:pPr marL="0" indent="0">
              <a:buNone/>
            </a:pPr>
            <a:r>
              <a:rPr lang="cs-CZ" sz="2400" dirty="0"/>
              <a:t>2. </a:t>
            </a:r>
            <a:r>
              <a:rPr lang="cs-CZ" sz="2400" b="1" dirty="0"/>
              <a:t>Dobré</a:t>
            </a:r>
            <a:r>
              <a:rPr lang="cs-CZ" sz="2400" dirty="0"/>
              <a:t> 75 % max. dosažitelného počtu bodů v kritériu </a:t>
            </a:r>
          </a:p>
          <a:p>
            <a:pPr marL="0" indent="0">
              <a:buNone/>
            </a:pPr>
            <a:r>
              <a:rPr lang="cs-CZ" sz="2400" dirty="0"/>
              <a:t>3. </a:t>
            </a:r>
            <a:r>
              <a:rPr lang="cs-CZ" sz="2400" b="1" dirty="0"/>
              <a:t>Dostatečné</a:t>
            </a:r>
            <a:r>
              <a:rPr lang="cs-CZ" sz="2400" dirty="0"/>
              <a:t> 50 % max. dosažitelného počtu bodů v kritériu </a:t>
            </a:r>
          </a:p>
          <a:p>
            <a:pPr marL="0" indent="0">
              <a:buNone/>
            </a:pPr>
            <a:r>
              <a:rPr lang="cs-CZ" sz="2400" dirty="0"/>
              <a:t>4. </a:t>
            </a:r>
            <a:r>
              <a:rPr lang="cs-CZ" sz="2400" b="1" dirty="0"/>
              <a:t>Nedostatečné</a:t>
            </a:r>
            <a:r>
              <a:rPr lang="cs-CZ" sz="2400" dirty="0"/>
              <a:t> 25 % max. dosažitelného počtu bodů v kritériu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Deskriptor 4 je eliminační </a:t>
            </a:r>
            <a:r>
              <a:rPr lang="cs-CZ" sz="2400" dirty="0"/>
              <a:t>– získání tohoto deskriptoru nejméně u jednoho kritéria </a:t>
            </a:r>
            <a:r>
              <a:rPr lang="cs-CZ" sz="2400" b="1" dirty="0"/>
              <a:t>-&gt; </a:t>
            </a:r>
            <a:r>
              <a:rPr lang="cs-CZ" sz="2400" dirty="0"/>
              <a:t>Žádost o podporu nesplnila podmínky věcného hodnocení</a:t>
            </a:r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endParaRPr lang="cs-CZ" sz="2800" b="1" dirty="0" smtClean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20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 smtClean="0"/>
              <a:t>2. Věcné hodnocení: </a:t>
            </a:r>
          </a:p>
          <a:p>
            <a:pPr marL="0" indent="0">
              <a:buNone/>
            </a:pPr>
            <a:r>
              <a:rPr lang="cs-CZ" sz="2200" dirty="0" smtClean="0"/>
              <a:t>- </a:t>
            </a:r>
            <a:r>
              <a:rPr lang="cs-CZ" sz="2200" b="1" dirty="0" smtClean="0"/>
              <a:t>Max</a:t>
            </a:r>
            <a:r>
              <a:rPr lang="cs-CZ" sz="2200" b="1" dirty="0"/>
              <a:t>. počet bodů věcného hodnocení - 100 bodů </a:t>
            </a:r>
          </a:p>
          <a:p>
            <a:pPr marL="0" indent="0">
              <a:buNone/>
            </a:pPr>
            <a:r>
              <a:rPr lang="cs-CZ" sz="2200" dirty="0" smtClean="0"/>
              <a:t>- </a:t>
            </a:r>
            <a:r>
              <a:rPr lang="cs-CZ" sz="2200" b="1" dirty="0" smtClean="0"/>
              <a:t>Žádost </a:t>
            </a:r>
            <a:r>
              <a:rPr lang="cs-CZ" sz="2200" b="1" dirty="0"/>
              <a:t>musí získat min. 50 bodů</a:t>
            </a:r>
            <a:r>
              <a:rPr lang="cs-CZ" sz="2200" dirty="0"/>
              <a:t>, aby splnila podmínky věcného hodnocení a všechny hlavní otázky musí být hodnoceny deskriptory 1 – 3 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2200" dirty="0"/>
              <a:t>Věcné hodnocení by mělo být dokončeno </a:t>
            </a:r>
            <a:r>
              <a:rPr lang="cs-CZ" sz="2200" b="1" dirty="0"/>
              <a:t>do </a:t>
            </a:r>
            <a:r>
              <a:rPr lang="cs-CZ" sz="2200" b="1" dirty="0"/>
              <a:t>3</a:t>
            </a:r>
            <a:r>
              <a:rPr lang="cs-CZ" sz="2200" b="1" dirty="0" smtClean="0"/>
              <a:t>0 </a:t>
            </a:r>
            <a:r>
              <a:rPr lang="cs-CZ" sz="2200" b="1" dirty="0"/>
              <a:t>pracovních dní od provedení hodnocení </a:t>
            </a:r>
            <a:r>
              <a:rPr lang="cs-CZ" sz="2200" b="1" dirty="0" smtClean="0"/>
              <a:t>P a FN</a:t>
            </a:r>
            <a:r>
              <a:rPr lang="cs-CZ" sz="2200" dirty="0" smtClean="0"/>
              <a:t>; dokončením </a:t>
            </a:r>
            <a:r>
              <a:rPr lang="cs-CZ" sz="2200" dirty="0"/>
              <a:t>se rozumí změna stavu </a:t>
            </a:r>
            <a:r>
              <a:rPr lang="cs-CZ" sz="2200" dirty="0" smtClean="0"/>
              <a:t>žádosti  v systému</a:t>
            </a:r>
          </a:p>
          <a:p>
            <a:pPr marL="0" indent="0">
              <a:buNone/>
            </a:pPr>
            <a:endParaRPr lang="cs-CZ" sz="2200" dirty="0" smtClean="0"/>
          </a:p>
          <a:p>
            <a:pPr marL="0" indent="0">
              <a:buNone/>
            </a:pPr>
            <a:r>
              <a:rPr lang="cs-CZ" sz="2200" dirty="0"/>
              <a:t>MAS po provedení věcného hodnocení zasílá prostřednictvím MS2014+ žadatelům informaci o výsledku hodnocení. 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/>
              <a:t>Ž</a:t>
            </a:r>
            <a:r>
              <a:rPr lang="cs-CZ" sz="2200" dirty="0" smtClean="0"/>
              <a:t>ádosti </a:t>
            </a:r>
            <a:r>
              <a:rPr lang="cs-CZ" sz="2200" dirty="0"/>
              <a:t>o </a:t>
            </a:r>
            <a:r>
              <a:rPr lang="cs-CZ" sz="2200" dirty="0" smtClean="0"/>
              <a:t>podporu, které </a:t>
            </a:r>
            <a:r>
              <a:rPr lang="cs-CZ" sz="2200" dirty="0"/>
              <a:t>byly na základě tohoto hodnocení vyloučeny z dalšího výběru, budou  upozorněni na možnost požádat </a:t>
            </a:r>
            <a:r>
              <a:rPr lang="cs-CZ" sz="2200" b="1" dirty="0"/>
              <a:t>nejpozději do 15 kalendářních dní </a:t>
            </a:r>
            <a:r>
              <a:rPr lang="cs-CZ" sz="2200" dirty="0"/>
              <a:t>ode dne doručení informace o negativním výsledku o </a:t>
            </a:r>
            <a:r>
              <a:rPr lang="cs-CZ" sz="2200" b="1" dirty="0"/>
              <a:t>přezkum </a:t>
            </a:r>
            <a:r>
              <a:rPr lang="cs-CZ" sz="2200" b="1" dirty="0" smtClean="0"/>
              <a:t>hodnocení</a:t>
            </a:r>
            <a:r>
              <a:rPr lang="cs-CZ" sz="2200" dirty="0" smtClean="0"/>
              <a:t>.</a:t>
            </a:r>
          </a:p>
          <a:p>
            <a:pPr marL="0" indent="0">
              <a:buNone/>
            </a:pPr>
            <a:endParaRPr lang="cs-CZ" sz="2800" b="1" dirty="0" smtClean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67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/>
              <a:t>3</a:t>
            </a:r>
            <a:r>
              <a:rPr lang="cs-CZ" sz="2800" b="1" dirty="0" smtClean="0"/>
              <a:t>. Výběr projektů: </a:t>
            </a:r>
          </a:p>
          <a:p>
            <a:pPr marL="0" indent="0">
              <a:buNone/>
            </a:pPr>
            <a:r>
              <a:rPr lang="cs-CZ" sz="2200" b="1" dirty="0" smtClean="0"/>
              <a:t>Správní </a:t>
            </a:r>
            <a:r>
              <a:rPr lang="cs-CZ" sz="2200" b="1" dirty="0"/>
              <a:t>rada </a:t>
            </a:r>
            <a:r>
              <a:rPr lang="cs-CZ" sz="2200" b="1" dirty="0" smtClean="0"/>
              <a:t>MAS Rozkvět</a:t>
            </a:r>
            <a:r>
              <a:rPr lang="cs-CZ" sz="2200" dirty="0" smtClean="0"/>
              <a:t> vybírá </a:t>
            </a:r>
            <a:r>
              <a:rPr lang="cs-CZ" sz="2200" dirty="0"/>
              <a:t>projekty k realizaci na základě návrhu </a:t>
            </a:r>
            <a:r>
              <a:rPr lang="cs-CZ" sz="2200" b="1" dirty="0"/>
              <a:t>Výběrové komise MAS</a:t>
            </a:r>
            <a:r>
              <a:rPr lang="cs-CZ" sz="2200" dirty="0"/>
              <a:t>. </a:t>
            </a:r>
            <a:endParaRPr lang="cs-CZ" sz="2200" dirty="0" smtClean="0"/>
          </a:p>
          <a:p>
            <a:pPr>
              <a:buFontTx/>
              <a:buChar char="-"/>
            </a:pPr>
            <a:endParaRPr lang="cs-CZ" sz="2200" dirty="0" smtClean="0"/>
          </a:p>
          <a:p>
            <a:pPr marL="0" indent="0">
              <a:buNone/>
            </a:pPr>
            <a:r>
              <a:rPr lang="cs-CZ" sz="2200" dirty="0" smtClean="0"/>
              <a:t>Při </a:t>
            </a:r>
            <a:r>
              <a:rPr lang="cs-CZ" sz="2200" dirty="0"/>
              <a:t>výběru projektů platí, že pořadí projektů je dáno bodovým ohodnocením získaným v rámci věcného hodnocení a nelze jej měnit jiným způsobem než nedoporučením projektu k podpoře</a:t>
            </a:r>
            <a:r>
              <a:rPr lang="cs-CZ" sz="2200" dirty="0" smtClean="0"/>
              <a:t>.</a:t>
            </a:r>
          </a:p>
          <a:p>
            <a:pPr>
              <a:buFontTx/>
              <a:buChar char="-"/>
            </a:pPr>
            <a:endParaRPr lang="cs-CZ" sz="2200" dirty="0" smtClean="0"/>
          </a:p>
          <a:p>
            <a:pPr marL="0" indent="0">
              <a:buNone/>
            </a:pPr>
            <a:r>
              <a:rPr lang="cs-CZ" sz="2200" dirty="0" smtClean="0"/>
              <a:t>Důvody </a:t>
            </a:r>
            <a:r>
              <a:rPr lang="cs-CZ" sz="2200" dirty="0"/>
              <a:t>pro nedoporučení projektu k podpoře identifikované Správní radou MAS mohou být pouze</a:t>
            </a:r>
            <a:r>
              <a:rPr lang="cs-CZ" sz="2200" dirty="0" smtClean="0"/>
              <a:t>:</a:t>
            </a:r>
          </a:p>
          <a:p>
            <a:r>
              <a:rPr lang="cs-CZ" sz="2200" dirty="0" smtClean="0"/>
              <a:t>bylo </a:t>
            </a:r>
            <a:r>
              <a:rPr lang="cs-CZ" sz="2200" dirty="0"/>
              <a:t>předloženo více projektů zaměřených na realizaci obdobných aktivit pro stejnou cílovou skupinu ve stejném regionu, které přesahují absorpční </a:t>
            </a:r>
            <a:r>
              <a:rPr lang="cs-CZ" sz="2200" dirty="0" smtClean="0"/>
              <a:t>schopnosti</a:t>
            </a:r>
          </a:p>
          <a:p>
            <a:pPr lvl="0"/>
            <a:r>
              <a:rPr lang="cs-CZ" sz="2200" dirty="0"/>
              <a:t>překryv projektu s jiným již běžícím projektem, který má shodné klíčové aktivity, stejnou cílovou skupinu i stejné území dopadu.</a:t>
            </a:r>
          </a:p>
          <a:p>
            <a:endParaRPr lang="cs-CZ" sz="2200" dirty="0"/>
          </a:p>
          <a:p>
            <a:pPr marL="0" indent="0">
              <a:buNone/>
            </a:pPr>
            <a:endParaRPr lang="cs-CZ" sz="2800" b="1" dirty="0" smtClean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3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3</a:t>
            </a:r>
            <a:r>
              <a:rPr lang="cs-CZ" sz="2800" b="1" dirty="0" smtClean="0"/>
              <a:t>. Výběr projektů: </a:t>
            </a:r>
          </a:p>
          <a:p>
            <a:pPr marL="0" indent="0">
              <a:buNone/>
            </a:pPr>
            <a:r>
              <a:rPr lang="cs-CZ" sz="2200" b="1" dirty="0" smtClean="0"/>
              <a:t>Správní </a:t>
            </a:r>
            <a:r>
              <a:rPr lang="cs-CZ" sz="2200" b="1" dirty="0"/>
              <a:t>rada </a:t>
            </a:r>
            <a:r>
              <a:rPr lang="cs-CZ" sz="2200" b="1" dirty="0" smtClean="0"/>
              <a:t>MAS Rozkvět</a:t>
            </a:r>
            <a:r>
              <a:rPr lang="cs-CZ" sz="2200" dirty="0" smtClean="0"/>
              <a:t> vybírá </a:t>
            </a:r>
            <a:r>
              <a:rPr lang="cs-CZ" sz="2200" dirty="0"/>
              <a:t>projekty k realizaci na základě návrhu </a:t>
            </a:r>
            <a:r>
              <a:rPr lang="cs-CZ" sz="2200" b="1" dirty="0"/>
              <a:t>Výběrové komise MAS</a:t>
            </a:r>
            <a:r>
              <a:rPr lang="cs-CZ" sz="2200" dirty="0"/>
              <a:t>. </a:t>
            </a:r>
            <a:endParaRPr lang="cs-CZ" sz="2200" dirty="0" smtClean="0"/>
          </a:p>
          <a:p>
            <a:pPr>
              <a:buFontTx/>
              <a:buChar char="-"/>
            </a:pPr>
            <a:endParaRPr lang="cs-CZ" sz="2200" dirty="0" smtClean="0"/>
          </a:p>
          <a:p>
            <a:pPr marL="0" indent="0">
              <a:buNone/>
            </a:pPr>
            <a:r>
              <a:rPr lang="cs-CZ" sz="2200" dirty="0" smtClean="0"/>
              <a:t>Při </a:t>
            </a:r>
            <a:r>
              <a:rPr lang="cs-CZ" sz="2200" dirty="0"/>
              <a:t>výběru projektů platí, že </a:t>
            </a:r>
            <a:r>
              <a:rPr lang="cs-CZ" sz="2200" b="1" dirty="0"/>
              <a:t>pořadí projektů je dáno bodovým ohodnocením získaným v rámci věcného hodnocení </a:t>
            </a:r>
            <a:r>
              <a:rPr lang="cs-CZ" sz="2200" dirty="0"/>
              <a:t>a nelze jej měnit jiným způsobem než nedoporučením projektu k podpoře</a:t>
            </a:r>
            <a:r>
              <a:rPr lang="cs-CZ" sz="2200" dirty="0" smtClean="0"/>
              <a:t>.</a:t>
            </a:r>
          </a:p>
          <a:p>
            <a:pPr>
              <a:buFontTx/>
              <a:buChar char="-"/>
            </a:pPr>
            <a:endParaRPr lang="cs-CZ" sz="2200" dirty="0" smtClean="0"/>
          </a:p>
          <a:p>
            <a:pPr marL="0" indent="0">
              <a:buNone/>
            </a:pPr>
            <a:r>
              <a:rPr lang="cs-CZ" sz="2200" dirty="0"/>
              <a:t>MAS současně upozorňuje, že </a:t>
            </a:r>
            <a:r>
              <a:rPr lang="cs-CZ" sz="2200" dirty="0" smtClean="0"/>
              <a:t>vybrané žádosti ještě </a:t>
            </a:r>
            <a:r>
              <a:rPr lang="cs-CZ" sz="2200" dirty="0"/>
              <a:t>předává </a:t>
            </a:r>
            <a:r>
              <a:rPr lang="cs-CZ" sz="2200" dirty="0" smtClean="0"/>
              <a:t>k </a:t>
            </a:r>
            <a:r>
              <a:rPr lang="cs-CZ" sz="2200" b="1" dirty="0" smtClean="0"/>
              <a:t>závěrečnému </a:t>
            </a:r>
            <a:r>
              <a:rPr lang="cs-CZ" sz="2200" b="1" dirty="0"/>
              <a:t>ověření způsobilosti projektů a ke kontrole administrativních postupů na ŘO OPZ 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endParaRPr lang="cs-CZ" sz="2800" b="1" dirty="0" smtClean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5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Hodnocení a výběr projektů – shrnutí a </a:t>
            </a:r>
            <a:r>
              <a:rPr lang="cs-CZ" sz="2800" b="1" dirty="0" smtClean="0"/>
              <a:t>lhůty</a:t>
            </a:r>
          </a:p>
          <a:p>
            <a:pPr marL="0" indent="0">
              <a:buNone/>
            </a:pPr>
            <a:endParaRPr lang="cs-CZ" sz="2800" b="1" dirty="0" smtClean="0"/>
          </a:p>
          <a:p>
            <a:r>
              <a:rPr lang="cs-CZ" sz="2400" b="1" dirty="0"/>
              <a:t>Hodnocení FN a P: 	do </a:t>
            </a:r>
            <a:r>
              <a:rPr lang="cs-CZ" sz="2400" b="1" dirty="0" smtClean="0"/>
              <a:t>15</a:t>
            </a:r>
            <a:r>
              <a:rPr lang="cs-CZ" sz="2400" b="1" dirty="0" smtClean="0"/>
              <a:t> </a:t>
            </a:r>
            <a:r>
              <a:rPr lang="cs-CZ" sz="2400" b="1" dirty="0"/>
              <a:t>pracovních</a:t>
            </a:r>
            <a:r>
              <a:rPr lang="cs-CZ" sz="2400" dirty="0"/>
              <a:t> dní ze strany MAS (po ukončení příjmu žádostí) </a:t>
            </a:r>
          </a:p>
          <a:p>
            <a:pPr marL="457200" lvl="1" indent="0">
              <a:buNone/>
            </a:pPr>
            <a:r>
              <a:rPr lang="cs-CZ" sz="2400" dirty="0" smtClean="0"/>
              <a:t>- Odvolání</a:t>
            </a:r>
            <a:r>
              <a:rPr lang="cs-CZ" sz="2400" dirty="0"/>
              <a:t>: do 15 kalendářních dní ze strany žadatele (po obdržení výsledku – prostřednictvím depeše </a:t>
            </a:r>
            <a:r>
              <a:rPr lang="cs-CZ" sz="2400" dirty="0" smtClean="0"/>
              <a:t>se </a:t>
            </a:r>
            <a:r>
              <a:rPr lang="cs-CZ" sz="2400" dirty="0"/>
              <a:t>statutární zástupce může vzdát odvolání) </a:t>
            </a:r>
          </a:p>
          <a:p>
            <a:r>
              <a:rPr lang="pl-PL" sz="2400" b="1" dirty="0"/>
              <a:t>Věcné hodnocení: 	do </a:t>
            </a:r>
            <a:r>
              <a:rPr lang="pl-PL" sz="2400" b="1" dirty="0" smtClean="0"/>
              <a:t>30 </a:t>
            </a:r>
            <a:r>
              <a:rPr lang="pl-PL" sz="2400" b="1" dirty="0"/>
              <a:t>pracovních dní </a:t>
            </a:r>
            <a:r>
              <a:rPr lang="pl-PL" sz="2400" dirty="0"/>
              <a:t>ze strany MAS (po ukončení FN a P) </a:t>
            </a:r>
          </a:p>
          <a:p>
            <a:pPr marL="457200" lvl="1" indent="0">
              <a:buNone/>
            </a:pPr>
            <a:r>
              <a:rPr lang="cs-CZ" sz="2400" dirty="0" smtClean="0"/>
              <a:t>- Odvolání</a:t>
            </a:r>
            <a:r>
              <a:rPr lang="cs-CZ" sz="2400" dirty="0"/>
              <a:t>: do 15 kalendářních dní ze strany žadatele (po obdržení výsledku - prostřednictvím depeše </a:t>
            </a:r>
            <a:r>
              <a:rPr lang="cs-CZ" sz="2400" dirty="0" smtClean="0"/>
              <a:t>se </a:t>
            </a:r>
            <a:r>
              <a:rPr lang="cs-CZ" sz="2400" dirty="0"/>
              <a:t>statutární zástupce může vzdát odvolání) 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endParaRPr lang="cs-CZ" sz="2800" b="1" dirty="0" smtClean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43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/>
              <a:t>Hodnocení a výběr projektů – shrnutí a </a:t>
            </a:r>
            <a:r>
              <a:rPr lang="cs-CZ" sz="2800" b="1" dirty="0" smtClean="0"/>
              <a:t>lhůty</a:t>
            </a:r>
          </a:p>
          <a:p>
            <a:pPr marL="0" indent="0">
              <a:buNone/>
            </a:pPr>
            <a:endParaRPr lang="cs-CZ" sz="2800" b="1" dirty="0" smtClean="0"/>
          </a:p>
          <a:p>
            <a:r>
              <a:rPr lang="cs-CZ" sz="2400" b="1" dirty="0"/>
              <a:t>Výběr projektů: </a:t>
            </a:r>
            <a:r>
              <a:rPr lang="cs-CZ" sz="2400" b="1" dirty="0" smtClean="0"/>
              <a:t> do 30 </a:t>
            </a:r>
            <a:r>
              <a:rPr lang="cs-CZ" sz="2400" b="1" dirty="0"/>
              <a:t>pracovních dní </a:t>
            </a:r>
            <a:r>
              <a:rPr lang="cs-CZ" sz="2400" dirty="0"/>
              <a:t>ze strany MAS (po ukončení věcného hodnocení) </a:t>
            </a:r>
          </a:p>
          <a:p>
            <a:pPr marL="457200" lvl="1" indent="0">
              <a:buNone/>
            </a:pPr>
            <a:r>
              <a:rPr lang="cs-CZ" sz="2200" dirty="0" smtClean="0"/>
              <a:t>- Odvolání</a:t>
            </a:r>
            <a:r>
              <a:rPr lang="cs-CZ" sz="2200" dirty="0"/>
              <a:t>: do 15 kalendářních dní ze strany žadatele (po obdržení výsledku - prostřednictvím depeše se lze statutární zástupce může vzdát odvolání) </a:t>
            </a:r>
          </a:p>
          <a:p>
            <a:r>
              <a:rPr lang="cs-CZ" sz="2400" b="1" dirty="0"/>
              <a:t>Závěrečné ověření způsobilosti: </a:t>
            </a:r>
            <a:r>
              <a:rPr lang="cs-CZ" sz="2400" dirty="0" smtClean="0"/>
              <a:t>ŘO </a:t>
            </a:r>
            <a:r>
              <a:rPr lang="cs-CZ" sz="2400" dirty="0"/>
              <a:t>provádí neprodleně dle administrativních kapacit </a:t>
            </a:r>
          </a:p>
          <a:p>
            <a:r>
              <a:rPr lang="cs-CZ" sz="2400" b="1" dirty="0"/>
              <a:t>Vydání právního aktu u doporučených žádostí: </a:t>
            </a:r>
            <a:r>
              <a:rPr lang="cs-CZ" sz="2400" dirty="0"/>
              <a:t>do 3 měsíců ze strany ŘO OPZ </a:t>
            </a:r>
          </a:p>
          <a:p>
            <a:r>
              <a:rPr lang="cs-CZ" sz="2400" b="1" dirty="0"/>
              <a:t>Odeslání první zálohové platby: </a:t>
            </a:r>
            <a:r>
              <a:rPr lang="cs-CZ" sz="2400" dirty="0"/>
              <a:t>do 10 pracovních dní od vydání právního </a:t>
            </a:r>
            <a:r>
              <a:rPr lang="cs-CZ" sz="2400" dirty="0" smtClean="0"/>
              <a:t>aktu. </a:t>
            </a:r>
            <a:r>
              <a:rPr lang="cs-CZ" sz="2400" dirty="0"/>
              <a:t>Další zálohové platby v půlročním intervalu – vždy se Zprávou o realizaci projektu</a:t>
            </a:r>
          </a:p>
          <a:p>
            <a:pPr marL="0" indent="0">
              <a:buNone/>
            </a:pPr>
            <a:endParaRPr lang="cs-CZ" sz="2800" b="1" dirty="0" smtClean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5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b="1" dirty="0" smtClean="0"/>
              <a:t>Publicita: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Alespoň </a:t>
            </a:r>
            <a:r>
              <a:rPr lang="cs-CZ" sz="2400" b="1" dirty="0"/>
              <a:t>1 povinný plakát min. A3 </a:t>
            </a:r>
            <a:r>
              <a:rPr lang="cs-CZ" sz="2400" dirty="0"/>
              <a:t>s informacemi o projektu a minimálně s logem MAS </a:t>
            </a:r>
            <a:r>
              <a:rPr lang="cs-CZ" sz="2400" dirty="0" smtClean="0"/>
              <a:t>Rozkvět </a:t>
            </a:r>
            <a:r>
              <a:rPr lang="cs-CZ" sz="2400" dirty="0"/>
              <a:t>– je možno využít el. šablonu z </a:t>
            </a:r>
            <a:r>
              <a:rPr lang="cs-CZ" sz="2400" u="sng" dirty="0">
                <a:solidFill>
                  <a:srgbClr val="0070C0"/>
                </a:solidFill>
              </a:rPr>
              <a:t>www.esfcr.cz</a:t>
            </a:r>
            <a:r>
              <a:rPr lang="cs-CZ" sz="2400" dirty="0"/>
              <a:t> </a:t>
            </a:r>
          </a:p>
          <a:p>
            <a:pPr marL="0" indent="0" algn="ctr">
              <a:buNone/>
            </a:pPr>
            <a:r>
              <a:rPr lang="cs-CZ" sz="2400" dirty="0"/>
              <a:t>	</a:t>
            </a:r>
            <a:r>
              <a:rPr lang="cs-CZ" sz="1600" dirty="0">
                <a:solidFill>
                  <a:srgbClr val="0070C0"/>
                </a:solidFill>
                <a:hlinkClick r:id="rId2"/>
              </a:rPr>
              <a:t>https://www.esfcr.cz/detail-clanku/-/asset_publisher/BBFAoaudKGfE/content/sablony-pro-vytvoreni-nastroju-povinne-publicity</a:t>
            </a:r>
            <a:endParaRPr lang="cs-CZ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cs-CZ" sz="2400" dirty="0" smtClean="0"/>
              <a:t>- Po </a:t>
            </a:r>
            <a:r>
              <a:rPr lang="cs-CZ" sz="2400" dirty="0"/>
              <a:t>celou dobu realizace projektu </a:t>
            </a:r>
          </a:p>
          <a:p>
            <a:pPr marL="457200" lvl="1" indent="0">
              <a:buNone/>
            </a:pPr>
            <a:r>
              <a:rPr lang="cs-CZ" sz="2400" dirty="0" smtClean="0"/>
              <a:t>- V </a:t>
            </a:r>
            <a:r>
              <a:rPr lang="cs-CZ" sz="2400" dirty="0"/>
              <a:t>místě realizace projektu snadno viditelném pro veřejnost, např. vstupní prostory budovy </a:t>
            </a:r>
          </a:p>
          <a:p>
            <a:pPr marL="457200" lvl="1" indent="0">
              <a:buNone/>
            </a:pPr>
            <a:r>
              <a:rPr lang="cs-CZ" sz="2400" dirty="0" smtClean="0"/>
              <a:t>- Pokud </a:t>
            </a:r>
            <a:r>
              <a:rPr lang="cs-CZ" sz="2400" dirty="0"/>
              <a:t>je projekt realizován na více místech, bude umístěn na všech těchto místech </a:t>
            </a:r>
          </a:p>
          <a:p>
            <a:pPr marL="457200" lvl="1" indent="0">
              <a:buNone/>
            </a:pPr>
            <a:r>
              <a:rPr lang="cs-CZ" sz="2400" dirty="0" smtClean="0"/>
              <a:t>- Pokud </a:t>
            </a:r>
            <a:r>
              <a:rPr lang="cs-CZ" sz="2400" dirty="0"/>
              <a:t>nelze plakát umístit v místě realizace projektu, bude umístěn v sídle příjemce </a:t>
            </a:r>
          </a:p>
          <a:p>
            <a:pPr marL="457200" lvl="1" indent="0">
              <a:buNone/>
            </a:pPr>
            <a:r>
              <a:rPr lang="cs-CZ" sz="2400" dirty="0" smtClean="0"/>
              <a:t>- Pokud </a:t>
            </a:r>
            <a:r>
              <a:rPr lang="cs-CZ" sz="2400" dirty="0"/>
              <a:t>příjemce realizuje více projektů OPZ v jednom místě, je možné pro všechny tyto projekty umístit pouze jeden plakát </a:t>
            </a:r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endParaRPr lang="cs-CZ" sz="2800" b="1" dirty="0" smtClean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700" b="1" dirty="0" smtClean="0"/>
              <a:t>IS KP14+ 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3100" dirty="0"/>
              <a:t>Součást monitorovacího systému do kterého vkládají žadatelé své žádosti o evropské </a:t>
            </a:r>
            <a:r>
              <a:rPr lang="cs-CZ" sz="3100" b="1" dirty="0"/>
              <a:t>dotace ze všech operačních programů </a:t>
            </a:r>
            <a:r>
              <a:rPr lang="cs-CZ" sz="3100" dirty="0"/>
              <a:t>v období 2014-2020 (vyjma dotací v zemědělství) </a:t>
            </a:r>
            <a:endParaRPr lang="cs-CZ" sz="3100" dirty="0" smtClean="0"/>
          </a:p>
          <a:p>
            <a:endParaRPr lang="cs-CZ" sz="3100" dirty="0"/>
          </a:p>
          <a:p>
            <a:pPr marL="0" indent="0">
              <a:buNone/>
            </a:pPr>
            <a:r>
              <a:rPr lang="cs-CZ" sz="3100" dirty="0"/>
              <a:t>On-line aplikace </a:t>
            </a:r>
          </a:p>
          <a:p>
            <a:pPr marL="457200" lvl="1" indent="0">
              <a:buNone/>
            </a:pPr>
            <a:r>
              <a:rPr lang="cs-CZ" sz="3100" dirty="0" smtClean="0"/>
              <a:t>- Nevyžaduje </a:t>
            </a:r>
            <a:r>
              <a:rPr lang="cs-CZ" sz="3100" dirty="0"/>
              <a:t>instalaci do PC </a:t>
            </a:r>
          </a:p>
          <a:p>
            <a:pPr marL="457200" lvl="1" indent="0">
              <a:buNone/>
            </a:pPr>
            <a:r>
              <a:rPr lang="cs-CZ" sz="3100" dirty="0" smtClean="0"/>
              <a:t>- </a:t>
            </a:r>
            <a:r>
              <a:rPr lang="pt-BR" sz="3100" dirty="0" smtClean="0"/>
              <a:t>Vyžaduje </a:t>
            </a:r>
            <a:r>
              <a:rPr lang="pt-BR" sz="3100" dirty="0"/>
              <a:t>registraci s platnou emailovou adresou a telefonním číslem </a:t>
            </a:r>
          </a:p>
          <a:p>
            <a:pPr marL="0" indent="0">
              <a:buNone/>
            </a:pPr>
            <a:endParaRPr lang="cs-CZ" sz="3100" dirty="0" smtClean="0"/>
          </a:p>
          <a:p>
            <a:pPr marL="0" indent="0">
              <a:buNone/>
            </a:pPr>
            <a:r>
              <a:rPr lang="cs-CZ" sz="3100" dirty="0" smtClean="0"/>
              <a:t>Edukační </a:t>
            </a:r>
            <a:r>
              <a:rPr lang="cs-CZ" sz="3100" dirty="0"/>
              <a:t>videa </a:t>
            </a:r>
            <a:r>
              <a:rPr lang="cs-CZ" sz="2900" u="sng" dirty="0" smtClean="0">
                <a:solidFill>
                  <a:srgbClr val="0070C0"/>
                </a:solidFill>
              </a:rPr>
              <a:t>http</a:t>
            </a:r>
            <a:r>
              <a:rPr lang="cs-CZ" sz="2900" u="sng" dirty="0">
                <a:solidFill>
                  <a:srgbClr val="0070C0"/>
                </a:solidFill>
              </a:rPr>
              <a:t>://strukturalni-fondy.cz/cs/jak-na-projekt/Elektronicka-zadost/Edukacni-videa </a:t>
            </a:r>
          </a:p>
          <a:p>
            <a:pPr marL="0" indent="0">
              <a:buNone/>
            </a:pPr>
            <a:endParaRPr lang="cs-CZ" sz="3100" dirty="0" smtClean="0"/>
          </a:p>
          <a:p>
            <a:pPr marL="0" indent="0">
              <a:buNone/>
            </a:pPr>
            <a:r>
              <a:rPr lang="cs-CZ" sz="3100" dirty="0" smtClean="0"/>
              <a:t>Pokyny </a:t>
            </a:r>
            <a:r>
              <a:rPr lang="cs-CZ" sz="3100" dirty="0"/>
              <a:t>k vyplnění žádosti v IS KP14+ </a:t>
            </a:r>
            <a:r>
              <a:rPr lang="cs-CZ" sz="2900" u="sng" dirty="0" smtClean="0">
                <a:solidFill>
                  <a:srgbClr val="0070C0"/>
                </a:solidFill>
              </a:rPr>
              <a:t>https</a:t>
            </a:r>
            <a:r>
              <a:rPr lang="cs-CZ" sz="2900" u="sng" dirty="0">
                <a:solidFill>
                  <a:srgbClr val="0070C0"/>
                </a:solidFill>
              </a:rPr>
              <a:t>://www.esfcr.cz/formulare-a-pokyny-potrebne-v-ramci-pripravy-zadosti-o-podporu-opz/-/dokument/797956 </a:t>
            </a:r>
          </a:p>
          <a:p>
            <a:pPr marL="0" indent="0">
              <a:buNone/>
            </a:pPr>
            <a:endParaRPr lang="cs-CZ" sz="3100" b="1" dirty="0" smtClean="0"/>
          </a:p>
          <a:p>
            <a:pPr marL="0" indent="0">
              <a:buNone/>
            </a:pPr>
            <a:r>
              <a:rPr lang="cs-CZ" sz="3100" b="1" dirty="0" smtClean="0"/>
              <a:t>!!! </a:t>
            </a:r>
            <a:r>
              <a:rPr lang="cs-CZ" sz="3100" b="1" dirty="0"/>
              <a:t>K práci v IS KP14+ budou nápomocni pracovníci kanceláře MAS !!! </a:t>
            </a:r>
            <a:endParaRPr lang="cs-CZ" sz="3100" dirty="0"/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endParaRPr lang="cs-CZ" sz="2800" b="1" dirty="0" smtClean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43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73666" y="1196752"/>
            <a:ext cx="8596668" cy="52885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400" b="1" dirty="0"/>
              <a:t>Postup při podávání </a:t>
            </a:r>
            <a:r>
              <a:rPr lang="cs-CZ" sz="3400" b="1" dirty="0" smtClean="0"/>
              <a:t>žádosti:</a:t>
            </a:r>
          </a:p>
          <a:p>
            <a:endParaRPr lang="cs-CZ" dirty="0" smtClean="0"/>
          </a:p>
          <a:p>
            <a:r>
              <a:rPr lang="cs-CZ" dirty="0" smtClean="0"/>
              <a:t>Registrace do systému ISKP14+ </a:t>
            </a:r>
            <a:r>
              <a:rPr lang="cs-CZ" dirty="0" smtClean="0">
                <a:hlinkClick r:id="rId5"/>
              </a:rPr>
              <a:t>https://mseu.mssf.cz/</a:t>
            </a:r>
            <a:r>
              <a:rPr lang="cs-CZ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(!!Jen v prohlížeči </a:t>
            </a:r>
            <a:r>
              <a:rPr lang="cs-CZ" b="1" dirty="0" smtClean="0"/>
              <a:t>Microsoft Internet Explorer </a:t>
            </a:r>
            <a:r>
              <a:rPr lang="cs-CZ" dirty="0" smtClean="0"/>
              <a:t>nebo </a:t>
            </a:r>
            <a:r>
              <a:rPr lang="cs-CZ" b="1" dirty="0" err="1" smtClean="0"/>
              <a:t>Mozilla</a:t>
            </a:r>
            <a:r>
              <a:rPr lang="cs-CZ" b="1" dirty="0" smtClean="0"/>
              <a:t> </a:t>
            </a:r>
            <a:r>
              <a:rPr lang="cs-CZ" b="1" dirty="0" err="1" smtClean="0"/>
              <a:t>Firefox</a:t>
            </a:r>
            <a:r>
              <a:rPr lang="cs-CZ" dirty="0" smtClean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/>
          </a:p>
          <a:p>
            <a:r>
              <a:rPr lang="cs-CZ" dirty="0" smtClean="0"/>
              <a:t>Vyplnění elektronické verze žádosti</a:t>
            </a:r>
          </a:p>
          <a:p>
            <a:r>
              <a:rPr lang="cs-CZ" dirty="0" smtClean="0"/>
              <a:t>Finalizace elektronické verze žádosti</a:t>
            </a:r>
          </a:p>
          <a:p>
            <a:r>
              <a:rPr lang="cs-CZ" dirty="0" smtClean="0"/>
              <a:t>Podepsání a odeslání elektronické verze žádosti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!!Veškeré žádosti se zasílají jen v elektronické podobě prostřednictvím ISKP14+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!! </a:t>
            </a:r>
            <a:r>
              <a:rPr lang="cs-CZ" dirty="0" smtClean="0"/>
              <a:t>Nutnost zřízení elektronického podpisu před podáním/odesláním žádosti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535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Oprávnění žadatelé: </a:t>
            </a:r>
          </a:p>
          <a:p>
            <a:r>
              <a:rPr lang="cs-CZ" sz="2000" dirty="0" smtClean="0"/>
              <a:t>Místní akční skupina</a:t>
            </a:r>
          </a:p>
          <a:p>
            <a:r>
              <a:rPr lang="cs-CZ" sz="2000" dirty="0" smtClean="0"/>
              <a:t>Obce</a:t>
            </a:r>
          </a:p>
          <a:p>
            <a:r>
              <a:rPr lang="cs-CZ" sz="2000" dirty="0" smtClean="0"/>
              <a:t>Dobrovolné </a:t>
            </a:r>
            <a:r>
              <a:rPr lang="cs-CZ" sz="2000" dirty="0"/>
              <a:t>svazky </a:t>
            </a:r>
            <a:r>
              <a:rPr lang="cs-CZ" sz="2000" dirty="0" smtClean="0"/>
              <a:t>obcí</a:t>
            </a:r>
          </a:p>
          <a:p>
            <a:r>
              <a:rPr lang="cs-CZ" sz="2000" dirty="0" smtClean="0"/>
              <a:t>Organizace </a:t>
            </a:r>
            <a:r>
              <a:rPr lang="cs-CZ" sz="2000" dirty="0"/>
              <a:t>zřizované </a:t>
            </a:r>
            <a:r>
              <a:rPr lang="cs-CZ" sz="2000" dirty="0" smtClean="0"/>
              <a:t>obcemi</a:t>
            </a:r>
          </a:p>
          <a:p>
            <a:r>
              <a:rPr lang="cs-CZ" sz="2000" dirty="0" smtClean="0"/>
              <a:t>Organizace </a:t>
            </a:r>
            <a:r>
              <a:rPr lang="cs-CZ" sz="2000" dirty="0"/>
              <a:t>zřizované </a:t>
            </a:r>
            <a:r>
              <a:rPr lang="cs-CZ" sz="2000" dirty="0" smtClean="0"/>
              <a:t>kraji</a:t>
            </a:r>
          </a:p>
          <a:p>
            <a:r>
              <a:rPr lang="cs-CZ" sz="2000" dirty="0" smtClean="0"/>
              <a:t>Příspěvkové organizace</a:t>
            </a:r>
          </a:p>
          <a:p>
            <a:r>
              <a:rPr lang="cs-CZ" sz="2000" dirty="0" smtClean="0"/>
              <a:t>Nestátní </a:t>
            </a:r>
            <a:r>
              <a:rPr lang="cs-CZ" sz="2000" dirty="0"/>
              <a:t>neziskové </a:t>
            </a:r>
            <a:r>
              <a:rPr lang="cs-CZ" sz="2000" dirty="0" smtClean="0"/>
              <a:t>organizace</a:t>
            </a:r>
          </a:p>
          <a:p>
            <a:r>
              <a:rPr lang="cs-CZ" sz="2000" dirty="0" smtClean="0"/>
              <a:t>Obchodní korporace</a:t>
            </a:r>
          </a:p>
          <a:p>
            <a:r>
              <a:rPr lang="cs-CZ" sz="2000" dirty="0" smtClean="0"/>
              <a:t>OSVČ</a:t>
            </a:r>
          </a:p>
          <a:p>
            <a:r>
              <a:rPr lang="cs-CZ" sz="2000" dirty="0" smtClean="0"/>
              <a:t>Poradenské </a:t>
            </a:r>
            <a:r>
              <a:rPr lang="cs-CZ" sz="2000" dirty="0"/>
              <a:t>a vzdělávací </a:t>
            </a:r>
            <a:r>
              <a:rPr lang="cs-CZ" sz="2000" dirty="0" smtClean="0"/>
              <a:t>instituce</a:t>
            </a:r>
          </a:p>
          <a:p>
            <a:r>
              <a:rPr lang="cs-CZ" sz="2000" dirty="0" smtClean="0"/>
              <a:t>Profesní </a:t>
            </a:r>
            <a:r>
              <a:rPr lang="cs-CZ" sz="2000" dirty="0"/>
              <a:t>a podnikatelská sdružení </a:t>
            </a:r>
            <a:endParaRPr lang="cs-CZ" sz="2000" dirty="0" smtClean="0"/>
          </a:p>
          <a:p>
            <a:r>
              <a:rPr lang="cs-CZ" sz="2000" dirty="0"/>
              <a:t>Sociální partneři </a:t>
            </a:r>
            <a:endParaRPr lang="cs-CZ" sz="2000" dirty="0" smtClean="0"/>
          </a:p>
          <a:p>
            <a:r>
              <a:rPr lang="cs-CZ" sz="2000" dirty="0"/>
              <a:t>Školy a školská </a:t>
            </a:r>
            <a:r>
              <a:rPr lang="cs-CZ" sz="2000" dirty="0" smtClean="0"/>
              <a:t>zařízení</a:t>
            </a:r>
            <a:endParaRPr lang="cs-CZ" dirty="0" smtClean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20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endParaRPr lang="cs-CZ" sz="2800" b="1" dirty="0" smtClean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r="2057"/>
          <a:stretch/>
        </p:blipFill>
        <p:spPr bwMode="auto">
          <a:xfrm>
            <a:off x="141522" y="1803600"/>
            <a:ext cx="8860956" cy="492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9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7" y="404664"/>
            <a:ext cx="9266919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13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27125" cy="486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1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5949"/>
            <a:ext cx="9144000" cy="462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1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31494"/>
            <a:ext cx="9144000" cy="459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1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6464"/>
            <a:ext cx="9144000" cy="425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1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4784"/>
            <a:ext cx="9095041" cy="453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4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80" y="1190625"/>
            <a:ext cx="93853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1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73666" y="1196752"/>
            <a:ext cx="8596668" cy="5288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 smtClean="0"/>
              <a:t>Více informací a pravidla: </a:t>
            </a:r>
            <a:r>
              <a:rPr lang="cs-CZ" sz="2400" b="1" dirty="0" smtClean="0">
                <a:hlinkClick r:id="rId5"/>
              </a:rPr>
              <a:t>www.masrozkvet.cz</a:t>
            </a:r>
            <a:r>
              <a:rPr lang="cs-CZ" sz="2400" b="1" dirty="0"/>
              <a:t>, </a:t>
            </a:r>
            <a:r>
              <a:rPr lang="cs-CZ" sz="2400" b="1" dirty="0" smtClean="0">
                <a:hlinkClick r:id="rId6"/>
              </a:rPr>
              <a:t>www.esfcr.cz</a:t>
            </a:r>
            <a:endParaRPr lang="cs-CZ" sz="2400" b="1" dirty="0" smtClean="0"/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endParaRPr lang="cs-CZ" b="1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" y="1877068"/>
            <a:ext cx="8820472" cy="496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8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5921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73666" y="1196752"/>
            <a:ext cx="8596668" cy="52885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r>
              <a:rPr lang="cs-CZ" sz="2800" b="1" dirty="0" smtClean="0"/>
              <a:t>Kontakt </a:t>
            </a:r>
            <a:r>
              <a:rPr lang="cs-CZ" sz="2800" b="1" dirty="0"/>
              <a:t>na vyhlašovatele výzvy </a:t>
            </a:r>
            <a:r>
              <a:rPr lang="cs-CZ" sz="2800" b="1" dirty="0" smtClean="0"/>
              <a:t>MAS</a:t>
            </a:r>
            <a:endParaRPr lang="cs-CZ" sz="2800" b="1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Adresa </a:t>
            </a:r>
            <a:r>
              <a:rPr lang="cs-CZ" sz="2400" b="1" dirty="0" smtClean="0"/>
              <a:t>vyhlašovatele a kontaktní místo: 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MAS Rozkvět, </a:t>
            </a:r>
            <a:r>
              <a:rPr lang="cs-CZ" sz="2400" dirty="0" err="1"/>
              <a:t>z.s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r>
              <a:rPr lang="cs-CZ" sz="2400" dirty="0"/>
              <a:t>Školní 124, 38402 Lhenice</a:t>
            </a:r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r>
              <a:rPr lang="cs-CZ" sz="2400" b="1" dirty="0" smtClean="0"/>
              <a:t>Spojení </a:t>
            </a:r>
            <a:r>
              <a:rPr lang="cs-CZ" sz="2400" b="1" dirty="0"/>
              <a:t>na </a:t>
            </a:r>
            <a:r>
              <a:rPr lang="cs-CZ" sz="2400" b="1" dirty="0" smtClean="0"/>
              <a:t>vyhlašovatele: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Bc. Jana </a:t>
            </a:r>
            <a:r>
              <a:rPr lang="cs-CZ" sz="2400" dirty="0" err="1" smtClean="0"/>
              <a:t>Fakenbergová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>
                <a:hlinkClick r:id="rId5"/>
              </a:rPr>
              <a:t>fakenbergova</a:t>
            </a:r>
            <a:r>
              <a:rPr lang="cs-CZ" sz="2400" dirty="0" smtClean="0">
                <a:hlinkClick r:id="rId5"/>
              </a:rPr>
              <a:t>@masrozkvet.cz</a:t>
            </a:r>
            <a:r>
              <a:rPr lang="cs-CZ" sz="2400" dirty="0" smtClean="0"/>
              <a:t>, </a:t>
            </a:r>
            <a:r>
              <a:rPr lang="cs-CZ" sz="2400" dirty="0"/>
              <a:t>+420777732564</a:t>
            </a:r>
            <a:endParaRPr lang="cs-CZ" sz="2400" b="1" dirty="0" smtClean="0"/>
          </a:p>
          <a:p>
            <a:pPr marL="0" indent="0">
              <a:buNone/>
            </a:pPr>
            <a:endParaRPr lang="cs-CZ" sz="2400" b="1" dirty="0"/>
          </a:p>
          <a:p>
            <a:pPr marL="0" indent="0" algn="ctr">
              <a:buNone/>
            </a:pPr>
            <a:r>
              <a:rPr lang="cs-CZ" sz="3000" b="1" dirty="0" smtClean="0"/>
              <a:t>Těšíme se na vaše projekty!</a:t>
            </a:r>
          </a:p>
          <a:p>
            <a:pPr marL="0" indent="0">
              <a:buNone/>
            </a:pPr>
            <a:endParaRPr lang="cs-CZ" b="1" dirty="0" smtClean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642476" y="1531423"/>
            <a:ext cx="2633766" cy="3856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b="1" dirty="0" smtClean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5436096" y="1628800"/>
            <a:ext cx="3065814" cy="3784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11459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328592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cs-CZ" sz="3000" dirty="0"/>
              <a:t>Míra podpory – rozpad zdrojů </a:t>
            </a:r>
            <a:r>
              <a:rPr lang="cs-CZ" sz="3000" dirty="0" smtClean="0"/>
              <a:t>financování: </a:t>
            </a:r>
            <a:endParaRPr lang="cs-CZ" sz="3000" dirty="0"/>
          </a:p>
          <a:p>
            <a:pPr lvl="0">
              <a:buFontTx/>
              <a:buChar char="-"/>
            </a:pPr>
            <a:endParaRPr lang="cs-CZ" sz="2000" dirty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631974"/>
              </p:ext>
            </p:extLst>
          </p:nvPr>
        </p:nvGraphicFramePr>
        <p:xfrm>
          <a:off x="395536" y="1340768"/>
          <a:ext cx="8280919" cy="5155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9105"/>
                <a:gridCol w="994962"/>
                <a:gridCol w="918426"/>
                <a:gridCol w="918426"/>
              </a:tblGrid>
              <a:tr h="537451"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Typ příjemce dle pravidel spolufinancování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Evropský podíl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Příjemce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Státní rozpočet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/>
                </a:tc>
              </a:tr>
              <a:tr h="426720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Školy a školská zařízení zřizovaná ministerstvy dle školského zákona (č. 561/2004 Sb.)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85 %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0 %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15 %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 anchor="ctr"/>
                </a:tc>
              </a:tr>
              <a:tr h="929640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Obce 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Příspěvkové organizace zřizované kraji a obcemi (s výjimkou škol a školských zařízení)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Dobrovolné svazky obcí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85 %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5 %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10 %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 anchor="ctr"/>
                </a:tc>
              </a:tr>
              <a:tr h="426720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Právnické osoby vykonávající činnost škol a školských zařízení (zapsané ve školském rejstříku)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85 %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0 %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15 %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 anchor="ctr"/>
                </a:tc>
              </a:tr>
              <a:tr h="1101966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Soukromoprávní subjekty vykonávající veřejně prospěšnou činnost: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Obecně prospěšné </a:t>
                      </a:r>
                      <a:r>
                        <a:rPr lang="cs-CZ" sz="1400" dirty="0" smtClean="0">
                          <a:effectLst/>
                        </a:rPr>
                        <a:t>společnosti,</a:t>
                      </a:r>
                      <a:r>
                        <a:rPr lang="cs-CZ" sz="1400" baseline="0" dirty="0" smtClean="0">
                          <a:effectLst/>
                        </a:rPr>
                        <a:t> </a:t>
                      </a:r>
                      <a:r>
                        <a:rPr lang="cs-CZ" sz="1400" dirty="0" smtClean="0">
                          <a:effectLst/>
                        </a:rPr>
                        <a:t>Spolky,</a:t>
                      </a:r>
                      <a:r>
                        <a:rPr lang="cs-CZ" sz="1400" baseline="0" dirty="0" smtClean="0">
                          <a:effectLst/>
                        </a:rPr>
                        <a:t> </a:t>
                      </a:r>
                      <a:r>
                        <a:rPr lang="cs-CZ" sz="1400" dirty="0" smtClean="0">
                          <a:effectLst/>
                        </a:rPr>
                        <a:t>Ústavy,</a:t>
                      </a:r>
                      <a:r>
                        <a:rPr lang="cs-CZ" sz="1400" baseline="0" dirty="0" smtClean="0">
                          <a:effectLst/>
                        </a:rPr>
                        <a:t> </a:t>
                      </a:r>
                      <a:r>
                        <a:rPr lang="cs-CZ" sz="1400" dirty="0" smtClean="0">
                          <a:effectLst/>
                        </a:rPr>
                        <a:t>Církve </a:t>
                      </a:r>
                      <a:r>
                        <a:rPr lang="cs-CZ" sz="1400" dirty="0">
                          <a:effectLst/>
                        </a:rPr>
                        <a:t>a náboženské </a:t>
                      </a:r>
                      <a:r>
                        <a:rPr lang="cs-CZ" sz="1400" dirty="0" smtClean="0">
                          <a:effectLst/>
                        </a:rPr>
                        <a:t>společnosti,</a:t>
                      </a:r>
                      <a:r>
                        <a:rPr lang="cs-CZ" sz="1400" baseline="0" dirty="0" smtClean="0">
                          <a:effectLst/>
                        </a:rPr>
                        <a:t> </a:t>
                      </a:r>
                      <a:r>
                        <a:rPr lang="cs-CZ" sz="1400" dirty="0" smtClean="0">
                          <a:effectLst/>
                        </a:rPr>
                        <a:t>Nadace </a:t>
                      </a:r>
                      <a:r>
                        <a:rPr lang="cs-CZ" sz="1400" dirty="0">
                          <a:effectLst/>
                        </a:rPr>
                        <a:t>a nadační </a:t>
                      </a:r>
                      <a:r>
                        <a:rPr lang="cs-CZ" sz="1400" dirty="0" smtClean="0">
                          <a:effectLst/>
                        </a:rPr>
                        <a:t>fondy,</a:t>
                      </a:r>
                      <a:r>
                        <a:rPr lang="cs-CZ" sz="1400" baseline="0" dirty="0" smtClean="0">
                          <a:effectLst/>
                        </a:rPr>
                        <a:t> </a:t>
                      </a:r>
                      <a:r>
                        <a:rPr lang="cs-CZ" sz="1400" dirty="0" smtClean="0">
                          <a:effectLst/>
                        </a:rPr>
                        <a:t>Místní </a:t>
                      </a:r>
                      <a:r>
                        <a:rPr lang="cs-CZ" sz="1400" dirty="0">
                          <a:effectLst/>
                        </a:rPr>
                        <a:t>akční </a:t>
                      </a:r>
                      <a:r>
                        <a:rPr lang="cs-CZ" sz="1400" dirty="0" smtClean="0">
                          <a:effectLst/>
                        </a:rPr>
                        <a:t>skupiny,</a:t>
                      </a:r>
                      <a:r>
                        <a:rPr lang="cs-CZ" sz="1400" baseline="0" dirty="0" smtClean="0">
                          <a:effectLst/>
                        </a:rPr>
                        <a:t> </a:t>
                      </a:r>
                      <a:r>
                        <a:rPr lang="cs-CZ" sz="1400" dirty="0" smtClean="0">
                          <a:effectLst/>
                        </a:rPr>
                        <a:t>Hospodářská </a:t>
                      </a:r>
                      <a:r>
                        <a:rPr lang="cs-CZ" sz="1400" dirty="0">
                          <a:effectLst/>
                        </a:rPr>
                        <a:t>komora, Agrární komora </a:t>
                      </a:r>
                      <a:r>
                        <a:rPr lang="cs-CZ" sz="1400" dirty="0" smtClean="0">
                          <a:effectLst/>
                        </a:rPr>
                        <a:t>,</a:t>
                      </a:r>
                      <a:r>
                        <a:rPr lang="cs-CZ" sz="1400" baseline="0" dirty="0" smtClean="0">
                          <a:effectLst/>
                        </a:rPr>
                        <a:t> </a:t>
                      </a:r>
                      <a:r>
                        <a:rPr lang="cs-CZ" sz="1400" dirty="0" smtClean="0">
                          <a:effectLst/>
                        </a:rPr>
                        <a:t>Svazy</a:t>
                      </a:r>
                      <a:r>
                        <a:rPr lang="cs-CZ" sz="1400" dirty="0">
                          <a:effectLst/>
                        </a:rPr>
                        <a:t>, asociace 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85 %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0 %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15 %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 anchor="ctr"/>
                </a:tc>
              </a:tr>
              <a:tr h="1732609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Ostatní subjekty neobsažené ve výše uvedených kategoriích: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- Obchodní </a:t>
                      </a:r>
                      <a:r>
                        <a:rPr lang="cs-CZ" sz="1400" dirty="0">
                          <a:effectLst/>
                        </a:rPr>
                        <a:t>společnosti: </a:t>
                      </a:r>
                      <a:r>
                        <a:rPr lang="cs-CZ" sz="1400" dirty="0" smtClean="0">
                          <a:effectLst/>
                        </a:rPr>
                        <a:t>veřejná </a:t>
                      </a:r>
                      <a:r>
                        <a:rPr lang="cs-CZ" sz="1400" dirty="0">
                          <a:effectLst/>
                        </a:rPr>
                        <a:t>obchodní </a:t>
                      </a:r>
                      <a:r>
                        <a:rPr lang="cs-CZ" sz="1400" dirty="0" smtClean="0">
                          <a:effectLst/>
                        </a:rPr>
                        <a:t>společnost,</a:t>
                      </a:r>
                      <a:r>
                        <a:rPr lang="cs-CZ" sz="1400" baseline="0" dirty="0" smtClean="0">
                          <a:effectLst/>
                        </a:rPr>
                        <a:t> </a:t>
                      </a:r>
                      <a:r>
                        <a:rPr lang="cs-CZ" sz="1400" dirty="0" smtClean="0">
                          <a:effectLst/>
                        </a:rPr>
                        <a:t>komanditní </a:t>
                      </a:r>
                      <a:r>
                        <a:rPr lang="cs-CZ" sz="1400" dirty="0">
                          <a:effectLst/>
                        </a:rPr>
                        <a:t>společnost </a:t>
                      </a:r>
                      <a:r>
                        <a:rPr lang="cs-CZ" sz="1400" dirty="0" smtClean="0">
                          <a:effectLst/>
                        </a:rPr>
                        <a:t>,</a:t>
                      </a:r>
                      <a:r>
                        <a:rPr lang="cs-CZ" sz="1400" baseline="0" dirty="0" smtClean="0">
                          <a:effectLst/>
                        </a:rPr>
                        <a:t> </a:t>
                      </a:r>
                      <a:r>
                        <a:rPr lang="cs-CZ" sz="1400" dirty="0" smtClean="0">
                          <a:effectLst/>
                        </a:rPr>
                        <a:t>společnost </a:t>
                      </a:r>
                      <a:r>
                        <a:rPr lang="cs-CZ" sz="1400" dirty="0">
                          <a:effectLst/>
                        </a:rPr>
                        <a:t>s ručením omezeným </a:t>
                      </a:r>
                      <a:r>
                        <a:rPr lang="cs-CZ" sz="1400" dirty="0" smtClean="0">
                          <a:effectLst/>
                        </a:rPr>
                        <a:t>,</a:t>
                      </a:r>
                      <a:r>
                        <a:rPr lang="cs-CZ" sz="1400" baseline="0" dirty="0" smtClean="0">
                          <a:effectLst/>
                        </a:rPr>
                        <a:t> </a:t>
                      </a:r>
                      <a:r>
                        <a:rPr lang="cs-CZ" sz="1400" dirty="0" smtClean="0">
                          <a:effectLst/>
                        </a:rPr>
                        <a:t>akciová </a:t>
                      </a:r>
                      <a:r>
                        <a:rPr lang="cs-CZ" sz="1400" dirty="0">
                          <a:effectLst/>
                        </a:rPr>
                        <a:t>společnost </a:t>
                      </a:r>
                      <a:r>
                        <a:rPr lang="cs-CZ" sz="1400" dirty="0" smtClean="0">
                          <a:effectLst/>
                        </a:rPr>
                        <a:t>,</a:t>
                      </a:r>
                      <a:r>
                        <a:rPr lang="cs-CZ" sz="1400" baseline="0" dirty="0" smtClean="0">
                          <a:effectLst/>
                        </a:rPr>
                        <a:t> </a:t>
                      </a:r>
                      <a:r>
                        <a:rPr lang="cs-CZ" sz="1400" dirty="0" smtClean="0">
                          <a:effectLst/>
                        </a:rPr>
                        <a:t>evropská </a:t>
                      </a:r>
                      <a:r>
                        <a:rPr lang="cs-CZ" sz="1400" dirty="0">
                          <a:effectLst/>
                        </a:rPr>
                        <a:t>společnost </a:t>
                      </a:r>
                      <a:r>
                        <a:rPr lang="cs-CZ" sz="1400" dirty="0" smtClean="0">
                          <a:effectLst/>
                        </a:rPr>
                        <a:t>,</a:t>
                      </a:r>
                      <a:r>
                        <a:rPr lang="cs-CZ" sz="1400" baseline="0" dirty="0" smtClean="0">
                          <a:effectLst/>
                        </a:rPr>
                        <a:t> </a:t>
                      </a:r>
                      <a:r>
                        <a:rPr lang="cs-CZ" sz="1400" dirty="0" smtClean="0">
                          <a:effectLst/>
                        </a:rPr>
                        <a:t>evropské </a:t>
                      </a:r>
                      <a:r>
                        <a:rPr lang="cs-CZ" sz="1400" dirty="0">
                          <a:effectLst/>
                        </a:rPr>
                        <a:t>hospodářské zájmové sdružení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Státní </a:t>
                      </a:r>
                      <a:r>
                        <a:rPr lang="cs-CZ" sz="1400" dirty="0" smtClean="0">
                          <a:effectLst/>
                        </a:rPr>
                        <a:t>podniky</a:t>
                      </a:r>
                      <a:r>
                        <a:rPr lang="cs-CZ" sz="1400" baseline="0" dirty="0" smtClean="0">
                          <a:effectLst/>
                        </a:rPr>
                        <a:t> 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baseline="0" dirty="0" smtClean="0">
                          <a:effectLst/>
                        </a:rPr>
                        <a:t>- </a:t>
                      </a:r>
                      <a:r>
                        <a:rPr lang="cs-CZ" sz="1400" dirty="0" smtClean="0">
                          <a:effectLst/>
                        </a:rPr>
                        <a:t>Družstva:</a:t>
                      </a:r>
                      <a:r>
                        <a:rPr lang="cs-CZ" sz="1400" baseline="0" dirty="0" smtClean="0">
                          <a:effectLst/>
                        </a:rPr>
                        <a:t> </a:t>
                      </a:r>
                      <a:r>
                        <a:rPr lang="cs-CZ" sz="1400" dirty="0" smtClean="0">
                          <a:effectLst/>
                        </a:rPr>
                        <a:t>družstvo ,</a:t>
                      </a:r>
                      <a:r>
                        <a:rPr lang="cs-CZ" sz="1400" baseline="0" dirty="0" smtClean="0">
                          <a:effectLst/>
                        </a:rPr>
                        <a:t> </a:t>
                      </a:r>
                      <a:r>
                        <a:rPr lang="cs-CZ" sz="1400" dirty="0" smtClean="0">
                          <a:effectLst/>
                        </a:rPr>
                        <a:t>evropská </a:t>
                      </a:r>
                      <a:r>
                        <a:rPr lang="cs-CZ" sz="1400" dirty="0">
                          <a:effectLst/>
                        </a:rPr>
                        <a:t>družstevní </a:t>
                      </a:r>
                      <a:r>
                        <a:rPr lang="cs-CZ" sz="1400" dirty="0" smtClean="0">
                          <a:effectLst/>
                        </a:rPr>
                        <a:t>společnost; OSVČ,</a:t>
                      </a:r>
                      <a:r>
                        <a:rPr lang="cs-CZ" sz="1400" baseline="0" dirty="0" smtClean="0">
                          <a:effectLst/>
                        </a:rPr>
                        <a:t> </a:t>
                      </a:r>
                      <a:r>
                        <a:rPr lang="cs-CZ" sz="1400" dirty="0" smtClean="0">
                          <a:effectLst/>
                        </a:rPr>
                        <a:t>Profesní </a:t>
                      </a:r>
                      <a:r>
                        <a:rPr lang="cs-CZ" sz="1400" dirty="0">
                          <a:effectLst/>
                        </a:rPr>
                        <a:t>komory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85 %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15 %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0 %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26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ZPŮSOB FINANCOVÁNÍ</a:t>
            </a:r>
          </a:p>
          <a:p>
            <a:r>
              <a:rPr lang="cs-CZ" sz="2400" b="1" dirty="0" smtClean="0"/>
              <a:t>Ex Post/ Ex Ante </a:t>
            </a:r>
            <a:r>
              <a:rPr lang="cs-CZ" sz="2400" dirty="0" smtClean="0"/>
              <a:t>(zálohové financování - doporučujeme)</a:t>
            </a:r>
          </a:p>
          <a:p>
            <a:r>
              <a:rPr lang="cs-CZ" sz="2400" b="1" dirty="0" smtClean="0"/>
              <a:t>Zálohové platby:</a:t>
            </a:r>
          </a:p>
          <a:p>
            <a:pPr lvl="1"/>
            <a:r>
              <a:rPr lang="cs-CZ" sz="2000" dirty="0" smtClean="0"/>
              <a:t>1. zálohová platba obvykle ve výši 30% nebo 50%</a:t>
            </a:r>
          </a:p>
          <a:p>
            <a:pPr lvl="1"/>
            <a:r>
              <a:rPr lang="cs-CZ" sz="2000" dirty="0" smtClean="0"/>
              <a:t>další zálohové platby = součet vzniklých a zároveň </a:t>
            </a:r>
            <a:r>
              <a:rPr lang="cs-CZ" sz="2000" dirty="0" smtClean="0"/>
              <a:t>vyúčtovaných </a:t>
            </a:r>
            <a:r>
              <a:rPr lang="cs-CZ" sz="2000" dirty="0" smtClean="0"/>
              <a:t>způsobilých výdajů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2800" b="1" dirty="0" smtClean="0"/>
              <a:t>Všechny výdaje musí splňovat podmínku:</a:t>
            </a:r>
          </a:p>
          <a:p>
            <a:r>
              <a:rPr lang="cs-CZ" sz="2000" dirty="0" smtClean="0"/>
              <a:t>Hospodárnosti</a:t>
            </a:r>
          </a:p>
          <a:p>
            <a:r>
              <a:rPr lang="cs-CZ" sz="2000" dirty="0" smtClean="0"/>
              <a:t>Efektivnosti</a:t>
            </a:r>
          </a:p>
          <a:p>
            <a:r>
              <a:rPr lang="cs-CZ" sz="2000" dirty="0" smtClean="0"/>
              <a:t>Účelnosti</a:t>
            </a:r>
          </a:p>
          <a:p>
            <a:r>
              <a:rPr lang="cs-CZ" sz="2000" dirty="0" smtClean="0"/>
              <a:t>Vznik v době realizace projektu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42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PARTNERSTVÍ </a:t>
            </a:r>
          </a:p>
          <a:p>
            <a:pPr marL="0" indent="0">
              <a:buNone/>
            </a:pPr>
            <a:r>
              <a:rPr lang="cs-CZ" dirty="0"/>
              <a:t>Pro </a:t>
            </a:r>
            <a:r>
              <a:rPr lang="cs-CZ" dirty="0" smtClean="0"/>
              <a:t>tuto výzvu jsou </a:t>
            </a:r>
            <a:r>
              <a:rPr lang="cs-CZ" dirty="0"/>
              <a:t>oprávněnými partnery partneři s finančním příspěvkem i bez finančního příspěvku. </a:t>
            </a:r>
            <a:endParaRPr lang="cs-CZ" dirty="0" smtClean="0"/>
          </a:p>
          <a:p>
            <a:pPr algn="just"/>
            <a:r>
              <a:rPr lang="cs-CZ" dirty="0" smtClean="0"/>
              <a:t>Úřad práce lze pouze </a:t>
            </a:r>
            <a:r>
              <a:rPr lang="cs-CZ" dirty="0"/>
              <a:t>formou partnera bez finančního příspěvku</a:t>
            </a:r>
          </a:p>
          <a:p>
            <a:pPr algn="just"/>
            <a:r>
              <a:rPr lang="cs-CZ" dirty="0" smtClean="0"/>
              <a:t>Z </a:t>
            </a:r>
            <a:r>
              <a:rPr lang="cs-CZ" dirty="0"/>
              <a:t>nástrojů APZ budou podporovány pouze rekvalifikace, jinak ÚP ČR realizují samostatně (VPP, SÚPM)</a:t>
            </a:r>
          </a:p>
          <a:p>
            <a:pPr marL="0" indent="0" algn="just">
              <a:buNone/>
            </a:pPr>
            <a:r>
              <a:rPr lang="cs-CZ" b="1" dirty="0" smtClean="0"/>
              <a:t>Doporučujeme </a:t>
            </a:r>
            <a:r>
              <a:rPr lang="cs-CZ" b="1" dirty="0"/>
              <a:t>žadatelům projednat projektové záměry s územně příslušným kontaktním pracovištěm ÚP ČR.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/>
              <a:t>NEPŘÍMÉ NÁKLADY</a:t>
            </a:r>
          </a:p>
          <a:p>
            <a:pPr marL="0" indent="0">
              <a:buNone/>
            </a:pPr>
            <a:r>
              <a:rPr lang="cs-CZ" dirty="0"/>
              <a:t>Projekty podpořené ve výzvách MAS aplikují nepřímé náklady </a:t>
            </a:r>
            <a:r>
              <a:rPr lang="cs-CZ" b="1" dirty="0"/>
              <a:t>ve výši 25 %. </a:t>
            </a:r>
            <a:r>
              <a:rPr lang="cs-CZ" dirty="0"/>
              <a:t>Zároveň platí, že pro projekty, u nichž podstatná většina nákladů vznikne formou nákupu služeb od externích dodavatelů, jsou způsobilá procenta nepřímých nákladů snížena. 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48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4726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800" b="1" dirty="0" smtClean="0"/>
              <a:t>Přímé a nepřímé náklady</a:t>
            </a:r>
            <a:r>
              <a:rPr lang="pl-PL" sz="2800" b="1" dirty="0" smtClean="0"/>
              <a:t>:</a:t>
            </a:r>
          </a:p>
          <a:p>
            <a:pPr marL="0" indent="0">
              <a:buNone/>
            </a:pPr>
            <a:r>
              <a:rPr lang="cs-CZ" sz="2000" b="1" dirty="0" smtClean="0"/>
              <a:t>Přímá </a:t>
            </a:r>
            <a:r>
              <a:rPr lang="cs-CZ" sz="2000" b="1" dirty="0"/>
              <a:t>podpora </a:t>
            </a:r>
            <a:endParaRPr lang="cs-CZ" sz="2000" dirty="0"/>
          </a:p>
          <a:p>
            <a:r>
              <a:rPr lang="cs-CZ" sz="2000" dirty="0" smtClean="0"/>
              <a:t>Mzdové příspěvky</a:t>
            </a:r>
          </a:p>
          <a:p>
            <a:endParaRPr lang="cs-CZ" sz="2000" b="1" dirty="0"/>
          </a:p>
          <a:p>
            <a:pPr marL="0" indent="0">
              <a:buNone/>
            </a:pPr>
            <a:r>
              <a:rPr lang="cs-CZ" sz="2000" b="1" dirty="0" smtClean="0"/>
              <a:t>Nepřímé </a:t>
            </a:r>
            <a:r>
              <a:rPr lang="cs-CZ" sz="2000" b="1" dirty="0"/>
              <a:t>náklady, např.: </a:t>
            </a:r>
            <a:endParaRPr lang="cs-CZ" sz="2000" dirty="0"/>
          </a:p>
          <a:p>
            <a:r>
              <a:rPr lang="cs-CZ" sz="2000" b="1" dirty="0" smtClean="0"/>
              <a:t>Administrativa</a:t>
            </a:r>
            <a:r>
              <a:rPr lang="cs-CZ" sz="2000" b="1" dirty="0"/>
              <a:t>, řízení projektu (včetně finančního</a:t>
            </a:r>
            <a:r>
              <a:rPr lang="cs-CZ" sz="2000" dirty="0"/>
              <a:t>), účetnictví, personalistika, komunikační a informační opatření, občerstvení a stravování a podpůrné procesy pro provoz projektu. </a:t>
            </a:r>
            <a:endParaRPr lang="cs-CZ" sz="2000" dirty="0" smtClean="0"/>
          </a:p>
          <a:p>
            <a:r>
              <a:rPr lang="cs-CZ" sz="2000" dirty="0"/>
              <a:t>Cestovní náhrady spojené s pracovními tuzemskými cestami realizačního týmu </a:t>
            </a:r>
            <a:r>
              <a:rPr lang="cs-CZ" sz="2000" dirty="0" smtClean="0"/>
              <a:t>.</a:t>
            </a:r>
            <a:endParaRPr lang="cs-CZ" sz="2000" dirty="0"/>
          </a:p>
          <a:p>
            <a:r>
              <a:rPr lang="cs-CZ" sz="2000" dirty="0"/>
              <a:t>Spotřební materiál, zařízení a vybavení spojené s administrativou projektu (papíry, kancelářský materiál, čistící prostředky, zařízení a vybavení realizačního týmu, jejichž osobní náklady jsou hrazeny z NN</a:t>
            </a:r>
            <a:r>
              <a:rPr lang="cs-CZ" sz="2000" dirty="0" smtClean="0"/>
              <a:t>).</a:t>
            </a:r>
            <a:endParaRPr lang="cs-CZ" sz="2000" dirty="0"/>
          </a:p>
          <a:p>
            <a:r>
              <a:rPr lang="cs-CZ" sz="2000" dirty="0"/>
              <a:t>Prostory pro realizaci projektu (kanceláře pro administrativní část projektu, energie, vodné, stočné</a:t>
            </a:r>
            <a:r>
              <a:rPr lang="cs-CZ" sz="2000" dirty="0" smtClean="0"/>
              <a:t>).</a:t>
            </a:r>
            <a:endParaRPr lang="cs-CZ" sz="2000" dirty="0"/>
          </a:p>
          <a:p>
            <a:r>
              <a:rPr lang="cs-CZ" sz="2000" dirty="0"/>
              <a:t>Ostatní provozní výdaje (např. internet, telefon, poštovné, bankovní poplatky, pojistné smlouvy, správní poplatky, které nemají přímou vazbu na práci s CS</a:t>
            </a:r>
            <a:r>
              <a:rPr lang="cs-CZ" sz="2000" dirty="0" smtClean="0"/>
              <a:t>)</a:t>
            </a:r>
            <a:endParaRPr lang="cs-CZ" sz="2000" dirty="0"/>
          </a:p>
          <a:p>
            <a:r>
              <a:rPr lang="cs-CZ" sz="2000" dirty="0" smtClean="0"/>
              <a:t>Odpisy </a:t>
            </a:r>
            <a:r>
              <a:rPr lang="cs-CZ" sz="2000" dirty="0"/>
              <a:t>zařízení či vybavení, které slouží k administraci projektu. </a:t>
            </a:r>
          </a:p>
          <a:p>
            <a:r>
              <a:rPr lang="pl-PL" sz="2000" dirty="0" smtClean="0"/>
              <a:t>Nájemné </a:t>
            </a:r>
            <a:r>
              <a:rPr lang="pl-PL" sz="2000" dirty="0"/>
              <a:t>za prostory využívané k administraci projektu. </a:t>
            </a:r>
          </a:p>
          <a:p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>Přesný výčet položek, které spadají do nepřímých nákladů, uvádí příručka „</a:t>
            </a:r>
            <a:r>
              <a:rPr lang="cs-CZ" sz="2000" b="1" dirty="0"/>
              <a:t>Specifická část pravidel pro žadatele a příjemce </a:t>
            </a:r>
            <a:r>
              <a:rPr lang="cs-CZ" sz="2000" dirty="0"/>
              <a:t>pro projekty se skutečně vzniklými výdaji a případně také s nepřímými náklady“ 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56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1337</TotalTime>
  <Words>3433</Words>
  <Application>Microsoft Office PowerPoint</Application>
  <PresentationFormat>Předvádění na obrazovce (4:3)</PresentationFormat>
  <Paragraphs>631</Paragraphs>
  <Slides>59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0" baseType="lpstr">
      <vt:lpstr>Motiv systému Office</vt:lpstr>
      <vt:lpstr>SEMINÁŘ PRO ŽADATELE  Výzva MAS č. 6 ZAMĚSTNANOST V MÍSTĚ – II. v rámci Operačního programu Zaměstnanost </vt:lpstr>
      <vt:lpstr>  Program semináře: - Představení výzvy - Podporované aktivity - Indikátory - Způsobilost výdajů - Proces hodnocení a výběr projektů - Publicita - IS KP 14+ - Zpráva o realizaci - Důležité odkazy - Kontakty  </vt:lpstr>
      <vt:lpstr>Prezentace aplikace PowerPoint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  </vt:lpstr>
      <vt:lpstr>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ŽADATELE  Výzva č. 1 PRORODINNÁ OPATŘENÍ A MIMOŠKOLNÍ AKTIVITY – I.  v rámci Operačního programu Zaměstnanost</dc:title>
  <dc:creator>Mitasova</dc:creator>
  <cp:lastModifiedBy>Kozakova</cp:lastModifiedBy>
  <cp:revision>109</cp:revision>
  <dcterms:created xsi:type="dcterms:W3CDTF">2017-04-25T17:40:44Z</dcterms:created>
  <dcterms:modified xsi:type="dcterms:W3CDTF">2018-08-02T07:20:02Z</dcterms:modified>
</cp:coreProperties>
</file>