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9" r:id="rId5"/>
    <p:sldId id="264" r:id="rId6"/>
    <p:sldId id="265" r:id="rId7"/>
    <p:sldId id="266" r:id="rId8"/>
    <p:sldId id="268" r:id="rId9"/>
    <p:sldId id="267" r:id="rId10"/>
    <p:sldId id="270" r:id="rId11"/>
    <p:sldId id="262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ar, Armin" initials="KA" lastIdx="1" clrIdx="0">
    <p:extLst>
      <p:ext uri="{19B8F6BF-5375-455C-9EA6-DF929625EA0E}">
        <p15:presenceInfo xmlns:p15="http://schemas.microsoft.com/office/powerpoint/2012/main" userId="S-1-5-21-1393060369-1102717077-1881041405-220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12E26-2105-4018-8330-6116590873C6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8CD8-55A6-4842-88F6-A4EBBF8C4DE1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134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0901D-B684-4E82-832E-8C926BA5FF53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Úprava formátu předlohy textu</a:t>
            </a:r>
          </a:p>
          <a:p>
            <a:pPr lvl="1"/>
            <a:r>
              <a:rPr lang="de-DE"/>
              <a:t>Druhá úroveň</a:t>
            </a:r>
          </a:p>
          <a:p>
            <a:pPr lvl="2"/>
            <a:r>
              <a:rPr lang="de-DE"/>
              <a:t>Třetí úroveň</a:t>
            </a:r>
          </a:p>
          <a:p>
            <a:pPr lvl="3"/>
            <a:r>
              <a:rPr lang="de-DE"/>
              <a:t>Čtvrtá úroveň</a:t>
            </a:r>
          </a:p>
          <a:p>
            <a:pPr lvl="4"/>
            <a:r>
              <a:rPr lang="de-DE"/>
              <a:t>Pátá úroveň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31C96-1EAB-4B14-B0D3-10957092AF29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44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2696-F502-46A9-B13E-D66AA67DCD68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452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56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986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954986" cy="43513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345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272393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8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179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65179" cy="43513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35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88785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8878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15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8082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82243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61953" y="1825625"/>
            <a:ext cx="4882243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20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120373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639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63933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984422" y="1681163"/>
            <a:ext cx="49883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84422" y="2505075"/>
            <a:ext cx="4988379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7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8464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938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864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5602" y="987425"/>
            <a:ext cx="58467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40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2835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192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Upravte hlavní formát názvu kliknutím na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97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Úprava formátu předlohy textu</a:t>
            </a:r>
          </a:p>
          <a:p>
            <a:pPr lvl="1"/>
            <a:r>
              <a:rPr lang="de-DE" dirty="0"/>
              <a:t>Druhá úroveň</a:t>
            </a:r>
          </a:p>
          <a:p>
            <a:pPr lvl="2"/>
            <a:r>
              <a:rPr lang="de-DE" dirty="0"/>
              <a:t>Třetí úroveň</a:t>
            </a:r>
          </a:p>
          <a:p>
            <a:pPr lvl="3"/>
            <a:r>
              <a:rPr lang="de-DE" dirty="0"/>
              <a:t>Čtvrtá úroveň</a:t>
            </a:r>
          </a:p>
          <a:p>
            <a:pPr lvl="4"/>
            <a:r>
              <a:rPr lang="de-DE" dirty="0"/>
              <a:t>Pátá úroveň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55C0-D990-4EE5-AE5D-EDC51AAA04E0}" type="datetimeFigureOut">
              <a:rPr lang="de-AT" smtClean="0"/>
              <a:t>25.04.2022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9AAC-9812-4021-B42C-42F3BF967D43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7" name="Grafik 6" title="Standort-Logo Oberösterreich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89580" y="5462588"/>
            <a:ext cx="720000" cy="720000"/>
          </a:xfrm>
          <a:prstGeom prst="rect">
            <a:avLst/>
          </a:prstGeom>
        </p:spPr>
      </p:pic>
      <p:pic>
        <p:nvPicPr>
          <p:cNvPr id="8" name="Grafik 7" title="Landeswappen Oberösterreich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10" y="365125"/>
            <a:ext cx="540000" cy="9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0670" y="1966452"/>
            <a:ext cx="7967704" cy="36668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3800" b="1" dirty="0"/>
              <a:t>Dark Sky Park a Dark Sky Communities</a:t>
            </a:r>
            <a:endParaRPr lang="en-GB" sz="2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/>
              <a:t>Zásady, vize a reálné možnosti implementace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/>
              <a:t>v oblasti spolupráce MAS Rozkvět a LAG Sterngartl Gusental</a:t>
            </a:r>
          </a:p>
          <a:p>
            <a:pPr>
              <a:lnSpc>
                <a:spcPct val="170000"/>
              </a:lnSpc>
            </a:pPr>
            <a:r>
              <a:rPr lang="de-AT" altLang="de-DE" sz="1800" i="1" dirty="0"/>
              <a:t>Armin Kaspar BSc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i="1" dirty="0"/>
              <a:t>Martin Waslmeier</a:t>
            </a:r>
          </a:p>
          <a:p>
            <a:pPr eaLnBrk="1" hangingPunct="1">
              <a:lnSpc>
                <a:spcPct val="80000"/>
              </a:lnSpc>
            </a:pPr>
            <a:endParaRPr lang="de-AT" altLang="de-DE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/>
              <a:t>Úřad hornorakouské zemské vlády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/>
              <a:t>Odbor ochrany životního prostředí/radiační ochrany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/>
              <a:t>4021 Linz, Kärntnerstraße 10-12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/>
              <a:t>Tel.: (+43 732) 77 20-145 32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/>
              <a:t> E-mail: </a:t>
            </a:r>
            <a:r>
              <a:rPr lang="de-AT" altLang="de-DE" sz="1600" b="0" dirty="0">
                <a:solidFill>
                  <a:srgbClr val="005DA4"/>
                </a:solidFill>
              </a:rPr>
              <a:t>armin.kaspar@ooe.gv.at </a:t>
            </a:r>
            <a:endParaRPr lang="de-AT" altLang="de-DE" sz="1600" b="0" dirty="0"/>
          </a:p>
          <a:p>
            <a:pPr eaLnBrk="1" hangingPunct="1">
              <a:lnSpc>
                <a:spcPct val="80000"/>
              </a:lnSpc>
            </a:pPr>
            <a:endParaRPr lang="de-AT" altLang="de-DE" sz="1600" b="0" dirty="0"/>
          </a:p>
          <a:p>
            <a:pPr eaLnBrk="1" hangingPunct="1">
              <a:lnSpc>
                <a:spcPct val="80000"/>
              </a:lnSpc>
            </a:pPr>
            <a:endParaRPr lang="de-AT" altLang="de-DE" sz="1600" b="0" dirty="0"/>
          </a:p>
          <a:p>
            <a:pPr eaLnBrk="1" hangingPunct="1">
              <a:lnSpc>
                <a:spcPct val="80000"/>
              </a:lnSpc>
            </a:pPr>
            <a:endParaRPr lang="de-AT" alt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17075" r="42561" b="16825"/>
          <a:stretch/>
        </p:blipFill>
        <p:spPr>
          <a:xfrm>
            <a:off x="268458" y="0"/>
            <a:ext cx="3582212" cy="6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Vize pro MAS Rozkvět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012" y="1825625"/>
            <a:ext cx="635267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Vyšší jas noční oblohy v severovýchodní části oblasti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Některé přítomné bodové zdroje světelných emisí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Hodnoty v </a:t>
            </a:r>
            <a:r>
              <a:rPr lang="cs-CZ" sz="2400" b="1" dirty="0"/>
              <a:t>jižní a severozápadní oblasti </a:t>
            </a:r>
            <a:r>
              <a:rPr lang="cs-CZ" sz="2400" dirty="0"/>
              <a:t>(oblast národního parku) splňují požadavky na certifikát Park tmavé oblohy (</a:t>
            </a:r>
            <a:r>
              <a:rPr lang="cs-CZ" sz="2400" dirty="0" err="1"/>
              <a:t>Dark</a:t>
            </a:r>
            <a:r>
              <a:rPr lang="cs-CZ" sz="2400" dirty="0"/>
              <a:t> </a:t>
            </a:r>
            <a:r>
              <a:rPr lang="cs-CZ" sz="2400" dirty="0" err="1"/>
              <a:t>Sky</a:t>
            </a:r>
            <a:r>
              <a:rPr lang="cs-CZ" sz="2400" dirty="0"/>
              <a:t> Park).</a:t>
            </a:r>
          </a:p>
          <a:p>
            <a:pPr marL="269875" indent="-269875">
              <a:buNone/>
            </a:pP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4" y="1825625"/>
            <a:ext cx="5003436" cy="33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Reálné možnosti implementace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Návrh dalšího postupu: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Vyjádření ochoty obcí k </a:t>
            </a:r>
            <a:r>
              <a:rPr lang="cs-CZ" u="sng" dirty="0"/>
              <a:t>modernizaci vybavení a spolupráci.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Sjednocující prvek regionů v podobě společného názvu a společně stanovených závazných kritérií -&gt; INTERREG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Projekt INTERREG na přeměnu památek a kostelů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Po úpravě veškerého veřejného osvětlení analýza obou oblastí (samostatně)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Obnovený průzkum stávající certifikační základny (Dark Sky Park, Dark Sky Community, Urban Night Sky Place) a </a:t>
            </a:r>
            <a:r>
              <a:rPr lang="cs-CZ" u="sng" dirty="0"/>
              <a:t>připravenost oblastí pro </a:t>
            </a:r>
            <a:r>
              <a:rPr lang="cs-CZ" dirty="0"/>
              <a:t>modernizaci vybavení a spolupráci.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5349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Zásadní minimální požadavky</a:t>
            </a:r>
            <a:br>
              <a:rPr lang="cs-CZ" dirty="0"/>
            </a:br>
            <a:r>
              <a:rPr lang="cs-CZ" dirty="0"/>
              <a:t>Dark Sky Places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Noční obloha</a:t>
            </a:r>
          </a:p>
          <a:p>
            <a:pPr lvl="1"/>
            <a:r>
              <a:rPr lang="cs-CZ" dirty="0"/>
              <a:t>Mléčná dráha viditelná pouhým okem</a:t>
            </a:r>
          </a:p>
          <a:p>
            <a:pPr lvl="1"/>
            <a:r>
              <a:rPr lang="cs-CZ" dirty="0"/>
              <a:t>Žádné významné umělé zdroje světla v okolí</a:t>
            </a:r>
          </a:p>
          <a:p>
            <a:pPr lvl="1"/>
            <a:r>
              <a:rPr lang="cs-CZ" dirty="0"/>
              <a:t>Světelné kopule viditelné jen ve velmi omezené míře</a:t>
            </a:r>
          </a:p>
          <a:p>
            <a:r>
              <a:rPr lang="cs-CZ" dirty="0"/>
              <a:t>Závazek k veřejné osvětě</a:t>
            </a:r>
          </a:p>
          <a:p>
            <a:r>
              <a:rPr lang="cs-CZ" dirty="0"/>
              <a:t>Nejméně 4 veřejné programy/akce ročně.</a:t>
            </a:r>
          </a:p>
          <a:p>
            <a:r>
              <a:rPr lang="cs-CZ" dirty="0"/>
              <a:t>Efekt vzoru:</a:t>
            </a:r>
          </a:p>
          <a:p>
            <a:pPr lvl="1"/>
            <a:r>
              <a:rPr lang="cs-CZ" dirty="0"/>
              <a:t>Projekt přátelský k noční obloze nebo</a:t>
            </a:r>
          </a:p>
          <a:p>
            <a:pPr lvl="1"/>
            <a:r>
              <a:rPr lang="cs-CZ" dirty="0"/>
              <a:t>zapojte alespoň 2 externí partnery (komerční/univerzitní ...).</a:t>
            </a:r>
          </a:p>
          <a:p>
            <a:pPr lvl="1"/>
            <a:r>
              <a:rPr lang="cs-CZ" dirty="0"/>
              <a:t>nebo spolupráce s nejméně 2 blízko ležícími obcemi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058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Zásadní minimální požadavky</a:t>
            </a:r>
            <a:br>
              <a:rPr lang="cs-CZ" dirty="0"/>
            </a:br>
            <a:r>
              <a:rPr lang="de-AT" dirty="0"/>
              <a:t>Dark Sky Places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AT" dirty="0"/>
              <a:t>Nastavení plánu </a:t>
            </a:r>
            <a:r>
              <a:rPr lang="cs-CZ" dirty="0"/>
              <a:t>řízení osvětlení (</a:t>
            </a:r>
            <a:r>
              <a:rPr lang="cs-CZ" b="1" dirty="0"/>
              <a:t>L</a:t>
            </a:r>
            <a:r>
              <a:rPr lang="cs-CZ" dirty="0"/>
              <a:t>ight </a:t>
            </a:r>
            <a:r>
              <a:rPr lang="cs-CZ" b="1" dirty="0"/>
              <a:t>M</a:t>
            </a:r>
            <a:r>
              <a:rPr lang="cs-CZ" dirty="0"/>
              <a:t>anagement </a:t>
            </a:r>
            <a:r>
              <a:rPr lang="cs-CZ" b="1" dirty="0"/>
              <a:t>P</a:t>
            </a:r>
            <a:r>
              <a:rPr lang="cs-CZ" dirty="0"/>
              <a:t>lan/LMP)</a:t>
            </a:r>
            <a:endParaRPr lang="de-AT" dirty="0"/>
          </a:p>
          <a:p>
            <a:pPr lvl="1"/>
            <a:r>
              <a:rPr lang="de-AT" dirty="0"/>
              <a:t>Nejméně 2/3 veškerého venkovního osvětlení musí být v době podání žádosti v souladu s předpisy.</a:t>
            </a:r>
          </a:p>
          <a:p>
            <a:pPr lvl="1"/>
            <a:r>
              <a:rPr lang="de-AT" dirty="0"/>
              <a:t>do 5 let: </a:t>
            </a:r>
            <a:r>
              <a:rPr lang="cs-CZ" dirty="0"/>
              <a:t>s</a:t>
            </a:r>
            <a:r>
              <a:rPr lang="de-AT" dirty="0"/>
              <a:t>oupis svítidel a 90 % venkovního osvětlení podle normy LMP</a:t>
            </a:r>
          </a:p>
          <a:p>
            <a:pPr lvl="1"/>
            <a:r>
              <a:rPr lang="de-AT" dirty="0"/>
              <a:t>do 10 let: 100 %</a:t>
            </a:r>
          </a:p>
          <a:p>
            <a:r>
              <a:rPr lang="cs-CZ" dirty="0"/>
              <a:t>P</a:t>
            </a:r>
            <a:r>
              <a:rPr lang="de-AT" dirty="0"/>
              <a:t>rogram průběžného měření</a:t>
            </a:r>
          </a:p>
          <a:p>
            <a:r>
              <a:rPr lang="de-AT" dirty="0"/>
              <a:t>Popis současných a očekávaných hrozeb</a:t>
            </a:r>
          </a:p>
          <a:p>
            <a:r>
              <a:rPr lang="cs-CZ" dirty="0"/>
              <a:t>V</a:t>
            </a:r>
            <a:r>
              <a:rPr lang="de-AT" dirty="0"/>
              <a:t>eřejné značení</a:t>
            </a:r>
          </a:p>
          <a:p>
            <a:r>
              <a:rPr lang="de-AT" dirty="0"/>
              <a:t>Výroční zpráva pro </a:t>
            </a:r>
            <a:r>
              <a:rPr lang="cs-CZ" dirty="0"/>
              <a:t>mezinárodní organizaci </a:t>
            </a:r>
            <a:r>
              <a:rPr lang="de-AT" dirty="0"/>
              <a:t>IDA</a:t>
            </a:r>
            <a:r>
              <a:rPr lang="cs-CZ" dirty="0"/>
              <a:t> (</a:t>
            </a:r>
            <a:r>
              <a:rPr lang="en-GB" dirty="0"/>
              <a:t>International Dark-Sky Association</a:t>
            </a:r>
            <a:r>
              <a:rPr lang="cs-CZ" dirty="0"/>
              <a:t>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8452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/>
              <a:t>Společná kritéria pro</a:t>
            </a:r>
            <a:br>
              <a:rPr lang="de-AT" dirty="0"/>
            </a:br>
            <a:r>
              <a:rPr lang="de-AT" dirty="0"/>
              <a:t>Projekt INTERREG Noční krajina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 projekt Interreg musí existovat spojovací prvek mezi regiony.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Návrh -&gt; meziregionální </a:t>
            </a:r>
            <a:r>
              <a:rPr lang="cs-CZ" b="1" dirty="0"/>
              <a:t>noční krajinná oblast </a:t>
            </a:r>
            <a:r>
              <a:rPr lang="cs-CZ" dirty="0"/>
              <a:t>se:</a:t>
            </a:r>
          </a:p>
          <a:p>
            <a:r>
              <a:rPr lang="cs-CZ" dirty="0"/>
              <a:t>společným názvem</a:t>
            </a:r>
          </a:p>
          <a:p>
            <a:r>
              <a:rPr lang="cs-CZ" dirty="0"/>
              <a:t>společnými závaznými kritérii</a:t>
            </a:r>
          </a:p>
        </p:txBody>
      </p:sp>
    </p:spTree>
    <p:extLst>
      <p:ext uri="{BB962C8B-B14F-4D97-AF65-F5344CB8AC3E}">
        <p14:creationId xmlns:p14="http://schemas.microsoft.com/office/powerpoint/2010/main" val="341947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/>
              <a:t>Společná kritéria pro</a:t>
            </a:r>
            <a:br>
              <a:rPr lang="de-AT" dirty="0"/>
            </a:br>
            <a:r>
              <a:rPr lang="de-AT" dirty="0"/>
              <a:t>Projekt INTERREG Noční krajina</a:t>
            </a:r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/>
              <a:t>Užitečné světlo</a:t>
            </a:r>
          </a:p>
          <a:p>
            <a:pPr marL="0" indent="0">
              <a:buNone/>
            </a:pPr>
            <a:r>
              <a:rPr lang="cs-CZ" sz="2400" dirty="0"/>
              <a:t>Při instalaci nebo modernizaci venkovního osvětlení je důležité se ptát na jeho nezbytnost. Světlo se používá jen tehdy, když je to opravdu nutné, jen tam, kde je to nutné, a jen v nezbytném množství. Musí však být zaručena bezpečnost veřejnosti.</a:t>
            </a:r>
          </a:p>
          <a:p>
            <a:pPr marL="0" indent="0">
              <a:buNone/>
            </a:pPr>
            <a:endParaRPr lang="de-AT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5775"/>
          <a:stretch/>
        </p:blipFill>
        <p:spPr>
          <a:xfrm>
            <a:off x="1232232" y="4151709"/>
            <a:ext cx="3674126" cy="24673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09" y="4151709"/>
            <a:ext cx="3670882" cy="246730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258791" y="6619011"/>
            <a:ext cx="29819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Zdroj: Průvodce rakouským venkovním osvětlením</a:t>
            </a:r>
          </a:p>
        </p:txBody>
      </p:sp>
    </p:spTree>
    <p:extLst>
      <p:ext uri="{BB962C8B-B14F-4D97-AF65-F5344CB8AC3E}">
        <p14:creationId xmlns:p14="http://schemas.microsoft.com/office/powerpoint/2010/main" val="142508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535" y="214927"/>
            <a:ext cx="9865179" cy="1325563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Společná kritéria pro</a:t>
            </a:r>
            <a:br>
              <a:rPr lang="de-AT" dirty="0"/>
            </a:br>
            <a:r>
              <a:rPr lang="de-AT" dirty="0"/>
              <a:t>Projekt INTERREG Noční krajina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7690" y="1540490"/>
            <a:ext cx="986517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b="1" dirty="0"/>
              <a:t>Svítidla</a:t>
            </a:r>
          </a:p>
          <a:p>
            <a:pPr marL="0" indent="0">
              <a:lnSpc>
                <a:spcPct val="100000"/>
              </a:lnSpc>
              <a:buNone/>
            </a:pPr>
            <a:endParaRPr lang="de-AT" sz="1400" dirty="0"/>
          </a:p>
          <a:p>
            <a:pPr marL="0" indent="0">
              <a:buNone/>
            </a:pPr>
            <a:endParaRPr lang="de-AT" sz="1000" dirty="0"/>
          </a:p>
          <a:p>
            <a:pPr marL="0" indent="0">
              <a:buNone/>
            </a:pPr>
            <a:endParaRPr lang="de-AT" sz="1000" dirty="0"/>
          </a:p>
          <a:p>
            <a:pPr marL="0" indent="0">
              <a:buNone/>
            </a:pPr>
            <a:endParaRPr lang="de-AT" sz="1000" dirty="0"/>
          </a:p>
          <a:p>
            <a:pPr marL="0" indent="0">
              <a:buNone/>
            </a:pPr>
            <a:endParaRPr lang="de-AT" sz="1000" dirty="0"/>
          </a:p>
          <a:p>
            <a:pPr marL="0" indent="0">
              <a:buNone/>
            </a:pPr>
            <a:endParaRPr lang="de-AT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49" y="1992816"/>
            <a:ext cx="5524500" cy="27622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6919" y="1947868"/>
            <a:ext cx="59550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Vnější osvětlení musí být navrženo takto: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u="sng" dirty="0"/>
              <a:t>zcela stíněné </a:t>
            </a:r>
            <a:r>
              <a:rPr lang="cs-CZ" sz="2400" dirty="0"/>
              <a:t>(full-cut-off)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cílené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množství světla omezené na minimální hodnoty norem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svítidla musí být pokud možno vybavena </a:t>
            </a:r>
            <a:r>
              <a:rPr lang="cs-CZ" sz="2400" u="sng" dirty="0"/>
              <a:t>časovými spínači nebo snímači pohybu.</a:t>
            </a:r>
            <a:endParaRPr lang="cs-CZ" sz="2400" dirty="0"/>
          </a:p>
          <a:p>
            <a:endParaRPr lang="de-AT" sz="2800" dirty="0"/>
          </a:p>
          <a:p>
            <a:endParaRPr lang="de-AT" sz="2800" dirty="0"/>
          </a:p>
          <a:p>
            <a:endParaRPr lang="de-AT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501949" y="4887135"/>
            <a:ext cx="2743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Zdroj: https://gostargazing.co.uk/light-pollution</a:t>
            </a:r>
          </a:p>
        </p:txBody>
      </p:sp>
    </p:spTree>
    <p:extLst>
      <p:ext uri="{BB962C8B-B14F-4D97-AF65-F5344CB8AC3E}">
        <p14:creationId xmlns:p14="http://schemas.microsoft.com/office/powerpoint/2010/main" val="140332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/>
              <a:t>Společná kritéria pro</a:t>
            </a:r>
            <a:br>
              <a:rPr lang="de-AT" dirty="0"/>
            </a:br>
            <a:r>
              <a:rPr lang="de-AT" dirty="0"/>
              <a:t>Projekt INTERREG Noční krajina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Barva světla</a:t>
            </a:r>
          </a:p>
          <a:p>
            <a:pPr marL="0" indent="0">
              <a:buNone/>
            </a:pPr>
            <a:r>
              <a:rPr lang="cs-CZ" sz="2400" dirty="0"/>
              <a:t>Při výběru barvy světla mějte na paměti toto:</a:t>
            </a:r>
          </a:p>
          <a:p>
            <a:r>
              <a:rPr lang="cs-CZ" sz="2400" dirty="0"/>
              <a:t>Omezte množství světla v krátkovlnném pásmu na minimum.</a:t>
            </a:r>
          </a:p>
          <a:p>
            <a:r>
              <a:rPr lang="cs-CZ" sz="2400" dirty="0"/>
              <a:t>Žádoucí jsou nižší teploty barev.</a:t>
            </a:r>
          </a:p>
          <a:p>
            <a:r>
              <a:rPr lang="cs-CZ" sz="2400" dirty="0"/>
              <a:t>Maximální barva světla je 3000 K.</a:t>
            </a:r>
          </a:p>
          <a:p>
            <a:endParaRPr lang="de-AT" sz="2400" dirty="0"/>
          </a:p>
          <a:p>
            <a:pPr marL="0" indent="0">
              <a:buNone/>
            </a:pPr>
            <a:br>
              <a:rPr lang="de-AT" sz="1400" dirty="0"/>
            </a:br>
            <a:endParaRPr lang="de-AT" sz="1400" dirty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000" dirty="0"/>
          </a:p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031773" y="6556667"/>
            <a:ext cx="789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Zdrojový obrázek: https://www.lampenwelt.de/ratgeber/lichtfarbe-einfach-erklaert.html</a:t>
            </a:r>
          </a:p>
          <a:p>
            <a:endParaRPr lang="de-AT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031773" y="4502245"/>
            <a:ext cx="4366259" cy="2167372"/>
            <a:chOff x="6115050" y="4295767"/>
            <a:chExt cx="4366259" cy="2167372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050" y="4295767"/>
              <a:ext cx="4366259" cy="2016133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6374944" y="5303833"/>
              <a:ext cx="1024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/>
                <a:t>&lt; 3000K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659728" y="5303833"/>
              <a:ext cx="153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/>
                <a:t>3300K-5300K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9193254" y="5303833"/>
              <a:ext cx="1024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/>
                <a:t>&gt; 5300K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768430" y="5139700"/>
              <a:ext cx="9810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8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18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/>
              <a:t>Společná kritéria pro</a:t>
            </a:r>
            <a:br>
              <a:rPr lang="de-AT" dirty="0"/>
            </a:br>
            <a:r>
              <a:rPr lang="de-AT" dirty="0"/>
              <a:t>Projekt INTERREG Noční krajina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Světelné nápisy (</a:t>
            </a:r>
            <a:r>
              <a:rPr lang="cs-CZ" sz="2000" b="1" dirty="0"/>
              <a:t>reklamní cedule, billboardy atd.)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400" dirty="0"/>
              <a:t>Tyto prvky musí splňovat následující požadavky:</a:t>
            </a:r>
          </a:p>
          <a:p>
            <a:r>
              <a:rPr lang="cs-CZ" sz="2400" dirty="0"/>
              <a:t>Světla musí být zhasnuta </a:t>
            </a:r>
            <a:r>
              <a:rPr lang="cs-CZ" sz="2400" b="1" dirty="0"/>
              <a:t>od jedné hodiny po </a:t>
            </a:r>
            <a:r>
              <a:rPr lang="cs-CZ" sz="2400" dirty="0"/>
              <a:t>místním západu slunce do jedné </a:t>
            </a:r>
            <a:r>
              <a:rPr lang="cs-CZ" sz="2400" b="1" dirty="0"/>
              <a:t>hodiny před </a:t>
            </a:r>
            <a:r>
              <a:rPr lang="cs-CZ" sz="2400" dirty="0"/>
              <a:t>místním východem slunce (s výjimkou případů, kdy je to nutné pro orientaci nebo pro komerční podniky během běžné pracovní doby);</a:t>
            </a:r>
          </a:p>
          <a:p>
            <a:r>
              <a:rPr lang="cs-CZ" sz="2400" dirty="0"/>
              <a:t>Svítivost po západu slunce nejvýše 100 cd/m</a:t>
            </a:r>
            <a:r>
              <a:rPr lang="cs-CZ" sz="2400" baseline="30000" dirty="0"/>
              <a:t>2</a:t>
            </a:r>
            <a:r>
              <a:rPr lang="cs-CZ" sz="2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21915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/>
              <a:t>Společná kritéria pro</a:t>
            </a:r>
            <a:br>
              <a:rPr lang="de-AT" dirty="0"/>
            </a:br>
            <a:r>
              <a:rPr lang="de-AT" dirty="0"/>
              <a:t>Projekt INTERREG Noční krajina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Akce</a:t>
            </a:r>
            <a:endParaRPr lang="de-AT" b="1" dirty="0"/>
          </a:p>
          <a:p>
            <a:pPr marL="0" indent="0">
              <a:buNone/>
            </a:pPr>
            <a:r>
              <a:rPr lang="de-AT" sz="2400" dirty="0"/>
              <a:t>Během návštěvnických aktivit (městské slavnosti, klubové večírky atd.) je třeba se vyhnout zbytečnému umělému venkovnímu osvětlení v noci.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7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641</Words>
  <Application>Microsoft Office PowerPoint</Application>
  <PresentationFormat>Širokoúhlá obrazovka</PresentationFormat>
  <Paragraphs>93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Prezentace aplikace PowerPoint</vt:lpstr>
      <vt:lpstr>Zásadní minimální požadavky Dark Sky Places</vt:lpstr>
      <vt:lpstr>Zásadní minimální požadavky Dark Sky Places</vt:lpstr>
      <vt:lpstr>Společná kritéria pro Projekt INTERREG Noční krajina</vt:lpstr>
      <vt:lpstr>Společná kritéria pro Projekt INTERREG Noční krajina</vt:lpstr>
      <vt:lpstr>Společná kritéria pro Projekt INTERREG Noční krajina</vt:lpstr>
      <vt:lpstr>Společná kritéria pro Projekt INTERREG Noční krajina</vt:lpstr>
      <vt:lpstr>Společná kritéria pro Projekt INTERREG Noční krajina</vt:lpstr>
      <vt:lpstr>Společná kritéria pro Projekt INTERREG Noční krajina</vt:lpstr>
      <vt:lpstr>Vize pro MAS Rozkvět</vt:lpstr>
      <vt:lpstr>Reálné možnosti implementace</vt:lpstr>
    </vt:vector>
  </TitlesOfParts>
  <Company>Land Oberösterreich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Kaufmann, Mariella</dc:creator>
  <cp:keywords>, docId:45BA8D340B7F5B49EA768C0D64E63F2A</cp:keywords>
  <cp:lastModifiedBy>ib</cp:lastModifiedBy>
  <cp:revision>115</cp:revision>
  <cp:lastPrinted>2021-06-10T17:11:06Z</cp:lastPrinted>
  <dcterms:created xsi:type="dcterms:W3CDTF">2020-06-30T10:20:05Z</dcterms:created>
  <dcterms:modified xsi:type="dcterms:W3CDTF">2022-04-25T06:27:10Z</dcterms:modified>
</cp:coreProperties>
</file>